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4"/>
  </p:notesMasterIdLst>
  <p:handoutMasterIdLst>
    <p:handoutMasterId r:id="rId15"/>
  </p:handoutMasterIdLst>
  <p:sldIdLst>
    <p:sldId id="256" r:id="rId2"/>
    <p:sldId id="422" r:id="rId3"/>
    <p:sldId id="556" r:id="rId4"/>
    <p:sldId id="557" r:id="rId5"/>
    <p:sldId id="558" r:id="rId6"/>
    <p:sldId id="559" r:id="rId7"/>
    <p:sldId id="560" r:id="rId8"/>
    <p:sldId id="561" r:id="rId9"/>
    <p:sldId id="562" r:id="rId10"/>
    <p:sldId id="563" r:id="rId11"/>
    <p:sldId id="564" r:id="rId12"/>
    <p:sldId id="447" r:id="rId1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08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2D1C24-7BE2-3F4A-AAB3-913B6DE6A9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7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64C898-3C8E-3F42-966A-18B8983D09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3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92F298-AF95-6644-AA97-3173237643C3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212FA1-7EC3-BE40-B50A-D6DAF7F97BDA}" type="datetime1">
              <a:rPr lang="en-US" smtClean="0"/>
              <a:t>2/20/18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BC7AA-0CB8-7944-82FD-214704095D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9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AD01FF-3C15-5D4C-A6E1-FD44051B4181}" type="datetime1">
              <a:rPr lang="en-US" smtClean="0"/>
              <a:t>2/20/18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46464-4382-694F-92B0-E5A1F6F960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6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1D264-8735-1649-92DD-FBCAA205F6B8}" type="datetime1">
              <a:rPr lang="en-US" smtClean="0"/>
              <a:t>2/20/18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2349D-4946-1D43-9862-3F654FA6C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5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F0C56D-1DA0-3441-BA81-B79C19F8DBB5}" type="datetime1">
              <a:rPr lang="en-US" smtClean="0"/>
              <a:t>2/20/18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69D61-A3CB-3648-BFF3-166572ACB4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E3EA33-C033-1D44-850A-7371AD803B2C}" type="datetime1">
              <a:rPr lang="en-US" smtClean="0"/>
              <a:t>2/20/18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D84A72-1C75-E84A-A54C-21F5E9244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C90764-73C3-C842-847F-E3C25EB41D46}" type="datetime1">
              <a:rPr lang="en-US" smtClean="0"/>
              <a:t>2/20/18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D8485-0AEA-2548-9719-DB0252F301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8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54444D-439E-8E4D-B948-06856CD36C8A}" type="datetime1">
              <a:rPr lang="en-US" smtClean="0"/>
              <a:t>2/20/18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E0BC1-F1AB-3B4A-B542-B4D4A37F2F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2FC5A0-7F41-8C49-9FF0-7C9793F7BB2E}" type="datetime1">
              <a:rPr lang="en-US" smtClean="0"/>
              <a:t>2/20/18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24B90-D33B-A449-9029-B10DD2AA96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6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7E82B4-54D4-FD4D-94DC-4729AA102F94}" type="datetime1">
              <a:rPr lang="en-US" smtClean="0"/>
              <a:t>2/20/18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CAAFB-8A45-814A-A773-90C0DDC79B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733E67-CC59-014F-AC86-ECBFF3C54746}" type="datetime1">
              <a:rPr lang="en-US" smtClean="0"/>
              <a:t>2/20/18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2B032-9049-DE48-89BD-F00E1AC61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4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3507E6-1440-D848-89E4-4C716E872EFE}" type="datetime1">
              <a:rPr lang="en-US" smtClean="0"/>
              <a:t>2/20/18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7357D-014C-464F-9663-1E6FADCE7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B479C2-089F-6E42-9B43-401666391594}" type="datetime1">
              <a:rPr lang="en-US" smtClean="0"/>
              <a:t>2/20/18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64F80-A65F-9043-8CA5-E8F70547EB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5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5CC840-80BC-3442-B4E1-86F9F894B4BB}" type="datetime1">
              <a:rPr lang="en-US" smtClean="0"/>
              <a:t>2/20/18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E9544-B30E-8945-8328-71312E476F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3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5A7A6E8E-FF03-5143-9EAF-F170B8E6720D}" type="datetime1">
              <a:rPr lang="en-US" smtClean="0"/>
              <a:t>2/20/18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213F981-247D-2141-AC23-BE20A71FD6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  <p:sldLayoutId id="214748453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12: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PE2: Loops and conditionals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general, may want to repeat prompt if </a:t>
            </a:r>
            <a:r>
              <a:rPr lang="en-US" u="sng" smtClean="0"/>
              <a:t>any</a:t>
            </a:r>
            <a:r>
              <a:rPr lang="en-US" smtClean="0"/>
              <a:t> error occurs</a:t>
            </a:r>
            <a:endParaRPr lang="en-US" dirty="0" smtClean="0"/>
          </a:p>
          <a:p>
            <a:pPr lvl="1"/>
            <a:r>
              <a:rPr lang="en-US" dirty="0" smtClean="0"/>
              <a:t>Logical OR of all error conditions to continue loop</a:t>
            </a:r>
          </a:p>
          <a:p>
            <a:r>
              <a:rPr lang="en-US" dirty="0" smtClean="0"/>
              <a:t>Prioritize error testing—format errors usually first</a:t>
            </a:r>
          </a:p>
          <a:p>
            <a:pPr lvl="1"/>
            <a:r>
              <a:rPr lang="en-US" dirty="0" smtClean="0"/>
              <a:t>Why test inputs if they weren’t read correctly?</a:t>
            </a:r>
          </a:p>
          <a:p>
            <a:r>
              <a:rPr lang="en-US" dirty="0" smtClean="0"/>
              <a:t>Example: also test for n &lt; 0 as an error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do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"Enter command and integer: "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c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d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cmd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if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	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// Handle error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else if 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(n &lt; 0) {	</a:t>
            </a:r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cs typeface="Courier New" charset="0"/>
                <a:sym typeface="Wingdings"/>
              </a:rPr>
              <a:t> Test after we know no</a:t>
            </a:r>
            <a:endParaRPr lang="en-US" sz="3200" b="1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	// Handle error	    </a:t>
            </a:r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formatting error</a:t>
            </a:r>
            <a:endParaRPr lang="en-US" sz="3200" b="1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 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((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) || (n &lt; 0));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C9D9-3097-4C48-A610-E05CF01E2BE3}" type="datetime1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67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Flag: variable that indicates a particular condition occurred</a:t>
            </a:r>
          </a:p>
          <a:p>
            <a:pPr lvl="1"/>
            <a:r>
              <a:rPr lang="en-US" dirty="0" smtClean="0"/>
              <a:t>Allows you to simplify conditional tests later in program</a:t>
            </a:r>
          </a:p>
          <a:p>
            <a:r>
              <a:rPr lang="en-US" dirty="0" smtClean="0"/>
              <a:t>Possible uses</a:t>
            </a:r>
          </a:p>
          <a:p>
            <a:pPr lvl="1"/>
            <a:r>
              <a:rPr lang="en-US" dirty="0" smtClean="0"/>
              <a:t>Waiting for some condition—set flag when condition occurs</a:t>
            </a:r>
          </a:p>
          <a:p>
            <a:pPr lvl="1"/>
            <a:r>
              <a:rPr lang="en-US" dirty="0" smtClean="0"/>
              <a:t>Testing multiple errors—set/increment flag any time there’s an error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 err="1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flag;</a:t>
            </a:r>
            <a:endParaRPr lang="en-US" sz="3200" b="1" dirty="0" smtClean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do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u="sng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flag = 0;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"Enter command and integer: "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c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d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cmd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if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	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// Handle error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u="sng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flag = 1;</a:t>
            </a:r>
            <a:endParaRPr lang="en-US" sz="3200" b="1" u="sng" dirty="0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else if 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(n &lt; 0) {	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	// Handle error	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u="sng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flag = 1;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 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 u="sng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flag == </a:t>
            </a:r>
            <a:r>
              <a:rPr lang="en-US" sz="3200" b="1" u="sng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1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114B-62BA-374C-8EC8-DB28204AA73D}" type="datetime1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64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</a:rPr>
              <a:t>Next </a:t>
            </a:r>
            <a:r>
              <a:rPr lang="en-US" dirty="0" smtClean="0">
                <a:latin typeface="Arial" charset="0"/>
              </a:rPr>
              <a:t>time (Wednesday, 10/11)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Program 4 intro</a:t>
            </a:r>
          </a:p>
          <a:p>
            <a:pPr lvl="1"/>
            <a:r>
              <a:rPr lang="en-US" dirty="0" smtClean="0">
                <a:latin typeface="Arial" charset="0"/>
              </a:rPr>
              <a:t>Exam </a:t>
            </a:r>
            <a:r>
              <a:rPr lang="en-US" smtClean="0">
                <a:latin typeface="Arial" charset="0"/>
              </a:rPr>
              <a:t>1 Preview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3 due 2/20</a:t>
            </a:r>
          </a:p>
          <a:p>
            <a:pPr lvl="1"/>
            <a:r>
              <a:rPr lang="en-US" dirty="0">
                <a:latin typeface="Arial" charset="0"/>
              </a:rPr>
              <a:t>Program 4 to be posted; due 3/2</a:t>
            </a:r>
          </a:p>
          <a:p>
            <a:pPr lvl="1"/>
            <a:r>
              <a:rPr lang="en-US" dirty="0">
                <a:latin typeface="Arial" charset="0"/>
              </a:rPr>
              <a:t>Exam 1: Friday, 2/23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No calculators or other electronic devices allowed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latin typeface="Arial" charset="0"/>
              </a:rPr>
              <a:t>Students with exam-related accommodations must contact me ASAP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P1 &amp; P2 graded;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for both due Monday, 2/26</a:t>
            </a:r>
            <a:endParaRPr lang="en-US" dirty="0">
              <a:latin typeface="Arial" charset="0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7F40B74-13B3-5842-A228-141C2646D40F}" type="datetime1">
              <a:rPr lang="en-US" sz="1200" smtClean="0">
                <a:latin typeface="Garamond" charset="0"/>
              </a:rPr>
              <a:t>2/20/18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F026B3-6960-BE40-8933-9E6C731C3A33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3 due 2/</a:t>
            </a:r>
            <a:r>
              <a:rPr lang="en-US" dirty="0" smtClean="0">
                <a:latin typeface="Arial" charset="0"/>
              </a:rPr>
              <a:t>20</a:t>
            </a:r>
          </a:p>
          <a:p>
            <a:pPr lvl="1"/>
            <a:r>
              <a:rPr lang="en-US" dirty="0" smtClean="0">
                <a:latin typeface="Arial" charset="0"/>
              </a:rPr>
              <a:t>Program 4 to be posted; due 3/2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Exam 1: Friday, 2/23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No calculators or other electronic devices allowed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latin typeface="Arial" charset="0"/>
              </a:rPr>
              <a:t>Students with exam-related accommodations must contact me ASAP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P1 &amp; P2 graded; </a:t>
            </a:r>
            <a:r>
              <a:rPr lang="en-US" dirty="0" err="1">
                <a:latin typeface="Arial" charset="0"/>
              </a:rPr>
              <a:t>regrades</a:t>
            </a:r>
            <a:r>
              <a:rPr lang="en-US" dirty="0">
                <a:latin typeface="Arial" charset="0"/>
              </a:rPr>
              <a:t> for both due Monday, 2/26</a:t>
            </a:r>
          </a:p>
          <a:p>
            <a:r>
              <a:rPr lang="en-US" dirty="0" smtClean="0">
                <a:latin typeface="Arial" charset="0"/>
              </a:rPr>
              <a:t>Today’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PE2</a:t>
            </a:r>
            <a:r>
              <a:rPr lang="en-US" dirty="0">
                <a:latin typeface="Arial" charset="0"/>
              </a:rPr>
              <a:t>: Conditionals and while loops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EA7EEC5-2FD4-A04F-8873-FC90BEE4A8A8}" type="datetime1">
              <a:rPr lang="en-US" sz="1200" smtClean="0">
                <a:latin typeface="Garamond" charset="0"/>
              </a:rPr>
              <a:t>2/20/18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869B3D-B50D-A04D-9338-1FC7533A0E7E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Today’</a:t>
            </a:r>
            <a:r>
              <a:rPr lang="en-US" altLang="ja-JP" dirty="0" smtClean="0">
                <a:latin typeface="Garamond" charset="0"/>
              </a:rPr>
              <a:t>s </a:t>
            </a:r>
            <a:r>
              <a:rPr lang="en-US" altLang="ja-JP" dirty="0">
                <a:latin typeface="Garamond" charset="0"/>
              </a:rPr>
              <a:t>program should:</a:t>
            </a:r>
            <a:endParaRPr lang="en-US" dirty="0">
              <a:latin typeface="Garamond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500" dirty="0">
                <a:latin typeface="Arial" charset="0"/>
              </a:rPr>
              <a:t>Prompt user to enter an input character and an integer, </a:t>
            </a:r>
            <a:r>
              <a:rPr lang="en-US" sz="2500" dirty="0">
                <a:latin typeface="Courier New" charset="0"/>
                <a:cs typeface="Courier New" charset="0"/>
              </a:rPr>
              <a:t>n</a:t>
            </a:r>
            <a:r>
              <a:rPr lang="en-US" sz="2500" dirty="0">
                <a:latin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If not correctly formatted, print error, clear line, and </a:t>
            </a:r>
            <a:r>
              <a:rPr lang="en-US" sz="2200" dirty="0" smtClean="0">
                <a:latin typeface="Arial" charset="0"/>
              </a:rPr>
              <a:t>repeat</a:t>
            </a:r>
            <a:endParaRPr lang="en-US" sz="22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500" dirty="0">
                <a:latin typeface="Arial" charset="0"/>
              </a:rPr>
              <a:t>Depending on the character entered, do the following:</a:t>
            </a:r>
          </a:p>
          <a:p>
            <a:pPr lvl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F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 or </a:t>
            </a: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f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: </a:t>
            </a:r>
            <a:r>
              <a:rPr lang="en-US" altLang="ja-JP" sz="2200" dirty="0">
                <a:solidFill>
                  <a:srgbClr val="FF0000"/>
                </a:solidFill>
                <a:latin typeface="Arial" charset="0"/>
              </a:rPr>
              <a:t>Compute and print the factorial of </a:t>
            </a:r>
            <a:r>
              <a:rPr lang="en-US" altLang="ja-JP" sz="22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n</a:t>
            </a:r>
            <a:r>
              <a:rPr lang="en-US" altLang="ja-JP" sz="2200" dirty="0">
                <a:solidFill>
                  <a:srgbClr val="FF0000"/>
                </a:solidFill>
                <a:latin typeface="Arial" charset="0"/>
              </a:rPr>
              <a:t>, </a:t>
            </a:r>
            <a:r>
              <a:rPr lang="en-US" altLang="ja-JP" sz="22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n!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For example, if the user enters </a:t>
            </a:r>
            <a:r>
              <a:rPr lang="en-US" sz="1900" b="1" dirty="0">
                <a:latin typeface="Courier New" charset="0"/>
                <a:cs typeface="Courier New" charset="0"/>
              </a:rPr>
              <a:t>F 5</a:t>
            </a:r>
            <a:r>
              <a:rPr lang="en-US" sz="1900" dirty="0">
                <a:latin typeface="Arial" charset="0"/>
              </a:rPr>
              <a:t>, print </a:t>
            </a:r>
            <a:r>
              <a:rPr lang="en-US" sz="1900" b="1" dirty="0">
                <a:latin typeface="Courier New" charset="0"/>
                <a:cs typeface="Courier New" charset="0"/>
              </a:rPr>
              <a:t>5! = 120</a:t>
            </a:r>
            <a:endParaRPr lang="en-US" sz="1900" dirty="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P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 or </a:t>
            </a: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p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: </a:t>
            </a:r>
            <a:r>
              <a:rPr lang="en-US" altLang="ja-JP" sz="2200" dirty="0" smtClean="0">
                <a:solidFill>
                  <a:srgbClr val="FF0000"/>
                </a:solidFill>
                <a:latin typeface="Arial" charset="0"/>
              </a:rPr>
              <a:t>Compute </a:t>
            </a:r>
            <a:r>
              <a:rPr lang="en-US" altLang="ja-JP" sz="2200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2</a:t>
            </a:r>
            <a:r>
              <a:rPr lang="en-US" altLang="ja-JP" sz="2200" baseline="30000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n</a:t>
            </a:r>
            <a:r>
              <a:rPr lang="en-US" altLang="ja-JP" sz="2200" dirty="0" smtClean="0">
                <a:solidFill>
                  <a:srgbClr val="FF0000"/>
                </a:solidFill>
                <a:latin typeface="Arial" charset="0"/>
              </a:rPr>
              <a:t>, but only if </a:t>
            </a:r>
            <a:r>
              <a:rPr lang="en-US" altLang="ja-JP" sz="2200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n &gt;= 0</a:t>
            </a:r>
            <a:r>
              <a:rPr lang="en-US" altLang="ja-JP" sz="2200" dirty="0" smtClean="0">
                <a:solidFill>
                  <a:srgbClr val="FF0000"/>
                </a:solidFill>
                <a:latin typeface="Arial" charset="0"/>
              </a:rPr>
              <a:t>.</a:t>
            </a:r>
            <a:endParaRPr lang="en-US" altLang="ja-JP" sz="2200" dirty="0">
              <a:solidFill>
                <a:srgbClr val="FF0000"/>
              </a:solidFill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For example, if the user enters </a:t>
            </a:r>
            <a:r>
              <a:rPr lang="en-US" sz="1900" b="1" dirty="0">
                <a:latin typeface="Courier New" charset="0"/>
                <a:cs typeface="Courier New" charset="0"/>
              </a:rPr>
              <a:t>p 2</a:t>
            </a:r>
            <a:r>
              <a:rPr lang="en-US" sz="1900" dirty="0">
                <a:latin typeface="Arial" charset="0"/>
              </a:rPr>
              <a:t>, print </a:t>
            </a:r>
            <a:r>
              <a:rPr lang="en-US" sz="1900" b="1" dirty="0">
                <a:latin typeface="Courier New" charset="0"/>
                <a:cs typeface="Courier New" charset="0"/>
              </a:rPr>
              <a:t>2^2 = 4</a:t>
            </a:r>
            <a:endParaRPr lang="en-US" sz="1900" dirty="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Print an error if </a:t>
            </a:r>
            <a:r>
              <a:rPr lang="en-US" sz="1900" dirty="0">
                <a:latin typeface="Courier New" charset="0"/>
                <a:cs typeface="Courier New" charset="0"/>
              </a:rPr>
              <a:t>n &lt; 0</a:t>
            </a:r>
            <a:r>
              <a:rPr lang="en-US" sz="1900" dirty="0">
                <a:latin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X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 or </a:t>
            </a: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x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: Exit the program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In all other cases, print an error: 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For example: </a:t>
            </a:r>
            <a:r>
              <a:rPr lang="en-US" sz="1900" dirty="0">
                <a:latin typeface="Courier New" charset="0"/>
                <a:cs typeface="Courier New" charset="0"/>
              </a:rPr>
              <a:t>Invalid command Z entered</a:t>
            </a:r>
          </a:p>
          <a:p>
            <a:pPr>
              <a:lnSpc>
                <a:spcPct val="80000"/>
              </a:lnSpc>
            </a:pPr>
            <a:r>
              <a:rPr lang="en-US" sz="2500" dirty="0">
                <a:latin typeface="Arial" charset="0"/>
              </a:rPr>
              <a:t>If the user enters any command other than </a:t>
            </a:r>
            <a:r>
              <a:rPr lang="ja-JP" altLang="en-US" sz="2500" dirty="0">
                <a:latin typeface="Arial" charset="0"/>
              </a:rPr>
              <a:t>‘</a:t>
            </a:r>
            <a:r>
              <a:rPr lang="en-US" altLang="ja-JP" sz="2500" dirty="0">
                <a:latin typeface="Courier New" charset="0"/>
                <a:cs typeface="Courier New" charset="0"/>
              </a:rPr>
              <a:t>X</a:t>
            </a:r>
            <a:r>
              <a:rPr lang="ja-JP" altLang="en-US" sz="2500" dirty="0">
                <a:latin typeface="Arial" charset="0"/>
              </a:rPr>
              <a:t>’</a:t>
            </a:r>
            <a:r>
              <a:rPr lang="en-US" altLang="ja-JP" sz="2500" dirty="0">
                <a:latin typeface="Arial" charset="0"/>
              </a:rPr>
              <a:t> or </a:t>
            </a:r>
            <a:r>
              <a:rPr lang="ja-JP" altLang="en-US" sz="2500" dirty="0">
                <a:latin typeface="Arial" charset="0"/>
              </a:rPr>
              <a:t>‘</a:t>
            </a:r>
            <a:r>
              <a:rPr lang="en-US" altLang="ja-JP" sz="2500" dirty="0">
                <a:latin typeface="Courier New" charset="0"/>
                <a:cs typeface="Courier New" charset="0"/>
              </a:rPr>
              <a:t>x</a:t>
            </a:r>
            <a:r>
              <a:rPr lang="ja-JP" altLang="en-US" sz="2500" dirty="0">
                <a:latin typeface="Arial" charset="0"/>
              </a:rPr>
              <a:t>’</a:t>
            </a:r>
            <a:r>
              <a:rPr lang="en-US" altLang="ja-JP" sz="2500" dirty="0">
                <a:latin typeface="Arial" charset="0"/>
              </a:rPr>
              <a:t>, return to the initial prompt and repeat the program</a:t>
            </a:r>
            <a:r>
              <a:rPr lang="en-US" altLang="ja-JP" sz="2500" dirty="0" smtClean="0">
                <a:latin typeface="Arial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2500" dirty="0" smtClean="0">
                <a:solidFill>
                  <a:srgbClr val="FF0000"/>
                </a:solidFill>
                <a:latin typeface="Arial" charset="0"/>
              </a:rPr>
              <a:t>Will cover parts in red in another lecture</a:t>
            </a:r>
            <a:endParaRPr lang="en-US" sz="25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86D592-7AC7-4D4F-8304-0A19A67843B5}" type="datetime1">
              <a:rPr lang="en-US" sz="1200" smtClean="0">
                <a:latin typeface="Garamond" charset="0"/>
              </a:rPr>
              <a:t>2/20/18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BD8F176-1449-444F-9CB4-A93768F7E476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overall flow</a:t>
            </a:r>
          </a:p>
        </p:txBody>
      </p:sp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2A4EB82-D393-4740-9FD5-2FA87456D3D7}" type="datetime1">
              <a:rPr lang="en-US" sz="1200" smtClean="0">
                <a:latin typeface="Garamond" charset="0"/>
              </a:rPr>
              <a:t>2/20/18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08B308-C2AE-A240-A38E-398476301A24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000125"/>
            <a:ext cx="564515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Overall flow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Whole program contains loop</a:t>
            </a:r>
          </a:p>
          <a:p>
            <a:pPr lvl="1"/>
            <a:r>
              <a:rPr lang="en-US" dirty="0">
                <a:latin typeface="Arial" charset="0"/>
              </a:rPr>
              <a:t>Repeats process until user enters </a:t>
            </a:r>
            <a:r>
              <a:rPr lang="ja-JP" altLang="en-US" dirty="0">
                <a:latin typeface="Arial" charset="0"/>
              </a:rPr>
              <a:t>‘</a:t>
            </a:r>
            <a:r>
              <a:rPr lang="en-US" altLang="ja-JP" dirty="0">
                <a:latin typeface="Courier New" charset="0"/>
                <a:cs typeface="Courier New" charset="0"/>
              </a:rPr>
              <a:t>X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altLang="ja-JP" dirty="0">
                <a:latin typeface="Arial" charset="0"/>
              </a:rPr>
              <a:t> or </a:t>
            </a:r>
            <a:r>
              <a:rPr lang="ja-JP" altLang="en-US" dirty="0">
                <a:latin typeface="Arial" charset="0"/>
              </a:rPr>
              <a:t>‘</a:t>
            </a:r>
            <a:r>
              <a:rPr lang="en-US" altLang="ja-JP" dirty="0">
                <a:latin typeface="Courier New" charset="0"/>
                <a:cs typeface="Courier New" charset="0"/>
              </a:rPr>
              <a:t>x</a:t>
            </a:r>
            <a:r>
              <a:rPr lang="ja-JP" altLang="en-US" dirty="0">
                <a:latin typeface="Arial" charset="0"/>
              </a:rPr>
              <a:t>’</a:t>
            </a:r>
            <a:endParaRPr lang="en-US" altLang="ja-JP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Use </a:t>
            </a:r>
            <a:r>
              <a:rPr lang="en-US" dirty="0">
                <a:latin typeface="Courier New" charset="0"/>
                <a:cs typeface="Courier New" charset="0"/>
              </a:rPr>
              <a:t>while</a:t>
            </a:r>
            <a:r>
              <a:rPr lang="en-US" dirty="0">
                <a:latin typeface="Arial" charset="0"/>
              </a:rPr>
              <a:t> or </a:t>
            </a:r>
            <a:r>
              <a:rPr lang="en-US" dirty="0">
                <a:latin typeface="Courier New" charset="0"/>
                <a:cs typeface="Courier New" charset="0"/>
              </a:rPr>
              <a:t>do-while</a:t>
            </a:r>
            <a:r>
              <a:rPr lang="en-US" dirty="0">
                <a:latin typeface="Arial" charset="0"/>
              </a:rPr>
              <a:t>—unknown # of iterations</a:t>
            </a:r>
          </a:p>
          <a:p>
            <a:pPr lvl="1"/>
            <a:r>
              <a:rPr lang="en-US">
                <a:latin typeface="Arial" charset="0"/>
              </a:rPr>
              <a:t>Since exit condition ends program, </a:t>
            </a:r>
            <a:r>
              <a:rPr lang="en-US" smtClean="0">
                <a:latin typeface="Arial" charset="0"/>
              </a:rPr>
              <a:t>“infinite” </a:t>
            </a:r>
            <a:r>
              <a:rPr lang="en-US">
                <a:latin typeface="Arial" charset="0"/>
              </a:rPr>
              <a:t>loop</a:t>
            </a:r>
          </a:p>
          <a:p>
            <a:r>
              <a:rPr lang="en-US" dirty="0">
                <a:latin typeface="Arial" charset="0"/>
              </a:rPr>
              <a:t>Testing </a:t>
            </a:r>
            <a:r>
              <a:rPr lang="en-US" dirty="0" err="1">
                <a:latin typeface="Courier New" charset="0"/>
                <a:cs typeface="Courier New" charset="0"/>
              </a:rPr>
              <a:t>cmd</a:t>
            </a:r>
            <a:r>
              <a:rPr lang="en-US" dirty="0">
                <a:latin typeface="Arial" charset="0"/>
              </a:rPr>
              <a:t>: </a:t>
            </a:r>
            <a:r>
              <a:rPr lang="en-US" dirty="0">
                <a:latin typeface="Courier New" charset="0"/>
                <a:cs typeface="Courier New" charset="0"/>
              </a:rPr>
              <a:t>switch</a:t>
            </a:r>
            <a:r>
              <a:rPr lang="en-US" dirty="0">
                <a:latin typeface="Arial" charset="0"/>
              </a:rPr>
              <a:t> statement</a:t>
            </a:r>
          </a:p>
          <a:p>
            <a:pPr lvl="1"/>
            <a:r>
              <a:rPr lang="en-US" dirty="0">
                <a:latin typeface="Arial" charset="0"/>
              </a:rPr>
              <a:t>Checking equality of </a:t>
            </a:r>
            <a:r>
              <a:rPr lang="en-US" dirty="0" err="1">
                <a:latin typeface="Courier New" charset="0"/>
                <a:cs typeface="Courier New" charset="0"/>
              </a:rPr>
              <a:t>cmd</a:t>
            </a:r>
            <a:r>
              <a:rPr lang="en-US" dirty="0">
                <a:latin typeface="Arial" charset="0"/>
              </a:rPr>
              <a:t> to constant values</a:t>
            </a:r>
          </a:p>
          <a:p>
            <a:r>
              <a:rPr lang="en-US" dirty="0">
                <a:latin typeface="Arial" charset="0"/>
              </a:rPr>
              <a:t>Exiting program: </a:t>
            </a:r>
            <a:r>
              <a:rPr lang="en-US" dirty="0">
                <a:latin typeface="Courier New" charset="0"/>
                <a:cs typeface="Courier New" charset="0"/>
              </a:rPr>
              <a:t>return</a:t>
            </a:r>
            <a:r>
              <a:rPr lang="en-US" dirty="0">
                <a:latin typeface="Arial" charset="0"/>
              </a:rPr>
              <a:t> statement</a:t>
            </a:r>
          </a:p>
          <a:p>
            <a:pPr lvl="1"/>
            <a:r>
              <a:rPr lang="en-US" dirty="0">
                <a:latin typeface="Arial" charset="0"/>
              </a:rPr>
              <a:t>Use </a:t>
            </a:r>
            <a:r>
              <a:rPr lang="en-US" dirty="0">
                <a:latin typeface="Courier New" charset="0"/>
                <a:cs typeface="Courier New" charset="0"/>
              </a:rPr>
              <a:t>return</a:t>
            </a:r>
            <a:r>
              <a:rPr lang="en-US" dirty="0">
                <a:latin typeface="Arial" charset="0"/>
              </a:rPr>
              <a:t> at any point to end current function (including </a:t>
            </a:r>
            <a:r>
              <a:rPr lang="en-US" dirty="0">
                <a:latin typeface="Courier New" charset="0"/>
                <a:cs typeface="Courier New" charset="0"/>
              </a:rPr>
              <a:t>main</a:t>
            </a:r>
            <a:r>
              <a:rPr lang="en-US" dirty="0">
                <a:latin typeface="Arial" charset="0"/>
              </a:rPr>
              <a:t>)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CED3F77-8EA8-144C-B8AA-5DA106D87CED}" type="datetime1">
              <a:rPr lang="en-US" sz="1200" smtClean="0">
                <a:latin typeface="Garamond" charset="0"/>
              </a:rPr>
              <a:t>2/20/18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DC4358-3A4F-C54C-B154-9C92CB1195F5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overall flow (skeleton 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while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(1) {	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Loop repeats until user enters 'X' or 'x'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Code to read </a:t>
            </a:r>
            <a:r>
              <a:rPr lang="en-US" sz="32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, n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Evaluate </a:t>
            </a:r>
            <a:r>
              <a:rPr lang="en-US" sz="32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and perform appropriate operation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switch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(</a:t>
            </a:r>
            <a:r>
              <a:rPr lang="en-US" sz="32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'F'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'f'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Calculate n!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'P'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'p'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Calculate 2^n, if n &gt;= 0; print error otherwise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'X'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'x'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	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Exit program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default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"Invalid command %c entered\n"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3200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FB013BF-8BB9-2A4C-8AD0-16EB6519AFD6}" type="datetime1">
              <a:rPr lang="en-US" sz="1200" smtClean="0">
                <a:latin typeface="Garamond" charset="0"/>
              </a:rPr>
              <a:t>2/20/18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43CA58-2F93-844C-B7D0-AED808399449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reading input</a:t>
            </a:r>
          </a:p>
        </p:txBody>
      </p:sp>
      <p:sp>
        <p:nvSpPr>
          <p:cNvPr id="112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502D684-27CE-0548-A017-B33C0552991F}" type="datetime1">
              <a:rPr lang="en-US" sz="1200" smtClean="0">
                <a:latin typeface="Garamond" charset="0"/>
              </a:rPr>
              <a:t>2/20/18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29534B-CC10-7A42-9F01-3AC68D437912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  <p:pic>
        <p:nvPicPr>
          <p:cNvPr id="112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960438"/>
            <a:ext cx="6821487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52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Reading input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Loop that repeats as long as input incorrect</a:t>
            </a:r>
          </a:p>
          <a:p>
            <a:r>
              <a:rPr lang="en-US">
                <a:latin typeface="Arial" charset="0"/>
              </a:rPr>
              <a:t>Loop inside that one to handle reading of remainder of line</a:t>
            </a:r>
          </a:p>
          <a:p>
            <a:pPr lvl="1"/>
            <a:r>
              <a:rPr lang="en-US">
                <a:latin typeface="Arial" charset="0"/>
              </a:rPr>
              <a:t>Read character until you reach end of line</a:t>
            </a:r>
          </a:p>
          <a:p>
            <a:r>
              <a:rPr lang="en-US">
                <a:latin typeface="Arial" charset="0"/>
              </a:rPr>
              <a:t>Both while/do-while loops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A44D40-2CDD-214B-90E9-223212160D33}" type="datetime1">
              <a:rPr lang="en-US" sz="1200" smtClean="0">
                <a:latin typeface="Garamond" charset="0"/>
              </a:rPr>
              <a:t>2/20/18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2A3F4B-21FF-9A42-AC0B-2701CBF62D49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420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Reading input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4196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do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"Enter command and integer: "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pt-BR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</a:t>
            </a:r>
            <a:r>
              <a:rPr lang="pt-BR" sz="2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c</a:t>
            </a:r>
            <a:r>
              <a:rPr lang="pt-BR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%</a:t>
            </a:r>
            <a:r>
              <a:rPr lang="pt-BR" sz="2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d</a:t>
            </a:r>
            <a:r>
              <a:rPr lang="pt-BR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cmd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	// Otherwise, print error &amp; clear line</a:t>
            </a:r>
            <a:endParaRPr lang="en-US" sz="2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if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latin typeface="Courier New" charset="0"/>
                <a:cs typeface="Courier New" charset="0"/>
              </a:rPr>
              <a:t>		</a:t>
            </a:r>
            <a:r>
              <a:rPr lang="en-US" sz="2200" b="1" dirty="0" err="1">
                <a:latin typeface="Courier New" charset="0"/>
                <a:cs typeface="Courier New" charset="0"/>
              </a:rPr>
              <a:t>printf</a:t>
            </a:r>
            <a:r>
              <a:rPr lang="en-US" sz="2200" b="1" dirty="0">
                <a:latin typeface="Courier New" charset="0"/>
                <a:cs typeface="Courier New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"Incorrectly formatted input\n</a:t>
            </a:r>
            <a:r>
              <a:rPr lang="ja-JP" alt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2200" b="1" dirty="0"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	do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	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"%c"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&amp;junk);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} </a:t>
            </a: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(junk != 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'\n'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}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 </a:t>
            </a: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700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600" dirty="0">
              <a:latin typeface="Arial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EBF246-0756-3343-8FD8-1A7EE3BE351B}" type="datetime1">
              <a:rPr lang="en-US" sz="1200" smtClean="0">
                <a:latin typeface="Garamond" charset="0"/>
              </a:rPr>
              <a:t>2/20/18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12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FF9F14-870D-014A-86C2-F7032A72823B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313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8000</TotalTime>
  <Words>696</Words>
  <Application>Microsoft Macintosh PowerPoint</Application>
  <PresentationFormat>On-screen Show (4:3)</PresentationFormat>
  <Paragraphs>168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Edge</vt:lpstr>
      <vt:lpstr>EECE.2160 ECE Application Programming</vt:lpstr>
      <vt:lpstr>Lecture outline</vt:lpstr>
      <vt:lpstr>Today’s program should:</vt:lpstr>
      <vt:lpstr>Flow charts: overall flow</vt:lpstr>
      <vt:lpstr>Discussion: Overall flow</vt:lpstr>
      <vt:lpstr>Code: overall flow (skeleton code)</vt:lpstr>
      <vt:lpstr>Flow charts: reading input</vt:lpstr>
      <vt:lpstr>Discussion: Reading input</vt:lpstr>
      <vt:lpstr>Code: Reading input</vt:lpstr>
      <vt:lpstr>Input errors</vt:lpstr>
      <vt:lpstr>Error flags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1622</cp:revision>
  <dcterms:created xsi:type="dcterms:W3CDTF">2006-04-03T05:03:01Z</dcterms:created>
  <dcterms:modified xsi:type="dcterms:W3CDTF">2018-02-20T12:11:59Z</dcterms:modified>
</cp:coreProperties>
</file>