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635" r:id="rId4"/>
    <p:sldId id="636" r:id="rId5"/>
    <p:sldId id="637" r:id="rId6"/>
    <p:sldId id="638" r:id="rId7"/>
    <p:sldId id="639" r:id="rId8"/>
    <p:sldId id="640" r:id="rId9"/>
    <p:sldId id="641" r:id="rId10"/>
    <p:sldId id="602" r:id="rId11"/>
    <p:sldId id="590" r:id="rId12"/>
    <p:sldId id="547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2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seem a bit strange: the virtual address space has gaps in it!  Each segment gets mapped to contiguous locations in physical memory, but may be gaps between segments.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little like walking around in the dark, and there are huge pits in the ground where you die if you step in the pit.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But! of course, a correct program will never step off into a pit, so ok.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correct program will never address gaps; if it does, trap to kernel and then core dump. Minor exception: stack, heap can grow.  In UNIX,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increases size of heap segment.  For stack, just take fault, system automatically increases size of stack.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Detail: Protection mode in segmentation table entries.  For example, code segment would be read-only (only execution and loads are allowed).  Data and stack segment would be read-write (stores allowed).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must be saved/restored on context switch?  Typically, segment table stored in CPU, not in memory, because it’s small.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must be saved/restored.</a:t>
            </a:r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Simpler, because allows use of a bitmap.  What's a bitmap?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001111100000001100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bit represents one page of physical memory -- 1 means allocated, 0 means unallocated.  Lots simpler than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base&amp;bounds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segmentation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lots of space taken up with page table entries.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F98AB8-B468-9340-B989-B1F36EBC2E9C}" type="datetime1">
              <a:rPr lang="en-US" smtClean="0"/>
              <a:t>4/5/18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42FBB-5E73-734D-8D44-A25C50E191D4}" type="datetime1">
              <a:rPr lang="en-US" smtClean="0"/>
              <a:t>4/5/18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BA63F-C39F-874F-B610-C4309D6CB0C4}" type="datetime1">
              <a:rPr lang="en-US" smtClean="0"/>
              <a:t>4/5/18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6B801-849D-9E41-8E3F-F1F039E4C2AB}" type="datetime1">
              <a:rPr lang="en-US" smtClean="0"/>
              <a:t>4/5/18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EB84E-10A5-A946-88C6-4DAC2FDF72DC}" type="datetime1">
              <a:rPr lang="en-US" smtClean="0"/>
              <a:t>4/5/18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EE59B-604C-9E4C-8166-BC4FAE692A82}" type="datetime1">
              <a:rPr lang="en-US" smtClean="0"/>
              <a:t>4/5/18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36E47-C0EA-A34E-A0D9-7C1DC1A6F46A}" type="datetime1">
              <a:rPr lang="en-US" smtClean="0"/>
              <a:t>4/5/18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672B1-073C-3543-974A-AC6ADE5AB64F}" type="datetime1">
              <a:rPr lang="en-US" smtClean="0"/>
              <a:t>4/5/18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E53EA-1D04-5D41-AA7C-53AA905EFF0D}" type="datetime1">
              <a:rPr lang="en-US" smtClean="0"/>
              <a:t>4/5/18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83BFF-CEAA-874B-90B4-795B2DE30848}" type="datetime1">
              <a:rPr lang="en-US" smtClean="0"/>
              <a:t>4/5/18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DC23A-8904-8542-B899-7B0F4F2B820B}" type="datetime1">
              <a:rPr lang="en-US" smtClean="0"/>
              <a:t>4/5/18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4B09A-953B-5E49-B1A0-63A280344673}" type="datetime1">
              <a:rPr lang="en-US" smtClean="0"/>
              <a:t>4/5/18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6BEBA-7617-B048-A4D1-4C30AF6E1BBB}" type="datetime1">
              <a:rPr lang="en-US" smtClean="0"/>
              <a:t>4/5/18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D00308-68D0-3240-8613-E278066AACE4}" type="datetime1">
              <a:rPr lang="en-US" smtClean="0"/>
              <a:t>4/5/18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Memory management: </a:t>
            </a:r>
            <a:r>
              <a:rPr lang="en-US" dirty="0" smtClean="0">
                <a:latin typeface="Arial" charset="0"/>
              </a:rPr>
              <a:t>segmentation/paging review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2 Review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paging, what is saved/restored on a process context switch?</a:t>
            </a:r>
          </a:p>
          <a:p>
            <a:pPr lvl="1"/>
            <a:r>
              <a:rPr lang="en-US" dirty="0" smtClean="0"/>
              <a:t>Pointer to page table, size of page table</a:t>
            </a:r>
          </a:p>
          <a:p>
            <a:pPr lvl="1"/>
            <a:r>
              <a:rPr lang="en-US" dirty="0" smtClean="0"/>
              <a:t>Page table itself is in main memory</a:t>
            </a:r>
          </a:p>
          <a:p>
            <a:pPr lvl="0"/>
            <a:r>
              <a:rPr lang="en-US" dirty="0" smtClean="0"/>
              <a:t>What if page size is very small?</a:t>
            </a:r>
          </a:p>
          <a:p>
            <a:r>
              <a:rPr lang="en-US" dirty="0" smtClean="0"/>
              <a:t>What if page size is very large?</a:t>
            </a:r>
          </a:p>
          <a:p>
            <a:pPr lvl="1"/>
            <a:r>
              <a:rPr lang="en-US" dirty="0" smtClean="0"/>
              <a:t>Internal fragmentation: if we don’t need all of the space inside a fixed size chunk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688A-9F2C-E244-90D9-0032D750621B}" type="datetime1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Finish paging discussion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 to be posted; </a:t>
            </a:r>
            <a:r>
              <a:rPr lang="en-US"/>
              <a:t>due </a:t>
            </a:r>
            <a:r>
              <a:rPr lang="en-US" smtClean="0"/>
              <a:t>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F4F31E-1A91-E74A-B46A-8E1765752DC1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D85-094B-1443-A30A-A1194913DEEF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3 to be posted; due 4/18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Continue with paging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90B345-90F7-4949-99C4-DE9DBA14E9FA}" type="datetime1">
              <a:rPr lang="en-US" smtClean="0">
                <a:latin typeface="Garamond"/>
                <a:cs typeface="Garamond"/>
              </a:rPr>
              <a:t>4/5/18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3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 involves scheduling simulation</a:t>
            </a:r>
          </a:p>
          <a:p>
            <a:r>
              <a:rPr lang="en-US" dirty="0"/>
              <a:t>Read file containing </a:t>
            </a:r>
            <a:r>
              <a:rPr lang="en-US" dirty="0" smtClean="0"/>
              <a:t>process characteristics</a:t>
            </a:r>
            <a:endParaRPr lang="en-US" dirty="0"/>
          </a:p>
          <a:p>
            <a:pPr lvl="1"/>
            <a:r>
              <a:rPr lang="en-US" dirty="0"/>
              <a:t>CPU burst time, priority, arrival time</a:t>
            </a:r>
          </a:p>
          <a:p>
            <a:r>
              <a:rPr lang="en-US" dirty="0" smtClean="0"/>
              <a:t>Output file: how algorithms </a:t>
            </a:r>
            <a:r>
              <a:rPr lang="en-US" dirty="0"/>
              <a:t>handle </a:t>
            </a:r>
            <a:r>
              <a:rPr lang="en-US" dirty="0" smtClean="0"/>
              <a:t>processes</a:t>
            </a:r>
            <a:endParaRPr lang="en-US" dirty="0"/>
          </a:p>
          <a:p>
            <a:pPr lvl="1"/>
            <a:r>
              <a:rPr lang="en-US" dirty="0"/>
              <a:t>Snapshot every </a:t>
            </a:r>
            <a:r>
              <a:rPr lang="en-US" i="1" dirty="0"/>
              <a:t>n</a:t>
            </a:r>
            <a:r>
              <a:rPr lang="en-US" dirty="0"/>
              <a:t> time steps with state of ready queue, currently running process</a:t>
            </a:r>
          </a:p>
          <a:p>
            <a:pPr lvl="1"/>
            <a:r>
              <a:rPr lang="en-US" dirty="0"/>
              <a:t>Summary when all processes done for each algorithm</a:t>
            </a:r>
          </a:p>
          <a:p>
            <a:pPr lvl="2"/>
            <a:r>
              <a:rPr lang="en-US" dirty="0"/>
              <a:t>Show wait time, turnaround time, order </a:t>
            </a:r>
            <a:r>
              <a:rPr lang="en-US" dirty="0" smtClean="0"/>
              <a:t>processed</a:t>
            </a:r>
          </a:p>
          <a:p>
            <a:r>
              <a:rPr lang="en-US" dirty="0" smtClean="0"/>
              <a:t>Must track</a:t>
            </a:r>
          </a:p>
          <a:p>
            <a:pPr lvl="1"/>
            <a:r>
              <a:rPr lang="en-US" dirty="0" smtClean="0"/>
              <a:t>Ready queue + currently running process</a:t>
            </a:r>
          </a:p>
          <a:p>
            <a:pPr lvl="1"/>
            <a:r>
              <a:rPr lang="en-US" dirty="0" smtClean="0"/>
              <a:t>“Time” (each iteration of main loop = 1 time step)</a:t>
            </a:r>
          </a:p>
          <a:p>
            <a:pPr lvl="1"/>
            <a:r>
              <a:rPr lang="en-US" dirty="0" smtClean="0"/>
              <a:t>History of what’s processed (</a:t>
            </a:r>
            <a:r>
              <a:rPr lang="en-US" smtClean="0"/>
              <a:t>for summary)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E59B-604C-9E4C-8166-BC4FAE692A82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Segment</a:t>
            </a:r>
            <a:r>
              <a:rPr lang="en-US" dirty="0" smtClean="0"/>
              <a:t>: contiguous region of memory</a:t>
            </a:r>
          </a:p>
          <a:p>
            <a:pPr lvl="1"/>
            <a:r>
              <a:rPr lang="en-US" dirty="0" smtClean="0"/>
              <a:t>Base &amp; bounds = 1 segment</a:t>
            </a:r>
          </a:p>
          <a:p>
            <a:pPr lvl="1"/>
            <a:r>
              <a:rPr lang="en-US" dirty="0" smtClean="0"/>
              <a:t>Generalized segmentation allows &gt;1 segment per program</a:t>
            </a:r>
          </a:p>
          <a:p>
            <a:r>
              <a:rPr lang="en-US" dirty="0" smtClean="0"/>
              <a:t>Each process has a </a:t>
            </a:r>
            <a:r>
              <a:rPr lang="en-US" dirty="0" smtClean="0">
                <a:solidFill>
                  <a:srgbClr val="0000FF"/>
                </a:solidFill>
              </a:rPr>
              <a:t>segment table</a:t>
            </a:r>
            <a:endParaRPr lang="en-US" dirty="0" smtClean="0"/>
          </a:p>
          <a:p>
            <a:pPr lvl="1"/>
            <a:r>
              <a:rPr lang="en-US" dirty="0" smtClean="0"/>
              <a:t>Entry in table = segment</a:t>
            </a:r>
          </a:p>
          <a:p>
            <a:pPr lvl="1"/>
            <a:r>
              <a:rPr lang="en-US" dirty="0" smtClean="0"/>
              <a:t>Maps segment # to base/bounds for that segment</a:t>
            </a:r>
          </a:p>
          <a:p>
            <a:r>
              <a:rPr lang="en-US" dirty="0" smtClean="0"/>
              <a:t>Segment can be anywhere in physical memory</a:t>
            </a:r>
          </a:p>
          <a:p>
            <a:pPr lvl="1"/>
            <a:r>
              <a:rPr lang="en-US" dirty="0" smtClean="0"/>
              <a:t>Each segment has: start, length, access permission</a:t>
            </a:r>
          </a:p>
          <a:p>
            <a:r>
              <a:rPr lang="en-US" dirty="0" smtClean="0"/>
              <a:t>Processes can share segments</a:t>
            </a:r>
          </a:p>
          <a:p>
            <a:pPr lvl="1"/>
            <a:r>
              <a:rPr lang="en-US" dirty="0" smtClean="0"/>
              <a:t>Same start, length, same/different access permissions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0C-23CD-E44C-A18F-9833C1A632DA}" type="datetime1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Segmentation</a:t>
            </a:r>
            <a:endParaRPr lang="en-US" dirty="0"/>
          </a:p>
        </p:txBody>
      </p:sp>
      <p:pic>
        <p:nvPicPr>
          <p:cNvPr id="5" name="Content Placeholder 4" descr="ch8-03_segmen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577889" y="1030943"/>
            <a:ext cx="10215047" cy="561788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0653-8602-BF46-96EC-21B44950EA17}" type="datetime1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8050355"/>
              </p:ext>
            </p:extLst>
          </p:nvPr>
        </p:nvGraphicFramePr>
        <p:xfrm>
          <a:off x="457200" y="1143000"/>
          <a:ext cx="82296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304800"/>
                <a:gridCol w="838200"/>
                <a:gridCol w="1143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Segment 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read/exec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unused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stack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352800"/>
            <a:ext cx="8229600" cy="27781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Protection handled by segment table contents</a:t>
            </a:r>
          </a:p>
          <a:p>
            <a:pPr lvl="1"/>
            <a:r>
              <a:rPr lang="en-US" dirty="0" smtClean="0"/>
              <a:t>Valid bit (V) indicates if segment in use</a:t>
            </a:r>
          </a:p>
          <a:p>
            <a:pPr lvl="1"/>
            <a:r>
              <a:rPr lang="en-US" dirty="0" smtClean="0"/>
              <a:t>Access indicates privileges (read/write/execute)</a:t>
            </a:r>
          </a:p>
          <a:p>
            <a:r>
              <a:rPr lang="en-US" dirty="0" smtClean="0"/>
              <a:t>Virtual address: segment #, offset</a:t>
            </a:r>
          </a:p>
          <a:p>
            <a:pPr lvl="1"/>
            <a:r>
              <a:rPr lang="en-US" dirty="0" smtClean="0"/>
              <a:t>Segment number must be valid</a:t>
            </a:r>
          </a:p>
          <a:p>
            <a:pPr lvl="1"/>
            <a:r>
              <a:rPr lang="en-US" dirty="0" smtClean="0"/>
              <a:t>Offset must be &lt; bound</a:t>
            </a:r>
          </a:p>
          <a:p>
            <a:pPr lvl="1"/>
            <a:r>
              <a:rPr lang="en-US" dirty="0" smtClean="0"/>
              <a:t>If either false, trap to OS </a:t>
            </a:r>
            <a:r>
              <a:rPr lang="en-US" dirty="0" smtClean="0">
                <a:sym typeface="Wingdings"/>
              </a:rPr>
              <a:t> invalid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E55F-2721-FC48-975E-61D3361C565F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memory in fixed size units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Virtual memory blocks: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</a:p>
          <a:p>
            <a:pPr lvl="1"/>
            <a:r>
              <a:rPr lang="en-US" dirty="0" smtClean="0"/>
              <a:t>Physical memory blocks: </a:t>
            </a:r>
            <a:r>
              <a:rPr lang="en-US" dirty="0" smtClean="0">
                <a:solidFill>
                  <a:srgbClr val="0000FF"/>
                </a:solidFill>
              </a:rPr>
              <a:t>frames</a:t>
            </a:r>
            <a:endParaRPr lang="en-US" dirty="0" smtClean="0"/>
          </a:p>
          <a:p>
            <a:r>
              <a:rPr lang="en-US" dirty="0" smtClean="0"/>
              <a:t>Bitmap tracks free frames</a:t>
            </a:r>
          </a:p>
          <a:p>
            <a:r>
              <a:rPr lang="en-US" dirty="0" smtClean="0"/>
              <a:t>Each process has its own page table</a:t>
            </a:r>
          </a:p>
          <a:p>
            <a:pPr lvl="1"/>
            <a:r>
              <a:rPr lang="en-US" dirty="0" smtClean="0"/>
              <a:t>Tracks translation, permissions, etc.</a:t>
            </a:r>
          </a:p>
          <a:p>
            <a:r>
              <a:rPr lang="en-US" dirty="0" smtClean="0"/>
              <a:t>Translation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Virtual address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page #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offset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Page #</a:t>
            </a:r>
            <a:r>
              <a:rPr lang="en-US" dirty="0" smtClean="0"/>
              <a:t> indexes into page table </a:t>
            </a:r>
            <a:r>
              <a:rPr lang="en-US" dirty="0" smtClean="0">
                <a:sym typeface="Wingdings"/>
              </a:rPr>
              <a:t> get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frame #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sym typeface="Wingdings"/>
              </a:rPr>
              <a:t>Physical address: frame # </a:t>
            </a:r>
            <a:r>
              <a:rPr lang="en-US" dirty="0" smtClean="0">
                <a:sym typeface="Wingdings"/>
              </a:rPr>
              <a:t>&amp;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offset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28C8-C9C2-DC4B-9E30-84265F43D679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Paged Translation (Abstract)</a:t>
            </a:r>
            <a:endParaRPr lang="en-US" dirty="0"/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614655" y="914400"/>
            <a:ext cx="10084352" cy="55460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E9D-BEBA-2A4A-B3C2-EF9DA7D3F283}" type="datetime1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85858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+mj-lt"/>
              </a:rPr>
              <a:t>Review: Paged Translation (Implementation)</a:t>
            </a:r>
            <a:endParaRPr lang="en-US" sz="3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55654"/>
            <a:ext cx="11676120" cy="642141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CAA-DF1A-C643-8504-13627F18AECC}" type="datetime1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13772</TotalTime>
  <Words>692</Words>
  <Application>Microsoft Macintosh PowerPoint</Application>
  <PresentationFormat>On-screen Show (4:3)</PresentationFormat>
  <Paragraphs>158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EECE.4810/EECE.5730 Operating Systems</vt:lpstr>
      <vt:lpstr>Lecture outline</vt:lpstr>
      <vt:lpstr>Program 3 overview</vt:lpstr>
      <vt:lpstr>Review: Segmentation</vt:lpstr>
      <vt:lpstr>Review: Segmentation</vt:lpstr>
      <vt:lpstr>Review: Segment table</vt:lpstr>
      <vt:lpstr>Review: Paged Translation</vt:lpstr>
      <vt:lpstr>Review: Paged Translation (Abstract)</vt:lpstr>
      <vt:lpstr>PowerPoint Presentation</vt:lpstr>
      <vt:lpstr>Paging Questions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3559</cp:revision>
  <dcterms:created xsi:type="dcterms:W3CDTF">2006-04-03T05:03:01Z</dcterms:created>
  <dcterms:modified xsi:type="dcterms:W3CDTF">2018-04-05T14:35:33Z</dcterms:modified>
</cp:coreProperties>
</file>