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38" r:id="rId4"/>
    <p:sldId id="413" r:id="rId5"/>
    <p:sldId id="431" r:id="rId6"/>
    <p:sldId id="432" r:id="rId7"/>
    <p:sldId id="433" r:id="rId8"/>
    <p:sldId id="434" r:id="rId9"/>
    <p:sldId id="439" r:id="rId10"/>
    <p:sldId id="428" r:id="rId11"/>
    <p:sldId id="435" r:id="rId12"/>
    <p:sldId id="436" r:id="rId13"/>
    <p:sldId id="437" r:id="rId14"/>
    <p:sldId id="385" r:id="rId15"/>
    <p:sldId id="418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 varScale="1">
        <p:scale>
          <a:sx n="82" d="100"/>
          <a:sy n="82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002D748-6701-438D-9EA9-B006FE700DA5}"/>
    <pc:docChg chg="modSld">
      <pc:chgData name="Geiger, Michael J" userId="13cae92b-b37c-450b-a449-82fcae19569d" providerId="ADAL" clId="{A002D748-6701-438D-9EA9-B006FE700DA5}" dt="2019-01-30T16:02:36.389" v="4" actId="20577"/>
      <pc:docMkLst>
        <pc:docMk/>
      </pc:docMkLst>
      <pc:sldChg chg="modSp">
        <pc:chgData name="Geiger, Michael J" userId="13cae92b-b37c-450b-a449-82fcae19569d" providerId="ADAL" clId="{A002D748-6701-438D-9EA9-B006FE700DA5}" dt="2019-01-30T16:02:36.389" v="4" actId="20577"/>
        <pc:sldMkLst>
          <pc:docMk/>
          <pc:sldMk cId="0" sldId="257"/>
        </pc:sldMkLst>
        <pc:spChg chg="mod">
          <ac:chgData name="Geiger, Michael J" userId="13cae92b-b37c-450b-a449-82fcae19569d" providerId="ADAL" clId="{A002D748-6701-438D-9EA9-B006FE700DA5}" dt="2019-01-30T16:02:36.389" v="4" actId="20577"/>
          <ac:spMkLst>
            <pc:docMk/>
            <pc:sldMk cId="0" sldId="257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BD02CF-509F-984E-89F9-E7A0521FA934}" type="datetime1">
              <a:rPr lang="en-US" smtClean="0"/>
              <a:t>1/30/19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FECA1-6C1E-824F-A0C3-2A733057C6F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53ED7-38D6-144E-822F-8E6DC9FACA00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09C6D-4931-5742-85F9-4FCFD2135D80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74844-A783-2842-B9A4-6763108E12AD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5923D-F797-0F43-ACAE-AEFB25AAEC19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B11DC-5DEB-4240-BC24-909BF709842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BA8F-BD66-8644-9076-B2088B545CE3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792AF-0C85-6B4B-A4DB-546159A6DCCD}" type="datetime1">
              <a:rPr lang="en-US" smtClean="0"/>
              <a:t>1/30/19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007FB-8B92-7D41-8DB5-0A312ED045BF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3B98A-9BDC-F147-9546-2DEA54B55C1E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7E694E-77C0-EE40-BFDF-AE35389CAA10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1B47E-09FD-AC42-856C-01A1C6D3B624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29C185-F0B9-604A-B128-E943A668CBAB}" type="datetime1">
              <a:rPr lang="en-US" smtClean="0"/>
              <a:t>1/30/19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Processes and process management (</a:t>
            </a:r>
            <a:r>
              <a:rPr lang="en-US" dirty="0" err="1">
                <a:latin typeface="Arial" charset="0"/>
              </a:rPr>
              <a:t>cont</a:t>
            </a:r>
            <a:r>
              <a:rPr lang="en-US" dirty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4435-C047-414E-B66D-6BB5A4762C89}" type="datetime1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</a:t>
            </a:r>
            <a:r>
              <a:rPr lang="en-US">
                <a:latin typeface="Helvetica" charset="0"/>
                <a:ea typeface="MS PGothic" charset="0"/>
              </a:rPr>
              <a:t>OS may </a:t>
            </a:r>
            <a:r>
              <a:rPr lang="en-US" dirty="0">
                <a:latin typeface="Helvetica" charset="0"/>
                <a:ea typeface="MS PGothic" charset="0"/>
              </a:rPr>
              <a:t>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2BF1-9398-0943-BD97-0870803E53BD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860-C42A-5A4C-A833-EB91577510D3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downside of zombie processes?</a:t>
            </a:r>
          </a:p>
          <a:p>
            <a:pPr lvl="1"/>
            <a:r>
              <a:rPr lang="en-US" dirty="0"/>
              <a:t>Unnecessary clutter and use of resources</a:t>
            </a:r>
          </a:p>
          <a:p>
            <a:pPr lvl="1"/>
            <a:r>
              <a:rPr lang="en-US" dirty="0"/>
              <a:t>Worst case: fill process table</a:t>
            </a:r>
          </a:p>
          <a:p>
            <a:r>
              <a:rPr lang="en-US" dirty="0"/>
              <a:t>Any reason to allow orphan processes?</a:t>
            </a:r>
          </a:p>
          <a:p>
            <a:pPr lvl="1"/>
            <a:r>
              <a:rPr lang="en-US" dirty="0"/>
              <a:t>Long running process not requiring user</a:t>
            </a:r>
          </a:p>
          <a:p>
            <a:pPr lvl="1"/>
            <a:r>
              <a:rPr lang="en-US" dirty="0"/>
              <a:t>Indefinitely running background process (daemon)</a:t>
            </a:r>
          </a:p>
          <a:p>
            <a:pPr lvl="2"/>
            <a:r>
              <a:rPr lang="en-US" dirty="0"/>
              <a:t>Examples: respond to network requests (i.e. </a:t>
            </a:r>
            <a:r>
              <a:rPr lang="en-US" dirty="0" err="1"/>
              <a:t>sshd</a:t>
            </a:r>
            <a:r>
              <a:rPr lang="en-US" dirty="0"/>
              <a:t>), system logging (</a:t>
            </a:r>
            <a:r>
              <a:rPr lang="en-US" dirty="0" err="1"/>
              <a:t>syslogd</a:t>
            </a:r>
            <a:r>
              <a:rPr lang="en-US" dirty="0"/>
              <a:t>)</a:t>
            </a:r>
          </a:p>
          <a:p>
            <a:r>
              <a:rPr lang="en-US" dirty="0"/>
              <a:t>Can 1 process be both zombie &amp; orphan?</a:t>
            </a:r>
          </a:p>
          <a:p>
            <a:pPr lvl="1"/>
            <a:r>
              <a:rPr lang="en-US" dirty="0"/>
              <a:t>Sure—child terminates first, then parent terminates without wait</a:t>
            </a:r>
          </a:p>
          <a:p>
            <a:pPr lvl="1"/>
            <a:r>
              <a:rPr lang="en-US" dirty="0"/>
              <a:t>On UNIX system </a:t>
            </a:r>
            <a:r>
              <a:rPr lang="en-US" dirty="0" err="1"/>
              <a:t>init</a:t>
            </a:r>
            <a:r>
              <a:rPr lang="en-US" dirty="0"/>
              <a:t> “adopts” orphans to ensure exit status collected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F5BD-3B75-B444-80B4-4B15874817CF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Inter-process communication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to be posted; due 2/11</a:t>
            </a:r>
          </a:p>
          <a:p>
            <a:pPr lvl="2"/>
            <a:r>
              <a:rPr lang="en-US" dirty="0"/>
              <a:t>Will introduce in class Friday</a:t>
            </a:r>
          </a:p>
          <a:p>
            <a:pPr lvl="2"/>
            <a:r>
              <a:rPr lang="en-US" dirty="0"/>
              <a:t>Will include details for logging in/remote access</a:t>
            </a:r>
          </a:p>
          <a:p>
            <a:pPr lvl="1"/>
            <a:r>
              <a:rPr lang="en-US" dirty="0"/>
              <a:t>Office hours for Santosh: M/</a:t>
            </a:r>
            <a:r>
              <a:rPr lang="en-US" dirty="0" err="1"/>
              <a:t>Th</a:t>
            </a:r>
            <a:r>
              <a:rPr lang="en-US" dirty="0"/>
              <a:t> 11:30 AM-1:30 PM</a:t>
            </a:r>
          </a:p>
          <a:p>
            <a:pPr lvl="2"/>
            <a:r>
              <a:rPr lang="en-US" dirty="0"/>
              <a:t>Hours will be in Linux lab (Ball 410)</a:t>
            </a:r>
          </a:p>
          <a:p>
            <a:pPr lvl="2"/>
            <a:r>
              <a:rPr lang="en-US" dirty="0"/>
              <a:t>Will get card access for everyone ASAP</a:t>
            </a:r>
          </a:p>
          <a:p>
            <a:pPr lvl="1"/>
            <a:r>
              <a:rPr lang="en-US" dirty="0"/>
              <a:t>Need to schedule in-class exams</a:t>
            </a:r>
          </a:p>
          <a:p>
            <a:pPr lvl="2"/>
            <a:r>
              <a:rPr lang="en-US" dirty="0"/>
              <a:t>Original plan won’t work; poll to be posted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283C55-D511-F14D-BCA7-E16B0F7FBC55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0DEE-E07C-5F46-A339-707B290994D2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/>
              <a:t>1 to be posted; due </a:t>
            </a:r>
            <a:r>
              <a:rPr lang="en-US" dirty="0" smtClean="0"/>
              <a:t>2/11</a:t>
            </a:r>
          </a:p>
          <a:p>
            <a:pPr lvl="1"/>
            <a:r>
              <a:rPr lang="en-US" dirty="0" smtClean="0"/>
              <a:t>Will introduce in class Friday</a:t>
            </a:r>
          </a:p>
          <a:p>
            <a:pPr lvl="1"/>
            <a:r>
              <a:rPr lang="en-US" dirty="0" smtClean="0"/>
              <a:t>Will include details for logging in/remote access</a:t>
            </a:r>
            <a:endParaRPr lang="en-US" dirty="0"/>
          </a:p>
          <a:p>
            <a:r>
              <a:rPr lang="en-US" dirty="0"/>
              <a:t>Office hours for Santosh: M/Th 11:30 AM-1:30 PM</a:t>
            </a:r>
          </a:p>
          <a:p>
            <a:pPr lvl="1"/>
            <a:r>
              <a:rPr lang="en-US" dirty="0"/>
              <a:t>Hours will be in Linux lab (Ball 410)</a:t>
            </a:r>
          </a:p>
          <a:p>
            <a:pPr lvl="1"/>
            <a:r>
              <a:rPr lang="en-US" dirty="0"/>
              <a:t>Will get card access for everyone </a:t>
            </a:r>
            <a:r>
              <a:rPr lang="en-US" dirty="0" smtClean="0"/>
              <a:t>ASAP</a:t>
            </a:r>
            <a:endParaRPr lang="en-US" dirty="0"/>
          </a:p>
          <a:p>
            <a:r>
              <a:rPr lang="en-US" dirty="0"/>
              <a:t>Need to schedule in-class exams</a:t>
            </a:r>
          </a:p>
          <a:p>
            <a:pPr lvl="1"/>
            <a:r>
              <a:rPr lang="en-US" dirty="0"/>
              <a:t>Original plan won’t work; poll to be posted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471F7AA-AF8B-0E41-B94B-DFCCF78FFC09}" type="datetime1">
              <a:rPr lang="en-US" smtClean="0">
                <a:latin typeface="Garamond"/>
              </a:rPr>
              <a:t>1/30/19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Using return value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fork()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wait()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Operating on processes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exec()</a:t>
            </a:r>
            <a:r>
              <a:rPr lang="en-US" dirty="0" smtClean="0"/>
              <a:t> calls to start new processes</a:t>
            </a:r>
          </a:p>
          <a:p>
            <a:pPr lvl="1"/>
            <a:r>
              <a:rPr lang="en-US" dirty="0" smtClean="0"/>
              <a:t>Process termination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763-54EB-FE47-88EF-14F6AFFC22C6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creation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Same code/data (initially), different 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run same program; could load new program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system call ensures child complete before parent continues/exits</a:t>
            </a: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20DFFBE-FB15-4354-8143-48398BA9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ADA4-F759-9644-96CC-D9A8BC998EF4}" type="datetime1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4A5742-8AE5-4E06-8BA5-9B71D37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06AA35-36A8-44FE-A2C4-92885C42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fork</a:t>
            </a:r>
            <a:r>
              <a:rPr lang="en-US" dirty="0"/>
              <a:t>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5C04-9A1F-4C49-BD70-0DEEA04EA6F3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fork()/wait()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[5] = {0,1,2,3,4};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pid_t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 fork();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==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 *= -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("CHILD: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else 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&gt;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wait(NULL);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("PARENT: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2FF3-C5C5-2F45-A5CF-0BBE176512ED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fork()/wait()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fork()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copies </a:t>
            </a:r>
            <a:r>
              <a:rPr lang="en-US" u="sng" dirty="0"/>
              <a:t>all</a:t>
            </a:r>
            <a:r>
              <a:rPr lang="en-US" dirty="0"/>
              <a:t> data from </a:t>
            </a:r>
            <a:r>
              <a:rPr lang="en-US" dirty="0" smtClean="0"/>
              <a:t>parent, </a:t>
            </a:r>
            <a:r>
              <a:rPr lang="en-US" dirty="0"/>
              <a:t>parent and child each get own copy</a:t>
            </a:r>
          </a:p>
          <a:p>
            <a:pPr lvl="1"/>
            <a:r>
              <a:rPr lang="en-US" dirty="0"/>
              <a:t>Doesn’t matter if data are local or global</a:t>
            </a:r>
          </a:p>
          <a:p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[]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array only changed in child</a:t>
            </a:r>
          </a:p>
          <a:p>
            <a:r>
              <a:rPr lang="en-US" dirty="0"/>
              <a:t>Parent doesn’t print its array until child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So, output is: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-9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B46-B8A8-7B4D-9442-FBFA73E4F534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new program: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B1D9-0FB6-854D-BF59-E251CC0C4251}" type="datetime1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 arguments to executable at start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./program1 2 3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ccess arguments in main() if written as: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main(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char **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arg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ument 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ount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# of arguments—would be 3 in example above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Executable name is first “argument”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arg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ument 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ector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List of strings containing arguments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So, in example,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[0] = "./program1"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[1] = "2"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[2] = "3"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D63F-1DDD-CC43-81B5-78F180249D85}" type="datetime1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38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8015</TotalTime>
  <Words>903</Words>
  <Application>Microsoft Macintosh PowerPoint</Application>
  <PresentationFormat>On-screen Show (4:3)</PresentationFormat>
  <Paragraphs>212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Courier New</vt:lpstr>
      <vt:lpstr>Garamond</vt:lpstr>
      <vt:lpstr>Helvetica</vt:lpstr>
      <vt:lpstr>Monotype Sorts</vt:lpstr>
      <vt:lpstr>MS PGothic</vt:lpstr>
      <vt:lpstr>ＭＳ Ｐゴシック</vt:lpstr>
      <vt:lpstr>Wingdings</vt:lpstr>
      <vt:lpstr>Arial</vt:lpstr>
      <vt:lpstr>Edge</vt:lpstr>
      <vt:lpstr>EECE.4810/EECE.5730 Operating Systems</vt:lpstr>
      <vt:lpstr>Announcements/reminders</vt:lpstr>
      <vt:lpstr>Lecture outline</vt:lpstr>
      <vt:lpstr>Review: Process creation</vt:lpstr>
      <vt:lpstr>Review: fork() and wait()</vt:lpstr>
      <vt:lpstr>Review: fork()/wait()</vt:lpstr>
      <vt:lpstr>Review: fork()/wait() solution</vt:lpstr>
      <vt:lpstr>Starting new program: exec system calls</vt:lpstr>
      <vt:lpstr>Command line arguments</vt:lpstr>
      <vt:lpstr>Forking Separate Process</vt:lpstr>
      <vt:lpstr>Process Termination</vt:lpstr>
      <vt:lpstr>Process Termination</vt:lpstr>
      <vt:lpstr>Process termination questions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2093</cp:revision>
  <dcterms:created xsi:type="dcterms:W3CDTF">2006-04-03T05:03:01Z</dcterms:created>
  <dcterms:modified xsi:type="dcterms:W3CDTF">2019-01-30T18:44:10Z</dcterms:modified>
</cp:coreProperties>
</file>