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469" r:id="rId4"/>
    <p:sldId id="470" r:id="rId5"/>
    <p:sldId id="471" r:id="rId6"/>
    <p:sldId id="472" r:id="rId7"/>
    <p:sldId id="464" r:id="rId8"/>
    <p:sldId id="465" r:id="rId9"/>
    <p:sldId id="466" r:id="rId10"/>
    <p:sldId id="467" r:id="rId11"/>
    <p:sldId id="468" r:id="rId12"/>
    <p:sldId id="379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9804C-DA3F-49D9-959F-5F9ED4315F63}" v="11" dt="2019-09-23T15:24:38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4469804C-DA3F-49D9-959F-5F9ED4315F63}"/>
    <pc:docChg chg="custSel modSld">
      <pc:chgData name="Geiger, Michael J" userId="13cae92b-b37c-450b-a449-82fcae19569d" providerId="ADAL" clId="{4469804C-DA3F-49D9-959F-5F9ED4315F63}" dt="2019-09-23T15:24:38.299" v="153" actId="20577"/>
      <pc:docMkLst>
        <pc:docMk/>
      </pc:docMkLst>
      <pc:sldChg chg="modSp">
        <pc:chgData name="Geiger, Michael J" userId="13cae92b-b37c-450b-a449-82fcae19569d" providerId="ADAL" clId="{4469804C-DA3F-49D9-959F-5F9ED4315F63}" dt="2019-09-23T15:02:17.359" v="142" actId="20577"/>
        <pc:sldMkLst>
          <pc:docMk/>
          <pc:sldMk cId="0" sldId="257"/>
        </pc:sldMkLst>
        <pc:spChg chg="mod">
          <ac:chgData name="Geiger, Michael J" userId="13cae92b-b37c-450b-a449-82fcae19569d" providerId="ADAL" clId="{4469804C-DA3F-49D9-959F-5F9ED4315F63}" dt="2019-09-23T15:02:17.359" v="142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4469804C-DA3F-49D9-959F-5F9ED4315F63}" dt="2019-09-23T15:24:38.299" v="153" actId="20577"/>
        <pc:sldMkLst>
          <pc:docMk/>
          <pc:sldMk cId="3187041988" sldId="467"/>
        </pc:sldMkLst>
        <pc:spChg chg="mod">
          <ac:chgData name="Geiger, Michael J" userId="13cae92b-b37c-450b-a449-82fcae19569d" providerId="ADAL" clId="{4469804C-DA3F-49D9-959F-5F9ED4315F63}" dt="2019-09-23T15:24:38.299" v="153" actId="20577"/>
          <ac:spMkLst>
            <pc:docMk/>
            <pc:sldMk cId="3187041988" sldId="46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403224-3FEA-AF49-99B7-763BE9E1FA7B}" type="datetime1">
              <a:rPr lang="en-US"/>
              <a:pPr/>
              <a:t>9/23/2019</a:t>
            </a:fld>
            <a:endParaRPr lang="en-US"/>
          </a:p>
        </p:txBody>
      </p:sp>
      <p:sp>
        <p:nvSpPr>
          <p:cNvPr id="1433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1434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A13015-068A-B74D-A660-84FE50602025}" type="slidenum">
              <a:rPr lang="en-US"/>
              <a:pPr/>
              <a:t>10</a:t>
            </a:fld>
            <a:endParaRPr lang="en-U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86B2F5-2BF2-F34F-80B8-AEC71DD91775}" type="datetime1">
              <a:rPr lang="en-US" smtClean="0"/>
              <a:t>9/23/2019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6C935-7F71-3841-A557-D77B78A453B3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AD3E52-ACC4-9044-9831-3534F51E876F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49AE78-7288-9E4E-AF70-64039C2A8E91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540817-7FFC-5A40-9F97-3A9C5B8EDC04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3D7E0-6EBB-B34F-A5C3-83BD44F48B23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5B1EA-65F6-1148-BF83-83E34551D712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24264-7B1F-C845-8684-2DD5B9C91BBC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39264-93EE-994A-A946-223CC8AB335F}" type="datetime1">
              <a:rPr lang="en-US" smtClean="0"/>
              <a:t>9/23/2019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92147-59B7-5145-A784-8E82336DFAAA}" type="datetime1">
              <a:rPr lang="en-US" smtClean="0"/>
              <a:t>9/23/2019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37942-68E2-A044-9E1A-7B84069C2E86}" type="datetime1">
              <a:rPr lang="en-US" smtClean="0"/>
              <a:t>9/23/2019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6E5C0-70B4-594B-9620-B3BC637FE74F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8A134-62E4-D047-ACFE-8517545B5D77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610F274-8C2D-E845-AE26-C963FA88C9A3}" type="datetime1">
              <a:rPr lang="en-US" smtClean="0"/>
              <a:t>9/23/2019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EECE.3170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 and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8: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Arithmetic instructions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ADD AX, [SUM]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AX = (SUM) + AX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0x00CD + 0x1234 = 0x1301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AX = 0x1301, CF = 0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ADC </a:t>
            </a:r>
            <a:r>
              <a:rPr lang="en-US" sz="2800">
                <a:latin typeface="Arial" charset="0"/>
              </a:rPr>
              <a:t>BL, 0x05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BL = BL + 0x05 + CF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0xAB + 0x05 + 0 = 0xB0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BL = 0xB0, CF = 0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NEG BL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BL = –BL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–0xB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0 =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–(1011 0000)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= 0101 0000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= 0x50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800" dirty="0"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2DA904-4DB3-2F4E-A4D8-FCBD94ECF497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74945-A4F0-814A-AED4-B76FA7FD69D1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4198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SUB AX, 0x12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AX = AX – 0x0012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0x1301 – 0x0012 = 0x12EF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AX = 0x12EF, CF = 0</a:t>
            </a:r>
          </a:p>
          <a:p>
            <a:r>
              <a:rPr lang="en-US" dirty="0">
                <a:latin typeface="Arial" charset="0"/>
              </a:rPr>
              <a:t>INC WORD PTR [SUM]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(SUM) = (SUM) + 1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0x00CD + 1 = 0x00CE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(SUM) = 0x00CE, CF = 0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584FAF-7809-2442-A29D-978FF0971A1A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74FFC0-31AA-8C43-BE34-22DF0DD376AC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Multiplication and division</a:t>
            </a:r>
          </a:p>
          <a:p>
            <a:pPr lvl="1"/>
            <a:r>
              <a:rPr lang="en-US" dirty="0">
                <a:latin typeface="Arial" charset="0"/>
              </a:rPr>
              <a:t>Logical and shift instructions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2 due 2:00 PM today</a:t>
            </a:r>
          </a:p>
          <a:p>
            <a:pPr lvl="1"/>
            <a:r>
              <a:rPr lang="en-US">
                <a:latin typeface="Arial" charset="0"/>
              </a:rPr>
              <a:t>HW 3 to be posted; due 2:00 PM 9/28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457D4D-5707-1F48-A067-C73B912DF371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2 due on Wednesday (9/25)</a:t>
            </a:r>
          </a:p>
          <a:p>
            <a:pPr lvl="1"/>
            <a:r>
              <a:rPr lang="en-US" dirty="0">
                <a:latin typeface="Arial" charset="0"/>
              </a:rPr>
              <a:t>Exam 1: Monday, 9/30</a:t>
            </a:r>
          </a:p>
          <a:p>
            <a:pPr lvl="2"/>
            <a:r>
              <a:rPr lang="en-US" dirty="0">
                <a:latin typeface="Arial" charset="0"/>
              </a:rPr>
              <a:t>Will provide list of instructions</a:t>
            </a:r>
          </a:p>
          <a:p>
            <a:pPr lvl="2"/>
            <a:r>
              <a:rPr lang="en-US" dirty="0">
                <a:latin typeface="Arial" charset="0"/>
              </a:rPr>
              <a:t>Will be allowed one,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electronic devices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Data transfer instructions (XCHG, LEA)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Arithmetic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B7FFAD-D093-3F47-B94B-DFD98DA2405B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XCHG, LEA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XCHG: swap contents of source, </a:t>
            </a:r>
            <a:r>
              <a:rPr lang="en-US" dirty="0" err="1"/>
              <a:t>dest</a:t>
            </a:r>
            <a:endParaRPr lang="en-US" dirty="0"/>
          </a:p>
          <a:p>
            <a:pPr lvl="1"/>
            <a:r>
              <a:rPr lang="en-US" dirty="0"/>
              <a:t>For example, if AX = 0x1234 and BX = 0x5678:</a:t>
            </a:r>
          </a:p>
          <a:p>
            <a:pPr marL="344487" lvl="1" indent="0">
              <a:buNone/>
            </a:pPr>
            <a:r>
              <a:rPr lang="en-US" dirty="0"/>
              <a:t>	XCHG AX, BX </a:t>
            </a:r>
            <a:r>
              <a:rPr lang="en-US" dirty="0">
                <a:sym typeface="Wingdings"/>
              </a:rPr>
              <a:t> AX = 0x5678, BX = 0x1234</a:t>
            </a:r>
          </a:p>
          <a:p>
            <a:r>
              <a:rPr lang="en-US" dirty="0">
                <a:sym typeface="Wingdings"/>
              </a:rPr>
              <a:t>LEA: load effective address</a:t>
            </a:r>
          </a:p>
          <a:p>
            <a:pPr lvl="1"/>
            <a:r>
              <a:rPr lang="en-US" dirty="0">
                <a:sym typeface="Wingdings"/>
              </a:rPr>
              <a:t>Store result of effective address computation in register</a:t>
            </a:r>
          </a:p>
          <a:p>
            <a:pPr lvl="1"/>
            <a:r>
              <a:rPr lang="en-US" dirty="0">
                <a:sym typeface="Wingdings"/>
              </a:rPr>
              <a:t>Instruction doesn’t actually access memory</a:t>
            </a:r>
          </a:p>
          <a:p>
            <a:pPr lvl="1"/>
            <a:r>
              <a:rPr lang="en-US" dirty="0">
                <a:sym typeface="Wingdings"/>
              </a:rPr>
              <a:t>For example, given AX = 0x3170:</a:t>
            </a:r>
          </a:p>
          <a:p>
            <a:pPr marL="344487" lvl="1" indent="0">
              <a:buNone/>
            </a:pPr>
            <a:r>
              <a:rPr lang="en-US" dirty="0">
                <a:sym typeface="Wingdings"/>
              </a:rPr>
              <a:t>	LEA	CX, [AX+0x0220]  CX = 0x3390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D34D-1FC5-AB42-8B93-DA2B87763CE2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6A5-3219-684F-AA92-0147FB9A11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-381000" y="1676400"/>
          <a:ext cx="4343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143000"/>
            <a:ext cx="44958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Given the initial memory contents at left, show the results of the following instruction sequence: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    EAX, 0x528000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 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	   ECX, [EDX-3]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7B2EAD-8CF7-43D5-96C5-2FA8BF55512A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BD5F35-D87C-674D-975D-7C8B21E0BDFD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1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    EAX, 0x528000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	EAX = 0x528000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 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solidFill>
                  <a:srgbClr val="FF0000"/>
                </a:solidFill>
                <a:ea typeface="+mn-ea"/>
              </a:rPr>
              <a:t>EBX = DWORD at 0x528002 = 0xFFB2A331</a:t>
            </a:r>
            <a:endParaRPr lang="en-US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solidFill>
                  <a:srgbClr val="FF0000"/>
                </a:solidFill>
                <a:ea typeface="+mn-ea"/>
              </a:rPr>
              <a:t>Swap BL and BH </a:t>
            </a:r>
            <a:r>
              <a:rPr lang="en-US" dirty="0">
                <a:solidFill>
                  <a:srgbClr val="FF0000"/>
                </a:solidFill>
                <a:ea typeface="+mn-ea"/>
                <a:sym typeface="Wingdings" pitchFamily="2" charset="2"/>
              </a:rPr>
              <a:t> EBX = 0xFFB2</a:t>
            </a:r>
            <a:r>
              <a:rPr lang="en-US" u="sng" dirty="0">
                <a:solidFill>
                  <a:srgbClr val="FF0000"/>
                </a:solidFill>
                <a:ea typeface="+mn-ea"/>
                <a:sym typeface="Wingdings" pitchFamily="2" charset="2"/>
              </a:rPr>
              <a:t>31A3</a:t>
            </a:r>
            <a:endParaRPr lang="en-US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solidFill>
                  <a:srgbClr val="FF0000"/>
                </a:solidFill>
                <a:ea typeface="+mn-ea"/>
              </a:rPr>
              <a:t>EDX = EAX+8 = 0x528008</a:t>
            </a:r>
            <a:endParaRPr lang="en-US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	   ECX, [EDX-3]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solidFill>
                  <a:srgbClr val="FF0000"/>
                </a:solidFill>
                <a:ea typeface="+mn-ea"/>
              </a:rPr>
              <a:t>ECX = DWORD at 0x528005 = 0x077D0FFF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72E5FB-EB4B-409F-A3B5-4766ABD0AA84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CD259-CB6C-4145-884D-946C3627EC10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7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Flags</a:t>
            </a:r>
          </a:p>
        </p:txBody>
      </p:sp>
      <p:sp>
        <p:nvSpPr>
          <p:cNvPr id="512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arithmetic instructions set flags</a:t>
            </a:r>
          </a:p>
          <a:p>
            <a:pPr lvl="1"/>
            <a:r>
              <a:rPr lang="en-US">
                <a:latin typeface="Arial" charset="0"/>
              </a:rPr>
              <a:t>CF = carry flag (carry output from MSB of add/sub)</a:t>
            </a:r>
          </a:p>
          <a:p>
            <a:pPr lvl="1"/>
            <a:r>
              <a:rPr lang="en-US">
                <a:latin typeface="Arial" charset="0"/>
              </a:rPr>
              <a:t>OF = overflow flag</a:t>
            </a:r>
          </a:p>
          <a:p>
            <a:pPr lvl="1"/>
            <a:r>
              <a:rPr lang="en-US">
                <a:latin typeface="Arial" charset="0"/>
              </a:rPr>
              <a:t>ZF = zero flag (result is zero)</a:t>
            </a:r>
          </a:p>
          <a:p>
            <a:pPr lvl="1"/>
            <a:r>
              <a:rPr lang="en-US">
                <a:latin typeface="Arial" charset="0"/>
              </a:rPr>
              <a:t>SF = sign flag (1 if negative, 0 if positive)</a:t>
            </a:r>
          </a:p>
          <a:p>
            <a:pPr lvl="1"/>
            <a:r>
              <a:rPr lang="en-US">
                <a:latin typeface="Arial" charset="0"/>
              </a:rPr>
              <a:t>PF = parity flag (even parity in LSB)</a:t>
            </a:r>
          </a:p>
          <a:p>
            <a:pPr lvl="1"/>
            <a:r>
              <a:rPr lang="en-US">
                <a:latin typeface="Arial" charset="0"/>
              </a:rPr>
              <a:t>AF = auxiliary carry (carry between nibbles)</a:t>
            </a:r>
          </a:p>
          <a:p>
            <a:r>
              <a:rPr lang="en-US">
                <a:latin typeface="Arial" charset="0"/>
              </a:rPr>
              <a:t>Stored in FLAGS register</a:t>
            </a:r>
          </a:p>
          <a:p>
            <a:r>
              <a:rPr lang="en-US">
                <a:latin typeface="Arial" charset="0"/>
              </a:rPr>
              <a:t>Referenced in conditional instructions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5F35ED-4364-EB44-9F10-A7BECB54B1E2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932200-1310-6A4E-9483-484DEA25132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7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 instructions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 D, S</a:t>
            </a:r>
          </a:p>
          <a:p>
            <a:pPr lvl="1"/>
            <a:r>
              <a:rPr lang="en-US">
                <a:latin typeface="Arial" charset="0"/>
              </a:rPr>
              <a:t>Operation: (D) = (D) + (S)</a:t>
            </a:r>
          </a:p>
          <a:p>
            <a:r>
              <a:rPr lang="en-US">
                <a:latin typeface="Arial" charset="0"/>
              </a:rPr>
              <a:t>ADC D, S</a:t>
            </a:r>
          </a:p>
          <a:p>
            <a:pPr lvl="1"/>
            <a:r>
              <a:rPr lang="en-US">
                <a:latin typeface="Arial" charset="0"/>
              </a:rPr>
              <a:t>Operation: (D) = (D) + (S) + (CF)</a:t>
            </a:r>
          </a:p>
          <a:p>
            <a:r>
              <a:rPr lang="en-US">
                <a:latin typeface="Arial" charset="0"/>
              </a:rPr>
              <a:t>INC D</a:t>
            </a:r>
          </a:p>
          <a:p>
            <a:pPr lvl="1"/>
            <a:r>
              <a:rPr lang="en-US">
                <a:latin typeface="Arial" charset="0"/>
              </a:rPr>
              <a:t>Operation: (D) = (D) + 1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B0FCBC-F4EA-0E4A-B985-2432D56BB8AD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57462E-DFD4-7F45-B7C7-C57528383B36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0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Subtraction instructions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SUB D, S</a:t>
            </a:r>
          </a:p>
          <a:p>
            <a:pPr lvl="1"/>
            <a:r>
              <a:rPr lang="en-US">
                <a:latin typeface="Arial" charset="0"/>
              </a:rPr>
              <a:t>Operation: (D) = (D) – (S)</a:t>
            </a:r>
          </a:p>
          <a:p>
            <a:r>
              <a:rPr lang="en-US">
                <a:latin typeface="Arial" charset="0"/>
              </a:rPr>
              <a:t>SBB D, S</a:t>
            </a:r>
          </a:p>
          <a:p>
            <a:pPr lvl="1"/>
            <a:r>
              <a:rPr lang="en-US">
                <a:latin typeface="Arial" charset="0"/>
              </a:rPr>
              <a:t>Operation: (D) = (D) – (S) – (CF)</a:t>
            </a:r>
          </a:p>
          <a:p>
            <a:r>
              <a:rPr lang="en-US">
                <a:latin typeface="Arial" charset="0"/>
              </a:rPr>
              <a:t>DEC D</a:t>
            </a:r>
          </a:p>
          <a:p>
            <a:pPr lvl="1"/>
            <a:r>
              <a:rPr lang="en-US">
                <a:latin typeface="Arial" charset="0"/>
              </a:rPr>
              <a:t>Operation: (D) = (D) – 1</a:t>
            </a:r>
          </a:p>
          <a:p>
            <a:r>
              <a:rPr lang="en-US">
                <a:latin typeface="Arial" charset="0"/>
              </a:rPr>
              <a:t>NEG D</a:t>
            </a:r>
          </a:p>
          <a:p>
            <a:pPr lvl="1"/>
            <a:r>
              <a:rPr lang="en-US">
                <a:latin typeface="Arial" charset="0"/>
              </a:rPr>
              <a:t>Operation: (D) = -(D)</a:t>
            </a:r>
          </a:p>
          <a:p>
            <a:pPr lvl="1"/>
            <a:r>
              <a:rPr lang="en-US">
                <a:latin typeface="Arial" charset="0"/>
              </a:rPr>
              <a:t>Two’s complement negation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BDAE83-2034-9C4B-82D2-72262BA06BAC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1830E9-A1F6-0B49-B71E-FBAAC6ECB041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0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Addition/subtraction examples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Given the following initial state: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AX = 0x1234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BL = 0xAB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Memory location SUM = 0x00CD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Show the results of each step of the following instruction sequence: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ADD AX, [SUM]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ADC BL, 0x05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NEG 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SUB AX, 0x12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INC WORD PTR [SUM]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872D32-4140-A84D-BE78-47AE8843DEC8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A411A3-8AA3-AE4B-B59B-CC2B0A1093C0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7277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9681</TotalTime>
  <Words>648</Words>
  <Application>Microsoft Office PowerPoint</Application>
  <PresentationFormat>On-screen Show (4:3)</PresentationFormat>
  <Paragraphs>171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Wingdings</vt:lpstr>
      <vt:lpstr>Edge</vt:lpstr>
      <vt:lpstr>EECE.3170 Microprocessor Systems Design I</vt:lpstr>
      <vt:lpstr>Lecture outline</vt:lpstr>
      <vt:lpstr>Review: XCHG, LEA</vt:lpstr>
      <vt:lpstr>Example</vt:lpstr>
      <vt:lpstr>Solution</vt:lpstr>
      <vt:lpstr>Flags</vt:lpstr>
      <vt:lpstr>Addition instructions</vt:lpstr>
      <vt:lpstr>Subtraction instructions</vt:lpstr>
      <vt:lpstr>Addition/subtraction examples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1734</cp:revision>
  <dcterms:created xsi:type="dcterms:W3CDTF">2006-04-03T05:03:01Z</dcterms:created>
  <dcterms:modified xsi:type="dcterms:W3CDTF">2019-09-23T15:24:39Z</dcterms:modified>
</cp:coreProperties>
</file>