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422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447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7E20C-83E9-48D6-87F1-0864347D9DC5}" v="8" dt="2019-02-22T16:27:43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39" Type="http://schemas.microsoft.com/office/2016/11/relationships/changesInfo" Target="changesInfos/changesInfo1.xml"/><Relationship Id="rId4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BB678600-F45F-4723-846E-ACFE20F31261}"/>
    <pc:docChg chg="custSel addSld delSld modSld">
      <pc:chgData name="Geiger, Michael J" userId="13cae92b-b37c-450b-a449-82fcae19569d" providerId="ADAL" clId="{BB678600-F45F-4723-846E-ACFE20F31261}" dt="2019-02-22T16:27:35.733" v="400" actId="20577"/>
      <pc:docMkLst>
        <pc:docMk/>
      </pc:docMkLst>
      <pc:sldChg chg="modSp">
        <pc:chgData name="Geiger, Michael J" userId="13cae92b-b37c-450b-a449-82fcae19569d" providerId="ADAL" clId="{BB678600-F45F-4723-846E-ACFE20F31261}" dt="2019-02-22T16:27:01.217" v="369" actId="20577"/>
        <pc:sldMkLst>
          <pc:docMk/>
          <pc:sldMk cId="0" sldId="422"/>
        </pc:sldMkLst>
        <pc:spChg chg="mod">
          <ac:chgData name="Geiger, Michael J" userId="13cae92b-b37c-450b-a449-82fcae19569d" providerId="ADAL" clId="{BB678600-F45F-4723-846E-ACFE20F31261}" dt="2019-02-22T16:27:01.217" v="369" actId="20577"/>
          <ac:spMkLst>
            <pc:docMk/>
            <pc:sldMk cId="0" sldId="422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BB678600-F45F-4723-846E-ACFE20F31261}" dt="2019-02-22T16:27:35.733" v="400" actId="20577"/>
        <pc:sldMkLst>
          <pc:docMk/>
          <pc:sldMk cId="0" sldId="447"/>
        </pc:sldMkLst>
        <pc:spChg chg="mod">
          <ac:chgData name="Geiger, Michael J" userId="13cae92b-b37c-450b-a449-82fcae19569d" providerId="ADAL" clId="{BB678600-F45F-4723-846E-ACFE20F31261}" dt="2019-02-22T16:27:35.733" v="400" actId="20577"/>
          <ac:spMkLst>
            <pc:docMk/>
            <pc:sldMk cId="0" sldId="447"/>
            <ac:spMk id="20483" creationId="{00000000-0000-0000-0000-000000000000}"/>
          </ac:spMkLst>
        </pc:spChg>
      </pc:sldChg>
      <pc:sldChg chg="modSp add">
        <pc:chgData name="Geiger, Michael J" userId="13cae92b-b37c-450b-a449-82fcae19569d" providerId="ADAL" clId="{BB678600-F45F-4723-846E-ACFE20F31261}" dt="2019-02-22T16:26:19.961" v="328" actId="20577"/>
        <pc:sldMkLst>
          <pc:docMk/>
          <pc:sldMk cId="0" sldId="556"/>
        </pc:sldMkLst>
        <pc:spChg chg="mod">
          <ac:chgData name="Geiger, Michael J" userId="13cae92b-b37c-450b-a449-82fcae19569d" providerId="ADAL" clId="{BB678600-F45F-4723-846E-ACFE20F31261}" dt="2019-02-22T16:04:31.317" v="309" actId="20577"/>
          <ac:spMkLst>
            <pc:docMk/>
            <pc:sldMk cId="0" sldId="556"/>
            <ac:spMk id="6146" creationId="{00000000-0000-0000-0000-000000000000}"/>
          </ac:spMkLst>
        </pc:spChg>
        <pc:spChg chg="mod">
          <ac:chgData name="Geiger, Michael J" userId="13cae92b-b37c-450b-a449-82fcae19569d" providerId="ADAL" clId="{BB678600-F45F-4723-846E-ACFE20F31261}" dt="2019-02-22T16:26:19.961" v="328" actId="20577"/>
          <ac:spMkLst>
            <pc:docMk/>
            <pc:sldMk cId="0" sldId="556"/>
            <ac:spMk id="6147" creationId="{00000000-0000-0000-0000-000000000000}"/>
          </ac:spMkLst>
        </pc:spChg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0" sldId="557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0" sldId="558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0" sldId="559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3723525651" sldId="560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1164420771" sldId="561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3213313064" sldId="562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3973867783" sldId="563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2032864497" sldId="564"/>
        </pc:sldMkLst>
      </pc:sldChg>
      <pc:sldChg chg="modSp add">
        <pc:chgData name="Geiger, Michael J" userId="13cae92b-b37c-450b-a449-82fcae19569d" providerId="ADAL" clId="{BB678600-F45F-4723-846E-ACFE20F31261}" dt="2019-02-22T16:04:02.405" v="302" actId="20577"/>
        <pc:sldMkLst>
          <pc:docMk/>
          <pc:sldMk cId="417899496" sldId="586"/>
        </pc:sldMkLst>
        <pc:spChg chg="mod">
          <ac:chgData name="Geiger, Michael J" userId="13cae92b-b37c-450b-a449-82fcae19569d" providerId="ADAL" clId="{BB678600-F45F-4723-846E-ACFE20F31261}" dt="2019-02-22T16:02:43.708" v="65" actId="20577"/>
          <ac:spMkLst>
            <pc:docMk/>
            <pc:sldMk cId="417899496" sldId="586"/>
            <ac:spMk id="2" creationId="{81A7E46E-05A0-4CD8-88A0-D0AA1D874C17}"/>
          </ac:spMkLst>
        </pc:spChg>
        <pc:spChg chg="mod">
          <ac:chgData name="Geiger, Michael J" userId="13cae92b-b37c-450b-a449-82fcae19569d" providerId="ADAL" clId="{BB678600-F45F-4723-846E-ACFE20F31261}" dt="2019-02-22T16:04:02.405" v="302" actId="20577"/>
          <ac:spMkLst>
            <pc:docMk/>
            <pc:sldMk cId="417899496" sldId="586"/>
            <ac:spMk id="3" creationId="{61858868-59A0-4C1B-AF1F-A28CB0E21480}"/>
          </ac:spMkLst>
        </pc:spChg>
      </pc:sldChg>
    </pc:docChg>
  </pc:docChgLst>
  <pc:docChgLst>
    <pc:chgData name="Geiger, Michael J" userId="13cae92b-b37c-450b-a449-82fcae19569d" providerId="ADAL" clId="{0E17E20C-83E9-48D6-87F1-0864347D9DC5}"/>
    <pc:docChg chg="undo custSel modSld">
      <pc:chgData name="Geiger, Michael J" userId="13cae92b-b37c-450b-a449-82fcae19569d" providerId="ADAL" clId="{0E17E20C-83E9-48D6-87F1-0864347D9DC5}" dt="2019-03-01T17:34:58.459" v="36" actId="20577"/>
      <pc:docMkLst>
        <pc:docMk/>
      </pc:docMkLst>
      <pc:sldChg chg="modSp">
        <pc:chgData name="Geiger, Michael J" userId="13cae92b-b37c-450b-a449-82fcae19569d" providerId="ADAL" clId="{0E17E20C-83E9-48D6-87F1-0864347D9DC5}" dt="2019-02-22T16:34:14.178" v="24" actId="20577"/>
        <pc:sldMkLst>
          <pc:docMk/>
          <pc:sldMk cId="0" sldId="256"/>
        </pc:sldMkLst>
        <pc:spChg chg="mod">
          <ac:chgData name="Geiger, Michael J" userId="13cae92b-b37c-450b-a449-82fcae19569d" providerId="ADAL" clId="{0E17E20C-83E9-48D6-87F1-0864347D9DC5}" dt="2019-02-22T16:34:14.178" v="24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0E17E20C-83E9-48D6-87F1-0864347D9DC5}" dt="2019-03-01T17:34:58.459" v="36" actId="20577"/>
        <pc:sldMkLst>
          <pc:docMk/>
          <pc:sldMk cId="0" sldId="559"/>
        </pc:sldMkLst>
        <pc:spChg chg="mod">
          <ac:chgData name="Geiger, Michael J" userId="13cae92b-b37c-450b-a449-82fcae19569d" providerId="ADAL" clId="{0E17E20C-83E9-48D6-87F1-0864347D9DC5}" dt="2019-03-01T17:34:58.459" v="36" actId="20577"/>
          <ac:spMkLst>
            <pc:docMk/>
            <pc:sldMk cId="0" sldId="559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0E17E20C-83E9-48D6-87F1-0864347D9DC5}" dt="2019-02-22T16:34:20.462" v="28" actId="5793"/>
        <pc:sldMkLst>
          <pc:docMk/>
          <pc:sldMk cId="417899496" sldId="586"/>
        </pc:sldMkLst>
        <pc:spChg chg="mod">
          <ac:chgData name="Geiger, Michael J" userId="13cae92b-b37c-450b-a449-82fcae19569d" providerId="ADAL" clId="{0E17E20C-83E9-48D6-87F1-0864347D9DC5}" dt="2019-02-22T16:34:20.462" v="28" actId="5793"/>
          <ac:spMkLst>
            <pc:docMk/>
            <pc:sldMk cId="417899496" sldId="586"/>
            <ac:spMk id="3" creationId="{61858868-59A0-4C1B-AF1F-A28CB0E214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4C898-3C8E-3F42-966A-18B8983D09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5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CDF956-058C-CF42-9DD3-596AFE35FDAA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9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6E3262-82CD-6A40-862F-180E670756DE}" type="datetime1">
              <a:rPr lang="en-US" smtClean="0"/>
              <a:t>3/4/19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7D4C1-A8EE-EA41-8ACE-83C3EC4B4B11}" type="datetime1">
              <a:rPr lang="en-US" smtClean="0"/>
              <a:t>3/4/19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A933A-5012-7B4C-A1C1-AE0D577B1D21}" type="datetime1">
              <a:rPr lang="en-US" smtClean="0"/>
              <a:t>3/4/19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184E99-176B-DE46-8F43-CEEB22DC170C}" type="datetime1">
              <a:rPr lang="en-US" smtClean="0"/>
              <a:t>3/4/19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E35AFC-E9B2-564C-A6F5-38BB59B53FBA}" type="datetime1">
              <a:rPr lang="en-US" smtClean="0"/>
              <a:t>3/4/19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54A5C7-2A80-2A4F-9083-A73A6CC5D86A}" type="datetime1">
              <a:rPr lang="en-US" smtClean="0"/>
              <a:t>3/4/19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4FF04-B0F0-324F-838F-7213FF75D792}" type="datetime1">
              <a:rPr lang="en-US" smtClean="0"/>
              <a:t>3/4/19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54601-E1FF-994E-B296-54A1CBA59DFE}" type="datetime1">
              <a:rPr lang="en-US" smtClean="0"/>
              <a:t>3/4/19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771E16-056C-BC46-85E9-7DF277481FBD}" type="datetime1">
              <a:rPr lang="en-US" smtClean="0"/>
              <a:t>3/4/19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7CFB0-06FE-404E-8EC6-A4A2BC43AD0C}" type="datetime1">
              <a:rPr lang="en-US" smtClean="0"/>
              <a:t>3/4/19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80FBE-599C-444D-8C78-4A2DDD6C0728}" type="datetime1">
              <a:rPr lang="en-US" smtClean="0"/>
              <a:t>3/4/19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37433-235B-1E4C-9365-8C67DE3C7B98}" type="datetime1">
              <a:rPr lang="en-US" smtClean="0"/>
              <a:t>3/4/19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A5412-4F4F-6649-8A74-E26ADD2F189F}" type="datetime1">
              <a:rPr lang="en-US" smtClean="0"/>
              <a:t>3/4/19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B18E2D2-D857-C346-B12D-21527A2A2D40}" type="datetime1">
              <a:rPr lang="en-US" smtClean="0"/>
              <a:t>3/4/19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15: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PE2: Conditionals and loops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general, may want to repeat prompt if </a:t>
            </a:r>
            <a:r>
              <a:rPr lang="en-US" u="sng"/>
              <a:t>any</a:t>
            </a:r>
            <a:r>
              <a:rPr lang="en-US"/>
              <a:t> error occurs</a:t>
            </a:r>
            <a:endParaRPr lang="en-US" dirty="0"/>
          </a:p>
          <a:p>
            <a:pPr lvl="1"/>
            <a:r>
              <a:rPr lang="en-US" dirty="0"/>
              <a:t>Logical OR of all error conditions to continue loop</a:t>
            </a:r>
          </a:p>
          <a:p>
            <a:r>
              <a:rPr lang="en-US" dirty="0"/>
              <a:t>Prioritize error testing—format errors usually first</a:t>
            </a:r>
          </a:p>
          <a:p>
            <a:pPr lvl="1"/>
            <a:r>
              <a:rPr lang="en-US" dirty="0"/>
              <a:t>Why test inputs if they weren’t read correctly?</a:t>
            </a:r>
          </a:p>
          <a:p>
            <a:r>
              <a:rPr lang="en-US" dirty="0"/>
              <a:t>Example: also test for n &lt; 0 as an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// Handle error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  <a:r>
              <a:rPr lang="en-US" sz="3200" b="1" dirty="0">
                <a:solidFill>
                  <a:srgbClr val="FF0000"/>
                </a:solidFill>
                <a:latin typeface="Courier New" charset="0"/>
                <a:cs typeface="Courier New" charset="0"/>
                <a:sym typeface="Wingdings"/>
              </a:rPr>
              <a:t> Test after we know no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// Handle error	    </a:t>
            </a:r>
            <a:r>
              <a:rPr lang="en-US" sz="3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formatting error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|| (n &lt; 0));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74EE-5F2C-B641-A72D-583424C6AD8F}" type="datetime1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Flag: variable that indicates a particular condition occurred</a:t>
            </a:r>
          </a:p>
          <a:p>
            <a:pPr lvl="1"/>
            <a:r>
              <a:rPr lang="en-US" dirty="0"/>
              <a:t>Allows you to simplify conditional tests later in program</a:t>
            </a:r>
          </a:p>
          <a:p>
            <a:r>
              <a:rPr lang="en-US" dirty="0"/>
              <a:t>Possible uses</a:t>
            </a:r>
          </a:p>
          <a:p>
            <a:pPr lvl="1"/>
            <a:r>
              <a:rPr lang="en-US" dirty="0"/>
              <a:t>Waiting for some condition—set flag when condition occurs</a:t>
            </a:r>
          </a:p>
          <a:p>
            <a:pPr lvl="1"/>
            <a:r>
              <a:rPr lang="en-US" dirty="0"/>
              <a:t>Testing multiple errors—set/increment flag any time there’s an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>
                <a:latin typeface="Courier New" charset="0"/>
                <a:cs typeface="Courier New" charset="0"/>
              </a:rPr>
              <a:t>flag;</a:t>
            </a:r>
            <a:endParaRPr lang="en-US" sz="32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0;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// Handle error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</a:t>
            </a:r>
            <a:r>
              <a:rPr lang="en-US" sz="32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1;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// Handle error	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</a:t>
            </a:r>
            <a:r>
              <a:rPr lang="en-US" sz="32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1;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== 1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F70B-9956-094C-8229-0822F7F2DB1B}" type="datetime1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6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Finishing PE2: overall flow (review)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60AF57A-8F01-9E4E-8FD3-11D334660C15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F940A1-1839-A946-891B-5C1437E74411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35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Finishing PE2: next steps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Write flowcharts for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Computing n!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Computing 2</a:t>
            </a:r>
            <a:r>
              <a:rPr lang="en-US" baseline="30000" dirty="0"/>
              <a:t>n</a:t>
            </a:r>
            <a:r>
              <a:rPr lang="en-US" dirty="0"/>
              <a:t> if n &gt;=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Complete code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657337-CA87-2549-9477-A2157247B01D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0F1857-CC15-6948-B4D4-0CA06337E6C8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8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n!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5CE5D0-8D8E-6446-B313-090FE0F7B1CD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BE7866-ECBD-4F42-9656-CCC323B6EA7F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066800"/>
            <a:ext cx="6145212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64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4AA563-3B5B-1449-9810-D9A0FEB9F0F2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1E2874-5343-1F4E-B69E-902A8E342CA4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933450"/>
            <a:ext cx="58102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03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Factorial/2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for each process covers fixed range of values</a:t>
            </a:r>
          </a:p>
          <a:p>
            <a:pPr lvl="1"/>
            <a:r>
              <a:rPr lang="en-US">
                <a:latin typeface="Arial" charset="0"/>
              </a:rPr>
              <a:t>Use for loop</a:t>
            </a:r>
          </a:p>
          <a:p>
            <a:r>
              <a:rPr lang="en-US">
                <a:latin typeface="Arial" charset="0"/>
              </a:rPr>
              <a:t>Can declare single variable to hold both results, since only one will be calculated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6503036-BE50-8547-94E5-726EA02088D8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8DDD1-2AE4-B94E-AF48-D6988089BE1E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result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n; i &gt; 1; i--)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*=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printf(</a:t>
            </a:r>
            <a:r>
              <a:rPr lang="pt-BR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"%d! = %d\n"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Slightly different approach than flow chart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Counts down instead of counting up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No benefit to doing one over the other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995BBD-69D6-9843-A5F9-3DCCF5F7E1CF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646397-4EAB-084E-A176-DAEE853D676A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7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 &lt; 0)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"Error: bad n value\n"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= 1;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result *= 2;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"2^%d = %d\n"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1C6CCD-9D7D-3844-B0FF-72A247AF03D7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BBEE5-A638-D946-8157-D39757D98E83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3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PE2 (cont.) –</a:t>
            </a:r>
            <a:r>
              <a:rPr lang="en-US">
                <a:latin typeface="Arial" charset="0"/>
              </a:rPr>
              <a:t>or–</a:t>
            </a:r>
            <a:r>
              <a:rPr lang="en-US" dirty="0">
                <a:latin typeface="Arial" charset="0"/>
              </a:rPr>
              <a:t> </a:t>
            </a:r>
            <a:r>
              <a:rPr lang="en-US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1 Review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2 resubmissions due Friday, 3/1</a:t>
            </a:r>
          </a:p>
          <a:p>
            <a:pPr lvl="1"/>
            <a:r>
              <a:rPr lang="en-US" dirty="0"/>
              <a:t>Program 3 due today</a:t>
            </a:r>
          </a:p>
          <a:p>
            <a:pPr lvl="1"/>
            <a:r>
              <a:rPr lang="en-US" dirty="0"/>
              <a:t>Program 4 to be posted; due TBD</a:t>
            </a:r>
          </a:p>
          <a:p>
            <a:pPr lvl="2"/>
            <a:r>
              <a:rPr lang="en-US" dirty="0"/>
              <a:t>Will intro in class later this week</a:t>
            </a:r>
          </a:p>
          <a:p>
            <a:pPr lvl="1"/>
            <a:r>
              <a:rPr lang="en-US" dirty="0"/>
              <a:t>Exams to be returned Wed. or Fri.</a:t>
            </a:r>
          </a:p>
          <a:p>
            <a:pPr lvl="1"/>
            <a:endParaRPr lang="en-US" dirty="0"/>
          </a:p>
          <a:p>
            <a:pPr lvl="1"/>
            <a:endParaRPr lang="en-US" b="1" u="sng" dirty="0">
              <a:solidFill>
                <a:srgbClr val="FF0000"/>
              </a:solidFill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2E28DE2-D7CB-3941-AC3D-F11DDDBFE070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</a:t>
            </a:r>
            <a:r>
              <a:rPr lang="en-US" dirty="0"/>
              <a:t>4 </a:t>
            </a:r>
            <a:r>
              <a:rPr lang="en-US" dirty="0" smtClean="0"/>
              <a:t>due 3/22</a:t>
            </a:r>
            <a:endParaRPr lang="en-US" dirty="0"/>
          </a:p>
          <a:p>
            <a:pPr lvl="1"/>
            <a:r>
              <a:rPr lang="en-US" dirty="0"/>
              <a:t>Will intro in class </a:t>
            </a:r>
            <a:r>
              <a:rPr lang="en-US" dirty="0" smtClean="0"/>
              <a:t>W 3/20</a:t>
            </a:r>
          </a:p>
          <a:p>
            <a:pPr lvl="1"/>
            <a:r>
              <a:rPr lang="en-US" dirty="0" smtClean="0"/>
              <a:t>Assignment is broken into 3 sections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Today’s lecture: PE2 (Loops/conditionals)</a:t>
            </a:r>
            <a:endParaRPr lang="en-US" dirty="0"/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729FFF-5010-7449-B850-8F3DB4D3F386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8857" y="304800"/>
            <a:ext cx="8229600" cy="712787"/>
          </a:xfrm>
        </p:spPr>
        <p:txBody>
          <a:bodyPr/>
          <a:lstStyle/>
          <a:p>
            <a:r>
              <a:rPr lang="en-US" dirty="0">
                <a:latin typeface="Garamond" charset="0"/>
              </a:rPr>
              <a:t>PE2: Today’</a:t>
            </a:r>
            <a:r>
              <a:rPr lang="en-US" altLang="ja-JP" dirty="0">
                <a:latin typeface="Garamond" charset="0"/>
              </a:rPr>
              <a:t>s program should:</a:t>
            </a:r>
            <a:endParaRPr lang="en-US" dirty="0">
              <a:latin typeface="Garamond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Prompt user to enter an input character and an integer, </a:t>
            </a:r>
            <a:r>
              <a:rPr lang="en-US" sz="2500" dirty="0">
                <a:latin typeface="Courier New" charset="0"/>
                <a:cs typeface="Courier New" charset="0"/>
              </a:rPr>
              <a:t>n</a:t>
            </a:r>
            <a:r>
              <a:rPr lang="en-US" sz="25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If not correctly formatted, print error, clear line, and repeat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Depending on the character entered, do the following: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Compute and print the factorial of </a:t>
            </a:r>
            <a:r>
              <a:rPr lang="en-US" altLang="ja-JP" sz="2200" dirty="0">
                <a:latin typeface="Courier New" charset="0"/>
                <a:cs typeface="Courier New" charset="0"/>
              </a:rPr>
              <a:t>n</a:t>
            </a:r>
            <a:r>
              <a:rPr lang="en-US" altLang="ja-JP" sz="2200" dirty="0">
                <a:latin typeface="Arial" charset="0"/>
              </a:rPr>
              <a:t>, </a:t>
            </a:r>
            <a:r>
              <a:rPr lang="en-US" altLang="ja-JP" sz="2200" dirty="0">
                <a:latin typeface="Courier New" charset="0"/>
                <a:cs typeface="Courier New" charset="0"/>
              </a:rPr>
              <a:t>n!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F 5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5! = 120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Compute </a:t>
            </a:r>
            <a:r>
              <a:rPr lang="en-US" altLang="ja-JP" sz="2200" dirty="0">
                <a:latin typeface="Courier New" charset="0"/>
                <a:cs typeface="Courier New" charset="0"/>
              </a:rPr>
              <a:t>2</a:t>
            </a:r>
            <a:r>
              <a:rPr lang="en-US" altLang="ja-JP" sz="2200" baseline="30000" dirty="0">
                <a:latin typeface="Courier New" charset="0"/>
                <a:cs typeface="Courier New" charset="0"/>
              </a:rPr>
              <a:t>n</a:t>
            </a:r>
            <a:r>
              <a:rPr lang="en-US" altLang="ja-JP" sz="2200" dirty="0">
                <a:latin typeface="Arial" charset="0"/>
              </a:rPr>
              <a:t> (if </a:t>
            </a:r>
            <a:r>
              <a:rPr lang="en-US" altLang="ja-JP" sz="2200" dirty="0">
                <a:latin typeface="Courier New" charset="0"/>
                <a:cs typeface="Courier New" charset="0"/>
              </a:rPr>
              <a:t>n &gt;= 0</a:t>
            </a:r>
            <a:r>
              <a:rPr lang="en-US" altLang="ja-JP" sz="2200" dirty="0">
                <a:latin typeface="Arial" charset="0"/>
                <a:cs typeface="Courier New" charset="0"/>
              </a:rPr>
              <a:t>)</a:t>
            </a:r>
            <a:endParaRPr lang="en-US" altLang="ja-JP" sz="22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p 2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2^2 = 4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Print an error if </a:t>
            </a:r>
            <a:r>
              <a:rPr lang="en-US" sz="1900" dirty="0">
                <a:latin typeface="Courier New" charset="0"/>
                <a:cs typeface="Courier New" charset="0"/>
              </a:rPr>
              <a:t>n &lt; 0</a:t>
            </a:r>
            <a:r>
              <a:rPr lang="en-US" sz="19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Exit the program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In all other cases, print an error: 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example: </a:t>
            </a:r>
            <a:r>
              <a:rPr lang="en-US" sz="1900" dirty="0">
                <a:latin typeface="Courier New" charset="0"/>
                <a:cs typeface="Courier New" charset="0"/>
              </a:rPr>
              <a:t>Invalid command Z entered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If the user enters any command other than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 or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, return to the initial prompt and repeat the program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53BEF2-6359-7C4C-8E7D-012E5E30F4CB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D8F176-1449-444F-9CB4-A93768F7E476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overall flow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65CDCD-EBBC-F449-9111-F18D7C7D3CC9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08B308-C2AE-A240-A38E-398476301A24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Overall flow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Whole program contains loop</a:t>
            </a:r>
          </a:p>
          <a:p>
            <a:pPr lvl="1"/>
            <a:r>
              <a:rPr lang="en-US" dirty="0">
                <a:latin typeface="Arial" charset="0"/>
              </a:rPr>
              <a:t>Repeats process until user enters </a:t>
            </a:r>
            <a:r>
              <a:rPr lang="ja-JP" altLang="en-US" dirty="0">
                <a:latin typeface="Arial" charset="0"/>
              </a:rPr>
              <a:t>‘</a:t>
            </a:r>
            <a:r>
              <a:rPr lang="en-US" altLang="ja-JP" dirty="0">
                <a:latin typeface="Courier New" charset="0"/>
                <a:cs typeface="Courier New" charset="0"/>
              </a:rPr>
              <a:t>X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>
                <a:latin typeface="Arial" charset="0"/>
              </a:rPr>
              <a:t> or </a:t>
            </a:r>
            <a:r>
              <a:rPr lang="ja-JP" altLang="en-US" dirty="0">
                <a:latin typeface="Arial" charset="0"/>
              </a:rPr>
              <a:t>‘</a:t>
            </a:r>
            <a:r>
              <a:rPr lang="en-US" altLang="ja-JP" dirty="0">
                <a:latin typeface="Courier New" charset="0"/>
                <a:cs typeface="Courier New" charset="0"/>
              </a:rPr>
              <a:t>x</a:t>
            </a:r>
            <a:r>
              <a:rPr lang="ja-JP" altLang="en-US" dirty="0">
                <a:latin typeface="Arial" charset="0"/>
              </a:rPr>
              <a:t>’</a:t>
            </a:r>
            <a:endParaRPr lang="en-US" altLang="ja-JP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>
                <a:latin typeface="Courier New" charset="0"/>
                <a:cs typeface="Courier New" charset="0"/>
              </a:rPr>
              <a:t>while</a:t>
            </a:r>
            <a:r>
              <a:rPr lang="en-US" dirty="0">
                <a:latin typeface="Arial" charset="0"/>
              </a:rPr>
              <a:t> or </a:t>
            </a:r>
            <a:r>
              <a:rPr lang="en-US" dirty="0">
                <a:latin typeface="Courier New" charset="0"/>
                <a:cs typeface="Courier New" charset="0"/>
              </a:rPr>
              <a:t>do-while</a:t>
            </a:r>
            <a:r>
              <a:rPr lang="en-US" dirty="0">
                <a:latin typeface="Arial" charset="0"/>
              </a:rPr>
              <a:t>—unknown # of iterations</a:t>
            </a:r>
          </a:p>
          <a:p>
            <a:pPr lvl="1"/>
            <a:r>
              <a:rPr lang="en-US">
                <a:latin typeface="Arial" charset="0"/>
              </a:rPr>
              <a:t>Since exit condition ends program, “infinite” loop</a:t>
            </a:r>
          </a:p>
          <a:p>
            <a:r>
              <a:rPr lang="en-US" dirty="0">
                <a:latin typeface="Arial" charset="0"/>
              </a:rPr>
              <a:t>Testing </a:t>
            </a:r>
            <a:r>
              <a:rPr lang="en-US" dirty="0" err="1">
                <a:latin typeface="Courier New" charset="0"/>
                <a:cs typeface="Courier New" charset="0"/>
              </a:rPr>
              <a:t>cmd</a:t>
            </a:r>
            <a:r>
              <a:rPr lang="en-US" dirty="0">
                <a:latin typeface="Arial" charset="0"/>
              </a:rPr>
              <a:t>: </a:t>
            </a:r>
            <a:r>
              <a:rPr lang="en-US" dirty="0">
                <a:latin typeface="Courier New" charset="0"/>
                <a:cs typeface="Courier New" charset="0"/>
              </a:rPr>
              <a:t>switch</a:t>
            </a:r>
            <a:r>
              <a:rPr lang="en-US" dirty="0">
                <a:latin typeface="Arial" charset="0"/>
              </a:rPr>
              <a:t> statement</a:t>
            </a:r>
          </a:p>
          <a:p>
            <a:pPr lvl="1"/>
            <a:r>
              <a:rPr lang="en-US" dirty="0">
                <a:latin typeface="Arial" charset="0"/>
              </a:rPr>
              <a:t>Checking equality of </a:t>
            </a:r>
            <a:r>
              <a:rPr lang="en-US" dirty="0" err="1">
                <a:latin typeface="Courier New" charset="0"/>
                <a:cs typeface="Courier New" charset="0"/>
              </a:rPr>
              <a:t>cmd</a:t>
            </a:r>
            <a:r>
              <a:rPr lang="en-US" dirty="0">
                <a:latin typeface="Arial" charset="0"/>
              </a:rPr>
              <a:t> to constant values</a:t>
            </a:r>
          </a:p>
          <a:p>
            <a:r>
              <a:rPr lang="en-US" dirty="0">
                <a:latin typeface="Arial" charset="0"/>
              </a:rPr>
              <a:t>Exiting program: </a:t>
            </a:r>
            <a:r>
              <a:rPr lang="en-US" dirty="0">
                <a:latin typeface="Courier New" charset="0"/>
                <a:cs typeface="Courier New" charset="0"/>
              </a:rPr>
              <a:t>return</a:t>
            </a:r>
            <a:r>
              <a:rPr lang="en-US" dirty="0">
                <a:latin typeface="Arial" charset="0"/>
              </a:rPr>
              <a:t> statement</a:t>
            </a: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>
                <a:latin typeface="Courier New" charset="0"/>
                <a:cs typeface="Courier New" charset="0"/>
              </a:rPr>
              <a:t>return</a:t>
            </a:r>
            <a:r>
              <a:rPr lang="en-US" dirty="0">
                <a:latin typeface="Arial" charset="0"/>
              </a:rPr>
              <a:t> at any point to end current function (including </a:t>
            </a:r>
            <a:r>
              <a:rPr lang="en-US" dirty="0">
                <a:latin typeface="Courier New" charset="0"/>
                <a:cs typeface="Courier New" charset="0"/>
              </a:rPr>
              <a:t>main</a:t>
            </a:r>
            <a:r>
              <a:rPr lang="en-US" dirty="0">
                <a:latin typeface="Arial" charset="0"/>
              </a:rPr>
              <a:t>)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8A3E26-805A-B244-9A42-7BC3F0AAC848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C4358-3A4F-C54C-B154-9C92CB1195F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overall flow (skeleton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(1) {	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Loop repeats until user enters 'X' or 'x'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Code to read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, n */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Evaluate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and perform appropriate operation */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sz="3200" b="1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n! */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2^n, if n &gt;= 0; print error otherwise */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3200" b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0;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Exit program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"Invalid command %c entered\n"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3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787922-542D-A446-AA1B-BC8EB18A8AD2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43CA58-2F93-844C-B7D0-AED808399449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reading input</a:t>
            </a: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E9F2B5-2FE0-9F4D-B2DD-0BD3EA6F6FC7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29534B-CC10-7A42-9F01-3AC68D437912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960438"/>
            <a:ext cx="6821487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52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Reading input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that repeats as long as input incorrect</a:t>
            </a:r>
          </a:p>
          <a:p>
            <a:r>
              <a:rPr lang="en-US">
                <a:latin typeface="Arial" charset="0"/>
              </a:rPr>
              <a:t>Loop inside that one to handle reading of remainder of line</a:t>
            </a:r>
          </a:p>
          <a:p>
            <a:pPr lvl="1"/>
            <a:r>
              <a:rPr lang="en-US">
                <a:latin typeface="Arial" charset="0"/>
              </a:rPr>
              <a:t>Read character until you reach end of line</a:t>
            </a:r>
          </a:p>
          <a:p>
            <a:r>
              <a:rPr lang="en-US">
                <a:latin typeface="Arial" charset="0"/>
              </a:rPr>
              <a:t>Both while/do-while loops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874884B-1E28-EF48-8068-F42B00F15D0B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2A3F4B-21FF-9A42-AC0B-2701CBF62D49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2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Reading input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19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	// Otherwise, print error &amp; clear line</a:t>
            </a: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latin typeface="Courier New" charset="0"/>
                <a:cs typeface="Courier New" charset="0"/>
              </a:rPr>
              <a:t>		</a:t>
            </a:r>
            <a:r>
              <a:rPr lang="en-US" sz="2200" b="1" dirty="0" err="1"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"Incorrectly formatted input\n</a:t>
            </a:r>
            <a:r>
              <a:rPr lang="ja-JP" alt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2200" b="1" dirty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	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"%c"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&amp;junk);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(junk != 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'\n'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70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600" dirty="0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930B205-AF64-E043-805B-843085550DAC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FF9F14-870D-014A-86C2-F7032A72823B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313064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8039</TotalTime>
  <Words>731</Words>
  <Application>Microsoft Macintosh PowerPoint</Application>
  <PresentationFormat>On-screen Show (4:3)</PresentationFormat>
  <Paragraphs>216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Announcements/reminders</vt:lpstr>
      <vt:lpstr>PE2: Today’s program should:</vt:lpstr>
      <vt:lpstr>Flow charts: overall flow</vt:lpstr>
      <vt:lpstr>Discussion: Overall flow</vt:lpstr>
      <vt:lpstr>Code: overall flow (skeleton code)</vt:lpstr>
      <vt:lpstr>Flow charts: reading input</vt:lpstr>
      <vt:lpstr>Discussion: Reading input</vt:lpstr>
      <vt:lpstr>Code: Reading input</vt:lpstr>
      <vt:lpstr>Input errors</vt:lpstr>
      <vt:lpstr>Error flags</vt:lpstr>
      <vt:lpstr>Finishing PE2: overall flow (review)</vt:lpstr>
      <vt:lpstr>Finishing PE2: next steps</vt:lpstr>
      <vt:lpstr>Flow charts: Calculating n!</vt:lpstr>
      <vt:lpstr>Flow charts: Calculating 2n</vt:lpstr>
      <vt:lpstr>Discussion: Factorial/2n</vt:lpstr>
      <vt:lpstr>Code: factorial</vt:lpstr>
      <vt:lpstr>Code: 2n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1709</cp:revision>
  <dcterms:created xsi:type="dcterms:W3CDTF">2006-04-03T05:03:01Z</dcterms:created>
  <dcterms:modified xsi:type="dcterms:W3CDTF">2019-03-04T05:17:49Z</dcterms:modified>
</cp:coreProperties>
</file>