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407" r:id="rId5"/>
    <p:sldId id="263" r:id="rId6"/>
    <p:sldId id="328" r:id="rId7"/>
    <p:sldId id="290" r:id="rId8"/>
    <p:sldId id="346" r:id="rId9"/>
    <p:sldId id="403" r:id="rId10"/>
    <p:sldId id="391" r:id="rId11"/>
    <p:sldId id="267" r:id="rId12"/>
    <p:sldId id="404" r:id="rId13"/>
    <p:sldId id="392" r:id="rId14"/>
    <p:sldId id="393" r:id="rId15"/>
    <p:sldId id="394" r:id="rId16"/>
    <p:sldId id="395" r:id="rId17"/>
    <p:sldId id="396" r:id="rId18"/>
    <p:sldId id="398" r:id="rId19"/>
    <p:sldId id="399" r:id="rId20"/>
    <p:sldId id="397" r:id="rId21"/>
    <p:sldId id="400" r:id="rId22"/>
    <p:sldId id="401" r:id="rId23"/>
    <p:sldId id="385" r:id="rId24"/>
    <p:sldId id="402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B29BB-05C8-4AA3-93D7-94FA8C4D748C}" v="3" dt="2020-01-22T03:40:2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80" d="100"/>
          <a:sy n="80" d="100"/>
        </p:scale>
        <p:origin x="95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FBE34F1-E4D6-4AD5-8F62-9F292DE70136}"/>
    <pc:docChg chg="undo custSel addSld delSld modSld sldOrd">
      <pc:chgData name="Geiger, Michael J" userId="13cae92b-b37c-450b-a449-82fcae19569d" providerId="ADAL" clId="{DFBE34F1-E4D6-4AD5-8F62-9F292DE70136}" dt="2019-01-23T19:01:53.517" v="1600" actId="20577"/>
      <pc:docMkLst>
        <pc:docMk/>
      </pc:docMkLst>
      <pc:sldChg chg="modSp">
        <pc:chgData name="Geiger, Michael J" userId="13cae92b-b37c-450b-a449-82fcae19569d" providerId="ADAL" clId="{DFBE34F1-E4D6-4AD5-8F62-9F292DE70136}" dt="2019-01-23T15:06:49.809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DFBE34F1-E4D6-4AD5-8F62-9F292DE70136}" dt="2019-01-23T15:06:49.809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53:56.721" v="1558" actId="20577"/>
        <pc:sldMkLst>
          <pc:docMk/>
          <pc:sldMk cId="0" sldId="257"/>
        </pc:sldMkLst>
        <pc:spChg chg="mod">
          <ac:chgData name="Geiger, Michael J" userId="13cae92b-b37c-450b-a449-82fcae19569d" providerId="ADAL" clId="{DFBE34F1-E4D6-4AD5-8F62-9F292DE70136}" dt="2019-01-23T15:53:56.721" v="155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Sp delSp modSp">
        <pc:chgData name="Geiger, Michael J" userId="13cae92b-b37c-450b-a449-82fcae19569d" providerId="ADAL" clId="{DFBE34F1-E4D6-4AD5-8F62-9F292DE70136}" dt="2019-01-23T19:01:53.517" v="1600" actId="20577"/>
        <pc:sldMkLst>
          <pc:docMk/>
          <pc:sldMk cId="0" sldId="262"/>
        </pc:sldMkLst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2" creationId="{56F5EDAB-D6AA-4E21-A225-B0D82104DCE7}"/>
          </ac:spMkLst>
        </pc:spChg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3" creationId="{9FA2E997-98A4-470F-804D-F181A025C8B7}"/>
          </ac:spMkLst>
        </pc:spChg>
        <pc:spChg chg="mod">
          <ac:chgData name="Geiger, Michael J" userId="13cae92b-b37c-450b-a449-82fcae19569d" providerId="ADAL" clId="{DFBE34F1-E4D6-4AD5-8F62-9F292DE70136}" dt="2019-01-23T15:09:45.898" v="113" actId="2711"/>
          <ac:spMkLst>
            <pc:docMk/>
            <pc:sldMk cId="0" sldId="262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09:51.456" v="114" actId="2711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7" creationId="{BA19C023-A61A-4357-8FFD-9E06CFB5E3EF}"/>
          </ac:spMkLst>
        </pc:spChg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8" creationId="{763A4054-039F-4B56-AD98-A19DD0725BA0}"/>
          </ac:spMkLst>
        </pc:spChg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9" creationId="{65B5D314-8B06-47B5-8D1C-00F177E1A6B4}"/>
          </ac:spMkLst>
        </pc:spChg>
        <pc:spChg chg="mod">
          <ac:chgData name="Geiger, Michael J" userId="13cae92b-b37c-450b-a449-82fcae19569d" providerId="ADAL" clId="{DFBE34F1-E4D6-4AD5-8F62-9F292DE70136}" dt="2019-01-23T19:01:53.517" v="1600" actId="20577"/>
          <ac:spMkLst>
            <pc:docMk/>
            <pc:sldMk cId="0" sldId="262"/>
            <ac:spMk id="5126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13:28.221" v="140" actId="2711"/>
        <pc:sldMkLst>
          <pc:docMk/>
          <pc:sldMk cId="0" sldId="263"/>
        </pc:sldMkLst>
        <pc:spChg chg="mod">
          <ac:chgData name="Geiger, Michael J" userId="13cae92b-b37c-450b-a449-82fcae19569d" providerId="ADAL" clId="{DFBE34F1-E4D6-4AD5-8F62-9F292DE70136}" dt="2019-01-23T15:13:22.419" v="139" actId="2711"/>
          <ac:spMkLst>
            <pc:docMk/>
            <pc:sldMk cId="0" sldId="263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13:28.221" v="140" actId="2711"/>
          <ac:spMkLst>
            <pc:docMk/>
            <pc:sldMk cId="0" sldId="263"/>
            <ac:spMk id="6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10:59.558" v="138" actId="27636"/>
          <ac:spMkLst>
            <pc:docMk/>
            <pc:sldMk cId="0" sldId="263"/>
            <ac:spMk id="6150" creationId="{00000000-0000-0000-0000-000000000000}"/>
          </ac:spMkLst>
        </pc:spChg>
      </pc:sldChg>
      <pc:sldChg chg="del">
        <pc:chgData name="Geiger, Michael J" userId="13cae92b-b37c-450b-a449-82fcae19569d" providerId="ADAL" clId="{DFBE34F1-E4D6-4AD5-8F62-9F292DE70136}" dt="2019-01-23T15:35:28.042" v="1153" actId="2696"/>
        <pc:sldMkLst>
          <pc:docMk/>
          <pc:sldMk cId="0" sldId="264"/>
        </pc:sldMkLst>
      </pc:sldChg>
      <pc:sldChg chg="addSp delSp modSp ord">
        <pc:chgData name="Geiger, Michael J" userId="13cae92b-b37c-450b-a449-82fcae19569d" providerId="ADAL" clId="{DFBE34F1-E4D6-4AD5-8F62-9F292DE70136}" dt="2019-01-23T15:58:49.986" v="1588" actId="2711"/>
        <pc:sldMkLst>
          <pc:docMk/>
          <pc:sldMk cId="0" sldId="290"/>
        </pc:sldMkLst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2" creationId="{86CE9AAC-F54C-4510-AE99-4FE0A29F5EB5}"/>
          </ac:spMkLst>
        </pc:spChg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3" creationId="{F13A1EF6-F28D-4D5E-9B0F-264FD3C34C04}"/>
          </ac:spMkLst>
        </pc:spChg>
        <pc:spChg chg="mod">
          <ac:chgData name="Geiger, Michael J" userId="13cae92b-b37c-450b-a449-82fcae19569d" providerId="ADAL" clId="{DFBE34F1-E4D6-4AD5-8F62-9F292DE70136}" dt="2019-01-23T15:58:46.182" v="1587" actId="2711"/>
          <ac:spMkLst>
            <pc:docMk/>
            <pc:sldMk cId="0" sldId="290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58:49.986" v="1588" actId="2711"/>
          <ac:spMkLst>
            <pc:docMk/>
            <pc:sldMk cId="0" sldId="290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7" creationId="{3D9AF2A9-0D08-4262-BF50-94B09298EDAE}"/>
          </ac:spMkLst>
        </pc:spChg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8" creationId="{FBC56AA8-290F-419C-A884-FCB247627BDC}"/>
          </ac:spMkLst>
        </pc:spChg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9" creationId="{1AE51B5D-0E30-4241-AF85-64C32AE7C8C4}"/>
          </ac:spMkLst>
        </pc:spChg>
        <pc:spChg chg="mod">
          <ac:chgData name="Geiger, Michael J" userId="13cae92b-b37c-450b-a449-82fcae19569d" providerId="ADAL" clId="{DFBE34F1-E4D6-4AD5-8F62-9F292DE70136}" dt="2019-01-23T15:55:57.044" v="1571" actId="207"/>
          <ac:spMkLst>
            <pc:docMk/>
            <pc:sldMk cId="0" sldId="290"/>
            <ac:spMk id="11270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16:37.361" v="420" actId="207"/>
        <pc:sldMkLst>
          <pc:docMk/>
          <pc:sldMk cId="0" sldId="328"/>
        </pc:sldMkLst>
        <pc:spChg chg="mod">
          <ac:chgData name="Geiger, Michael J" userId="13cae92b-b37c-450b-a449-82fcae19569d" providerId="ADAL" clId="{DFBE34F1-E4D6-4AD5-8F62-9F292DE70136}" dt="2019-01-23T15:16:37.361" v="420" actId="207"/>
          <ac:spMkLst>
            <pc:docMk/>
            <pc:sldMk cId="0" sldId="328"/>
            <ac:spMk id="7171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31:59.938" v="1077" actId="20577"/>
        <pc:sldMkLst>
          <pc:docMk/>
          <pc:sldMk cId="0" sldId="346"/>
        </pc:sldMkLst>
        <pc:spChg chg="mod">
          <ac:chgData name="Geiger, Michael J" userId="13cae92b-b37c-450b-a449-82fcae19569d" providerId="ADAL" clId="{DFBE34F1-E4D6-4AD5-8F62-9F292DE70136}" dt="2019-01-23T15:31:59.938" v="1077" actId="20577"/>
          <ac:spMkLst>
            <pc:docMk/>
            <pc:sldMk cId="0" sldId="346"/>
            <ac:spMk id="3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27:05.836" v="753" actId="20577"/>
          <ac:spMkLst>
            <pc:docMk/>
            <pc:sldMk cId="0" sldId="346"/>
            <ac:spMk id="9218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58:01.441" v="1584" actId="2711"/>
        <pc:sldMkLst>
          <pc:docMk/>
          <pc:sldMk cId="0" sldId="385"/>
        </pc:sldMkLst>
        <pc:spChg chg="mod">
          <ac:chgData name="Geiger, Michael J" userId="13cae92b-b37c-450b-a449-82fcae19569d" providerId="ADAL" clId="{DFBE34F1-E4D6-4AD5-8F62-9F292DE70136}" dt="2019-01-23T15:57:53.818" v="1583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58:01.441" v="1584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57:45.925" v="1582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6:07:41.892" v="1599" actId="20577"/>
        <pc:sldMkLst>
          <pc:docMk/>
          <pc:sldMk cId="2254189230" sldId="391"/>
        </pc:sldMkLst>
        <pc:spChg chg="mod">
          <ac:chgData name="Geiger, Michael J" userId="13cae92b-b37c-450b-a449-82fcae19569d" providerId="ADAL" clId="{DFBE34F1-E4D6-4AD5-8F62-9F292DE70136}" dt="2019-01-23T16:07:41.892" v="1599" actId="20577"/>
          <ac:spMkLst>
            <pc:docMk/>
            <pc:sldMk cId="2254189230" sldId="391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DFBE34F1-E4D6-4AD5-8F62-9F292DE70136}" dt="2019-01-23T15:58:35.444" v="1586" actId="2711"/>
        <pc:sldMkLst>
          <pc:docMk/>
          <pc:sldMk cId="0" sldId="403"/>
        </pc:sldMkLst>
        <pc:spChg chg="mod">
          <ac:chgData name="Geiger, Michael J" userId="13cae92b-b37c-450b-a449-82fcae19569d" providerId="ADAL" clId="{DFBE34F1-E4D6-4AD5-8F62-9F292DE70136}" dt="2019-01-23T15:58:30.341" v="1585" actId="2711"/>
          <ac:spMkLst>
            <pc:docMk/>
            <pc:sldMk cId="0" sldId="403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58:35.444" v="1586" actId="2711"/>
          <ac:spMkLst>
            <pc:docMk/>
            <pc:sldMk cId="0" sldId="403"/>
            <ac:spMk id="6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34:15.321" v="1152" actId="20577"/>
          <ac:spMkLst>
            <pc:docMk/>
            <pc:sldMk cId="0" sldId="403"/>
            <ac:spMk id="7174" creationId="{00000000-0000-0000-0000-000000000000}"/>
          </ac:spMkLst>
        </pc:spChg>
      </pc:sldChg>
      <pc:sldChg chg="modSp add">
        <pc:chgData name="Geiger, Michael J" userId="13cae92b-b37c-450b-a449-82fcae19569d" providerId="ADAL" clId="{DFBE34F1-E4D6-4AD5-8F62-9F292DE70136}" dt="2019-01-23T15:52:14.891" v="1431" actId="20577"/>
        <pc:sldMkLst>
          <pc:docMk/>
          <pc:sldMk cId="1101615621" sldId="404"/>
        </pc:sldMkLst>
        <pc:spChg chg="mod">
          <ac:chgData name="Geiger, Michael J" userId="13cae92b-b37c-450b-a449-82fcae19569d" providerId="ADAL" clId="{DFBE34F1-E4D6-4AD5-8F62-9F292DE70136}" dt="2019-01-23T15:36:34.603" v="1210" actId="20577"/>
          <ac:spMkLst>
            <pc:docMk/>
            <pc:sldMk cId="1101615621" sldId="404"/>
            <ac:spMk id="2" creationId="{A8B33D1B-E6A0-44ED-AB15-8BAF223E6243}"/>
          </ac:spMkLst>
        </pc:spChg>
        <pc:spChg chg="mod">
          <ac:chgData name="Geiger, Michael J" userId="13cae92b-b37c-450b-a449-82fcae19569d" providerId="ADAL" clId="{DFBE34F1-E4D6-4AD5-8F62-9F292DE70136}" dt="2019-01-23T15:52:14.891" v="1431" actId="20577"/>
          <ac:spMkLst>
            <pc:docMk/>
            <pc:sldMk cId="1101615621" sldId="404"/>
            <ac:spMk id="3" creationId="{09CC3596-F17C-4A5E-BEDB-34CF6C2C3A98}"/>
          </ac:spMkLst>
        </pc:spChg>
      </pc:sldChg>
    </pc:docChg>
  </pc:docChgLst>
  <pc:docChgLst>
    <pc:chgData name="Geiger, Michael J" userId="13cae92b-b37c-450b-a449-82fcae19569d" providerId="ADAL" clId="{5A5B29BB-05C8-4AA3-93D7-94FA8C4D748C}"/>
    <pc:docChg chg="custSel addSld modSld sldOrd">
      <pc:chgData name="Geiger, Michael J" userId="13cae92b-b37c-450b-a449-82fcae19569d" providerId="ADAL" clId="{5A5B29BB-05C8-4AA3-93D7-94FA8C4D748C}" dt="2020-01-22T03:40:14.911" v="71" actId="20577"/>
      <pc:docMkLst>
        <pc:docMk/>
      </pc:docMkLst>
      <pc:sldChg chg="modSp">
        <pc:chgData name="Geiger, Michael J" userId="13cae92b-b37c-450b-a449-82fcae19569d" providerId="ADAL" clId="{5A5B29BB-05C8-4AA3-93D7-94FA8C4D748C}" dt="2020-01-22T03:38:06.140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5A5B29BB-05C8-4AA3-93D7-94FA8C4D748C}" dt="2020-01-22T03:38:06.140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5A5B29BB-05C8-4AA3-93D7-94FA8C4D748C}" dt="2020-01-22T03:38:53.833" v="39"/>
        <pc:sldMkLst>
          <pc:docMk/>
          <pc:sldMk cId="0" sldId="262"/>
        </pc:sldMkLst>
        <pc:spChg chg="mod">
          <ac:chgData name="Geiger, Michael J" userId="13cae92b-b37c-450b-a449-82fcae19569d" providerId="ADAL" clId="{5A5B29BB-05C8-4AA3-93D7-94FA8C4D748C}" dt="2020-01-22T03:38:53.833" v="39"/>
          <ac:spMkLst>
            <pc:docMk/>
            <pc:sldMk cId="0" sldId="262"/>
            <ac:spMk id="5126" creationId="{00000000-0000-0000-0000-000000000000}"/>
          </ac:spMkLst>
        </pc:spChg>
      </pc:sldChg>
      <pc:sldChg chg="modSp">
        <pc:chgData name="Geiger, Michael J" userId="13cae92b-b37c-450b-a449-82fcae19569d" providerId="ADAL" clId="{5A5B29BB-05C8-4AA3-93D7-94FA8C4D748C}" dt="2020-01-22T03:40:14.911" v="71" actId="20577"/>
        <pc:sldMkLst>
          <pc:docMk/>
          <pc:sldMk cId="0" sldId="290"/>
        </pc:sldMkLst>
        <pc:spChg chg="mod">
          <ac:chgData name="Geiger, Michael J" userId="13cae92b-b37c-450b-a449-82fcae19569d" providerId="ADAL" clId="{5A5B29BB-05C8-4AA3-93D7-94FA8C4D748C}" dt="2020-01-22T03:40:14.911" v="71" actId="20577"/>
          <ac:spMkLst>
            <pc:docMk/>
            <pc:sldMk cId="0" sldId="290"/>
            <ac:spMk id="11270" creationId="{00000000-0000-0000-0000-000000000000}"/>
          </ac:spMkLst>
        </pc:spChg>
      </pc:sldChg>
      <pc:sldChg chg="modSp">
        <pc:chgData name="Geiger, Michael J" userId="13cae92b-b37c-450b-a449-82fcae19569d" providerId="ADAL" clId="{5A5B29BB-05C8-4AA3-93D7-94FA8C4D748C}" dt="2020-01-22T03:39:30.822" v="53" actId="20577"/>
        <pc:sldMkLst>
          <pc:docMk/>
          <pc:sldMk cId="0" sldId="328"/>
        </pc:sldMkLst>
        <pc:spChg chg="mod">
          <ac:chgData name="Geiger, Michael J" userId="13cae92b-b37c-450b-a449-82fcae19569d" providerId="ADAL" clId="{5A5B29BB-05C8-4AA3-93D7-94FA8C4D748C}" dt="2020-01-22T03:39:30.822" v="53" actId="20577"/>
          <ac:spMkLst>
            <pc:docMk/>
            <pc:sldMk cId="0" sldId="328"/>
            <ac:spMk id="7171" creationId="{00000000-0000-0000-0000-000000000000}"/>
          </ac:spMkLst>
        </pc:spChg>
      </pc:sldChg>
      <pc:sldChg chg="modSp add ord">
        <pc:chgData name="Geiger, Michael J" userId="13cae92b-b37c-450b-a449-82fcae19569d" providerId="ADAL" clId="{5A5B29BB-05C8-4AA3-93D7-94FA8C4D748C}" dt="2020-01-22T03:39:23.339" v="45" actId="20577"/>
        <pc:sldMkLst>
          <pc:docMk/>
          <pc:sldMk cId="1232336584" sldId="407"/>
        </pc:sldMkLst>
        <pc:spChg chg="mod">
          <ac:chgData name="Geiger, Michael J" userId="13cae92b-b37c-450b-a449-82fcae19569d" providerId="ADAL" clId="{5A5B29BB-05C8-4AA3-93D7-94FA8C4D748C}" dt="2020-01-22T03:39:23.339" v="45" actId="20577"/>
          <ac:spMkLst>
            <pc:docMk/>
            <pc:sldMk cId="1232336584" sldId="407"/>
            <ac:spMk id="3" creationId="{765194B2-7A17-48E6-A383-3D02C068EB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B934E7-B660-4548-8E14-3F5D61B4E012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ED6A7C-DE18-4178-A0BA-E85ACE55E951}" type="datetime1">
              <a:rPr lang="en-US" smtClean="0"/>
              <a:t>1/21/2020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22CBD-4EC2-444C-90BD-4B65824FDACA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DB1B7-E129-4A80-B789-E4C698947241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81CDA-3AE1-4D6A-9204-69FD17D6C1EB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1C90A-2462-41CB-B340-E6232FED917A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6C318-704E-4936-8B84-0353A2170F5C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A12A2-9A54-4206-8AD2-486E432B471A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94EF6-8CC4-4B1D-9F77-6055534F6B37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B07C5-4E9D-47DC-A24A-DB1CFEFFC1DE}" type="datetime1">
              <a:rPr lang="en-US" smtClean="0"/>
              <a:t>1/21/2020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44A74-3744-4F54-8E24-5F94EF506669}" type="datetime1">
              <a:rPr lang="en-US" smtClean="0"/>
              <a:t>1/21/2020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3C3C5-7E81-4E72-879A-76CF6FD2FD14}" type="datetime1">
              <a:rPr lang="en-US" smtClean="0"/>
              <a:t>1/21/2020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65454-5C8C-44A5-A0AC-7B1CD3E2DDB8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E743C-176F-43DC-87A5-37FB4952A745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31022C2-DD5E-4AB7-B095-BADB588E9B0B}" type="datetime1">
              <a:rPr lang="en-US" smtClean="0"/>
              <a:t>1/21/2020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2020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Introduction to operating systems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“rules”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couple of unofficial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call me “Dr. Geiger” or “Prof. Geiger”</a:t>
            </a:r>
          </a:p>
          <a:p>
            <a:pPr lvl="1"/>
            <a:r>
              <a:rPr lang="en-US" dirty="0"/>
              <a:t>Not “Michael,” “Mike,” or “</a:t>
            </a:r>
            <a:r>
              <a:rPr lang="en-US"/>
              <a:t>Geiger”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don’t talk when I’m talking</a:t>
            </a:r>
          </a:p>
          <a:p>
            <a:pPr marL="692150" lvl="1" indent="-346075" defTabSz="635000"/>
            <a:r>
              <a:rPr lang="en-US" dirty="0"/>
              <a:t>Doing so distracts your classmates and me</a:t>
            </a:r>
          </a:p>
          <a:p>
            <a:pPr marL="692150" lvl="1" indent="-346075" defTabSz="635000"/>
            <a:r>
              <a:rPr lang="en-US" dirty="0"/>
              <a:t>If you have a question, please raise your hand and ask—I </a:t>
            </a:r>
            <a:r>
              <a:rPr lang="en-US" u="sng" dirty="0"/>
              <a:t>want</a:t>
            </a:r>
            <a:r>
              <a:rPr lang="en-US" dirty="0"/>
              <a:t> questions during lecture!</a:t>
            </a:r>
          </a:p>
          <a:p>
            <a:pPr marL="841375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C99A-A020-43B0-B41D-E5C9D0EE0D41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16096B-BA6D-4470-9115-F5D3C4CA8B4E}" type="datetime1">
              <a:rPr lang="en-US" smtClean="0">
                <a:latin typeface="Garamond" charset="0"/>
              </a:rPr>
              <a:t>1/21/2020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Tentative outline: what you should learn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Processes and process management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Multithreading and synchronization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CPU scheduling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Memory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Memory allocation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Virtual memory management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Storage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File systems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Disk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I/O systems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Distributed systems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Protection and security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3D1B-E6A0-44ED-AB15-8BAF223E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prerequisite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3596-F17C-4A5E-BEDB-34CF6C2C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 C and C++</a:t>
            </a:r>
          </a:p>
          <a:p>
            <a:pPr lvl="1"/>
            <a:r>
              <a:rPr lang="en-US" dirty="0"/>
              <a:t>Examples typically presented in C</a:t>
            </a:r>
          </a:p>
          <a:p>
            <a:pPr lvl="1"/>
            <a:r>
              <a:rPr lang="en-US" dirty="0"/>
              <a:t>Must be comfortable with structures/objects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Linked lists</a:t>
            </a:r>
          </a:p>
          <a:p>
            <a:pPr lvl="1"/>
            <a:r>
              <a:rPr lang="en-US" dirty="0"/>
              <a:t>Stacks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47BB-1466-42E1-BBCF-45ECAA7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8759-6521-4984-AAB8-6278F248E865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911F-2170-42A9-ACAE-8ACBE88C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8B8A-AA9F-46FF-A283-C7383C8F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Makes system easier to use for programs</a:t>
            </a:r>
          </a:p>
          <a:p>
            <a:r>
              <a:rPr lang="en-US" dirty="0"/>
              <a:t>Manages allocation of resources to use hardware fairly/efficiently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5AFC-92FD-4DB9-B2BB-6050C8F9FDCA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3200400" cy="4987925"/>
          </a:xfrm>
        </p:spPr>
        <p:txBody>
          <a:bodyPr/>
          <a:lstStyle/>
          <a:p>
            <a:r>
              <a:rPr lang="en-US" dirty="0"/>
              <a:t>Supports 1 or more users</a:t>
            </a:r>
          </a:p>
          <a:p>
            <a:r>
              <a:rPr lang="en-US" dirty="0">
                <a:solidFill>
                  <a:srgbClr val="0000FF"/>
                </a:solidFill>
              </a:rPr>
              <a:t>System programs</a:t>
            </a:r>
            <a:r>
              <a:rPr lang="en-US" dirty="0"/>
              <a:t>: parts of OS invoked only when necessary</a:t>
            </a:r>
          </a:p>
          <a:p>
            <a:r>
              <a:rPr lang="en-US" dirty="0">
                <a:solidFill>
                  <a:srgbClr val="0000FF"/>
                </a:solidFill>
              </a:rPr>
              <a:t>Kernel</a:t>
            </a:r>
            <a:r>
              <a:rPr lang="en-US" dirty="0"/>
              <a:t>: part of OS always running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F63-3554-4DEB-96F8-347F734CD547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0" y="1371600"/>
            <a:ext cx="55756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to make hardware easier to use</a:t>
            </a:r>
          </a:p>
          <a:p>
            <a:pPr lvl="1"/>
            <a:r>
              <a:rPr lang="en-US" dirty="0"/>
              <a:t>CPU </a:t>
            </a:r>
            <a:r>
              <a:rPr lang="en-US" dirty="0">
                <a:sym typeface="Wingdings"/>
              </a:rPr>
              <a:t> threads</a:t>
            </a:r>
          </a:p>
          <a:p>
            <a:pPr lvl="1"/>
            <a:r>
              <a:rPr lang="en-US" dirty="0">
                <a:sym typeface="Wingdings"/>
              </a:rPr>
              <a:t>Memory  address space</a:t>
            </a:r>
          </a:p>
          <a:p>
            <a:pPr lvl="1"/>
            <a:r>
              <a:rPr lang="en-US" dirty="0">
                <a:sym typeface="Wingdings"/>
              </a:rPr>
              <a:t>Persistent storage  file system</a:t>
            </a:r>
          </a:p>
          <a:p>
            <a:r>
              <a:rPr lang="en-US" dirty="0">
                <a:sym typeface="Wingdings"/>
              </a:rPr>
              <a:t>Manages shared hardware resources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Two interfaces handled by OS</a:t>
            </a:r>
          </a:p>
          <a:p>
            <a:pPr lvl="1"/>
            <a:r>
              <a:rPr lang="en-US" dirty="0">
                <a:sym typeface="Wingdings"/>
              </a:rPr>
              <a:t>What’s physically available in hardware?</a:t>
            </a:r>
          </a:p>
          <a:p>
            <a:pPr lvl="1"/>
            <a:r>
              <a:rPr lang="en-US" dirty="0">
                <a:sym typeface="Wingdings"/>
              </a:rPr>
              <a:t>What does the user’s application see as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3EA1-CD0F-4EBC-8B2D-41645B0C9F32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905000"/>
          </a:xfrm>
        </p:spPr>
        <p:txBody>
          <a:bodyPr/>
          <a:lstStyle/>
          <a:p>
            <a:r>
              <a:rPr lang="en-US" dirty="0"/>
              <a:t>One view of OS</a:t>
            </a:r>
          </a:p>
          <a:p>
            <a:pPr lvl="1"/>
            <a:r>
              <a:rPr lang="en-US" dirty="0"/>
              <a:t>User application is “main” program</a:t>
            </a:r>
          </a:p>
          <a:p>
            <a:pPr lvl="1"/>
            <a:r>
              <a:rPr lang="en-US" dirty="0"/>
              <a:t>Requests services from kernel as needed</a:t>
            </a:r>
          </a:p>
          <a:p>
            <a:pPr lvl="2"/>
            <a:r>
              <a:rPr lang="en-US" dirty="0"/>
              <a:t>Typically done through system calls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10C-EA03-4D29-9166-589D437460AC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00400"/>
            <a:ext cx="54933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view of OS</a:t>
            </a:r>
          </a:p>
          <a:p>
            <a:pPr lvl="1"/>
            <a:r>
              <a:rPr lang="en-US" dirty="0"/>
              <a:t>Kernel is main program</a:t>
            </a:r>
          </a:p>
          <a:p>
            <a:pPr lvl="1"/>
            <a:r>
              <a:rPr lang="en-US" dirty="0"/>
              <a:t>Kernel calls programs as subroutines</a:t>
            </a:r>
          </a:p>
          <a:p>
            <a:pPr lvl="2"/>
            <a:r>
              <a:rPr lang="en-US" dirty="0"/>
              <a:t>Think of how main() must return 0 to indicate completion</a:t>
            </a:r>
          </a:p>
          <a:p>
            <a:pPr lvl="2"/>
            <a:r>
              <a:rPr lang="en-US" dirty="0"/>
              <a:t>System calls invoke other system programs or functions within kernel</a:t>
            </a:r>
          </a:p>
          <a:p>
            <a:pPr lvl="1"/>
            <a:endParaRPr lang="en-US" dirty="0"/>
          </a:p>
          <a:p>
            <a:r>
              <a:rPr lang="en-US" dirty="0"/>
              <a:t>Essentially allows programs to behave as if each program is running on its own computer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477-F39F-4024-A12C-A73C85457FF3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User interface</a:t>
            </a:r>
            <a:r>
              <a:rPr lang="en-US" dirty="0"/>
              <a:t>: command line, GUI</a:t>
            </a:r>
          </a:p>
          <a:p>
            <a:r>
              <a:rPr lang="en-US" dirty="0">
                <a:solidFill>
                  <a:srgbClr val="0000FF"/>
                </a:solidFill>
              </a:rPr>
              <a:t>Program execution</a:t>
            </a:r>
            <a:r>
              <a:rPr lang="en-US" dirty="0"/>
              <a:t>: load program into memory, run it, and end it</a:t>
            </a:r>
          </a:p>
          <a:p>
            <a:r>
              <a:rPr lang="en-US" dirty="0">
                <a:solidFill>
                  <a:srgbClr val="0000FF"/>
                </a:solidFill>
              </a:rPr>
              <a:t>I/O operations</a:t>
            </a:r>
            <a:r>
              <a:rPr lang="en-US" dirty="0"/>
              <a:t>: input to user programs or to OS</a:t>
            </a:r>
          </a:p>
          <a:p>
            <a:r>
              <a:rPr lang="en-US" dirty="0">
                <a:solidFill>
                  <a:srgbClr val="0000FF"/>
                </a:solidFill>
              </a:rPr>
              <a:t>File system manipulation</a:t>
            </a:r>
            <a:r>
              <a:rPr lang="en-US" dirty="0"/>
              <a:t>: read/write, create/delete, search files</a:t>
            </a:r>
          </a:p>
          <a:p>
            <a:r>
              <a:rPr lang="en-US" dirty="0">
                <a:solidFill>
                  <a:srgbClr val="0000FF"/>
                </a:solidFill>
              </a:rPr>
              <a:t>Communication</a:t>
            </a:r>
            <a:r>
              <a:rPr lang="en-US" dirty="0"/>
              <a:t>: same computer or network</a:t>
            </a:r>
          </a:p>
          <a:p>
            <a:r>
              <a:rPr lang="en-US" dirty="0">
                <a:solidFill>
                  <a:srgbClr val="0000FF"/>
                </a:solidFill>
              </a:rPr>
              <a:t>Error detection</a:t>
            </a:r>
            <a:r>
              <a:rPr lang="en-US" dirty="0"/>
              <a:t>: in CPU, memory, devices,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F1B-1E0F-4AF6-A990-545430212001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Resource allocation</a:t>
            </a:r>
            <a:r>
              <a:rPr lang="en-US" dirty="0"/>
              <a:t>: sharing of hardware among multiple users or processes</a:t>
            </a:r>
          </a:p>
          <a:p>
            <a:pPr lvl="1"/>
            <a:r>
              <a:rPr lang="en-US" dirty="0"/>
              <a:t>CPU cycles, main memory, files, I/O devices</a:t>
            </a:r>
          </a:p>
          <a:p>
            <a:r>
              <a:rPr lang="en-US" dirty="0">
                <a:solidFill>
                  <a:srgbClr val="0000FF"/>
                </a:solidFill>
              </a:rPr>
              <a:t>Accounting</a:t>
            </a:r>
            <a:r>
              <a:rPr lang="en-US" dirty="0"/>
              <a:t>: tracking resource usage</a:t>
            </a:r>
          </a:p>
          <a:p>
            <a:r>
              <a:rPr lang="en-US" dirty="0">
                <a:solidFill>
                  <a:srgbClr val="0000FF"/>
                </a:solidFill>
              </a:rPr>
              <a:t>Protection</a:t>
            </a:r>
            <a:r>
              <a:rPr lang="en-US" dirty="0"/>
              <a:t>: controlling access to resources</a:t>
            </a:r>
          </a:p>
          <a:p>
            <a:pPr lvl="1"/>
            <a:r>
              <a:rPr lang="en-US" dirty="0"/>
              <a:t>Includes data local to each process</a:t>
            </a:r>
          </a:p>
          <a:p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requiring user authentication and defending devices against invalid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5EE-4889-4162-B031-E18ED5CC12BD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pPr lvl="1"/>
            <a:r>
              <a:rPr lang="en-US" dirty="0"/>
              <a:t>Instructor information</a:t>
            </a:r>
          </a:p>
          <a:p>
            <a:pPr lvl="1"/>
            <a:r>
              <a:rPr lang="en-US" dirty="0"/>
              <a:t>Course materials</a:t>
            </a:r>
          </a:p>
          <a:p>
            <a:pPr lvl="1"/>
            <a:r>
              <a:rPr lang="en-US" dirty="0"/>
              <a:t>Course policies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Course outline</a:t>
            </a:r>
          </a:p>
          <a:p>
            <a:r>
              <a:rPr lang="en-US" dirty="0"/>
              <a:t>Brief prerequisite review</a:t>
            </a:r>
          </a:p>
          <a:p>
            <a:r>
              <a:rPr lang="en-US" dirty="0"/>
              <a:t>General introduction to operating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29BC78-638C-472E-9D57-D845A6AA7E6A}" type="datetime1">
              <a:rPr lang="en-US" smtClean="0">
                <a:latin typeface="Garamond"/>
              </a:rPr>
              <a:t>1/21/2020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en-US" dirty="0"/>
              <a:t>Provide services to user applications</a:t>
            </a:r>
          </a:p>
          <a:p>
            <a:r>
              <a:rPr lang="en-US" dirty="0"/>
              <a:t>Available as functions written in C/C++/assembly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3014-3A15-40ED-B3FA-6EFC094E3089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control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create/terminate process, terminate process, load/execute process, get process attributes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File management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create/delete file, open/close file, read/write file, reposition file pointer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Device management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request access to device, release device, read/write device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Communications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send/receive messages, access shared memory, attach/detach remote devices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Protection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get/set permissions, allow/deny user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3DF0-E48B-4CB3-8F97-ACE629CAD08A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0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program invoking </a:t>
            </a:r>
            <a:r>
              <a:rPr lang="en-US" dirty="0" err="1"/>
              <a:t>printf</a:t>
            </a:r>
            <a:r>
              <a:rPr lang="en-US" dirty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61764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50AD-3A72-45AD-9528-8394DEBC61E4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Processes </a:t>
            </a:r>
          </a:p>
          <a:p>
            <a:pPr lvl="1"/>
            <a:r>
              <a:rPr lang="en-US" dirty="0"/>
              <a:t>Process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FF66331-0C3C-4A31-9EB7-EB230EF45747}" type="datetime1">
              <a:rPr lang="en-US" smtClean="0">
                <a:latin typeface="+mj-lt"/>
              </a:rPr>
              <a:t>1/21/2020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B440-3C02-461A-B69B-92BF055865FF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meeting time, instructor info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Lectures</a:t>
            </a:r>
            <a:r>
              <a:rPr lang="en-US" dirty="0"/>
              <a:t>: MW 2-3:15, Ball 210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Instructor</a:t>
            </a:r>
            <a:r>
              <a:rPr lang="en-US" dirty="0"/>
              <a:t>: Dr. Michael Geiger</a:t>
            </a:r>
          </a:p>
          <a:p>
            <a:pPr lvl="1"/>
            <a:r>
              <a:rPr lang="en-US" u="sng" dirty="0"/>
              <a:t>E-mail</a:t>
            </a:r>
            <a:r>
              <a:rPr lang="en-US" dirty="0"/>
              <a:t>:  </a:t>
            </a:r>
            <a:r>
              <a:rPr lang="en-US" dirty="0" err="1"/>
              <a:t>Michael_Geiger@uml.edu</a:t>
            </a:r>
            <a:endParaRPr lang="en-US" dirty="0"/>
          </a:p>
          <a:p>
            <a:pPr lvl="1"/>
            <a:r>
              <a:rPr lang="en-US" u="sng" dirty="0"/>
              <a:t>Phone</a:t>
            </a:r>
            <a:r>
              <a:rPr lang="en-US" dirty="0"/>
              <a:t>: 978-934-3618 (x43618 on campus)</a:t>
            </a:r>
          </a:p>
          <a:p>
            <a:pPr lvl="1"/>
            <a:r>
              <a:rPr lang="en-US" u="sng" dirty="0"/>
              <a:t>Office</a:t>
            </a:r>
            <a:r>
              <a:rPr lang="en-US" dirty="0"/>
              <a:t>:  Ball Hall 301A</a:t>
            </a:r>
          </a:p>
          <a:p>
            <a:pPr lvl="1"/>
            <a:r>
              <a:rPr lang="en-US" u="sng" dirty="0"/>
              <a:t>Office hours</a:t>
            </a:r>
            <a:r>
              <a:rPr lang="en-US" dirty="0"/>
              <a:t>: </a:t>
            </a:r>
            <a:r>
              <a:rPr lang="en-US" dirty="0">
                <a:latin typeface="Arial" charset="0"/>
              </a:rPr>
              <a:t>M/W 10-11:30 &amp; 1-1:50, Tu 12:30-2,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or by appt.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Teaching assistant</a:t>
            </a:r>
            <a:r>
              <a:rPr lang="en-US" dirty="0"/>
              <a:t>: Varun Garg</a:t>
            </a:r>
          </a:p>
          <a:p>
            <a:pPr lvl="1"/>
            <a:r>
              <a:rPr lang="en-US" u="sng" dirty="0"/>
              <a:t>E-mail</a:t>
            </a:r>
            <a:r>
              <a:rPr lang="en-US" dirty="0"/>
              <a:t>: Varun_Garg@student.uml.edu</a:t>
            </a:r>
          </a:p>
          <a:p>
            <a:pPr lvl="1"/>
            <a:r>
              <a:rPr lang="en-US" u="sng" dirty="0"/>
              <a:t>Office hours</a:t>
            </a:r>
            <a:r>
              <a:rPr lang="en-US" dirty="0"/>
              <a:t>: TBD; will be posted ASAP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F0EE924-7680-48B2-841C-5DCDE0F9CB37}" type="datetime1">
              <a:rPr lang="en-US" smtClean="0">
                <a:latin typeface="+mj-lt"/>
              </a:rPr>
              <a:t>1/21/2020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C4B5A04-0571-114E-94B4-90CD717AD2C9}" type="slidenum">
              <a:rPr lang="en-US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342D-C0F5-4AB6-8EDF-2754F978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instructor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94B2-7A17-48E6-A383-3D02C068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questions are top priority during office hours</a:t>
            </a:r>
          </a:p>
          <a:p>
            <a:r>
              <a:rPr lang="en-US" dirty="0"/>
              <a:t>No need for appointment during office hours—just drop in!</a:t>
            </a:r>
          </a:p>
          <a:p>
            <a:r>
              <a:rPr lang="en-US" dirty="0"/>
              <a:t>Any changes to office hours will be announced on Blackboard</a:t>
            </a:r>
          </a:p>
          <a:p>
            <a:r>
              <a:rPr lang="en-US" dirty="0"/>
              <a:t>We encourage questions via e-mail, but please allow up to 24 hours for a response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C182-11D8-4107-B223-F9060F80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7825-23E4-442F-A8EF-0066A9FB39D0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FC6C-EC70-4039-BD9F-DC963C9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91C0-BBFC-452F-9588-7EED4DE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3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Recommended Text:</a:t>
            </a:r>
            <a:endParaRPr lang="en-US" dirty="0"/>
          </a:p>
          <a:p>
            <a:pPr lvl="1"/>
            <a:r>
              <a:rPr lang="en-US" dirty="0"/>
              <a:t>T. Anderson and M. </a:t>
            </a:r>
            <a:r>
              <a:rPr lang="en-US" dirty="0" err="1"/>
              <a:t>Dahlin</a:t>
            </a:r>
            <a:r>
              <a:rPr lang="en-US" dirty="0"/>
              <a:t>, Operating Systems: Principles and Practice, 2nd Edition, 2014, Recursive Books. ISBN: 978-0985673529</a:t>
            </a:r>
          </a:p>
          <a:p>
            <a:r>
              <a:rPr lang="en-US" dirty="0">
                <a:solidFill>
                  <a:srgbClr val="0000FF"/>
                </a:solidFill>
              </a:rPr>
              <a:t>Course tools: </a:t>
            </a:r>
            <a:r>
              <a:rPr lang="en-US" dirty="0"/>
              <a:t>All programming assignments will be done in (or via remote access to) the Linux lab, Ball 410</a:t>
            </a:r>
          </a:p>
          <a:p>
            <a:pPr lvl="1"/>
            <a:r>
              <a:rPr lang="en-US" dirty="0"/>
              <a:t>You will get card access to this lab and a Linux account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1BEFAF3-4817-49E1-9285-A1F3ABC16E37}" type="datetime1">
              <a:rPr lang="en-US" smtClean="0">
                <a:latin typeface="+mj-lt"/>
              </a:rPr>
              <a:t>1/21/2020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B7EDDFA-8E76-1F47-8ECE-12CB66C78402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http://mjgeiger.github.io/OS/sp20/index.htm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http://mjgeiger.github.io/OS/sp20/schedule.htm</a:t>
            </a: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Course Blackboard site </a:t>
            </a:r>
          </a:p>
          <a:p>
            <a:pPr lvl="1"/>
            <a:r>
              <a:rPr lang="en-US" dirty="0">
                <a:latin typeface="Arial" charset="0"/>
              </a:rPr>
              <a:t>Will post announcements/email class</a:t>
            </a:r>
          </a:p>
          <a:p>
            <a:pPr lvl="1"/>
            <a:r>
              <a:rPr lang="en-US" dirty="0">
                <a:latin typeface="Arial" charset="0"/>
              </a:rPr>
              <a:t>Assignments to be submitted here</a:t>
            </a:r>
          </a:p>
          <a:p>
            <a:pPr lvl="1"/>
            <a:r>
              <a:rPr lang="en-US" dirty="0">
                <a:latin typeface="Arial" charset="0"/>
              </a:rPr>
              <a:t>May use discussion board feature</a:t>
            </a:r>
          </a:p>
          <a:p>
            <a:pPr lvl="1"/>
            <a:r>
              <a:rPr lang="en-US" dirty="0">
                <a:latin typeface="Arial" charset="0"/>
              </a:rPr>
              <a:t>Login via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https://lowell.umassonline.net/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F74EE3-AEC8-4EA6-8641-22A44411BC8F}" type="datetime1">
              <a:rPr lang="en-US" smtClean="0">
                <a:latin typeface="Garamond" charset="0"/>
              </a:rPr>
              <a:t>1/21/2020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Grading breakdown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Programming assignments/homework</a:t>
            </a:r>
            <a:r>
              <a:rPr lang="en-US" dirty="0"/>
              <a:t>: 55%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Exam 1</a:t>
            </a:r>
            <a:r>
              <a:rPr lang="en-US" dirty="0"/>
              <a:t>: 15%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Exam 2</a:t>
            </a:r>
            <a:r>
              <a:rPr lang="en-US" dirty="0"/>
              <a:t>: 15%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Exam 3</a:t>
            </a:r>
            <a:r>
              <a:rPr lang="en-US" dirty="0"/>
              <a:t>: 15%</a:t>
            </a:r>
          </a:p>
          <a:p>
            <a:r>
              <a:rPr lang="en-US" dirty="0">
                <a:solidFill>
                  <a:srgbClr val="FF0000"/>
                </a:solidFill>
              </a:rPr>
              <a:t>Students in EECE.5730 will have more work</a:t>
            </a:r>
          </a:p>
          <a:p>
            <a:pPr lvl="1"/>
            <a:r>
              <a:rPr lang="en-US" dirty="0"/>
              <a:t>Additional problems on exams</a:t>
            </a:r>
          </a:p>
          <a:p>
            <a:pPr lvl="1"/>
            <a:r>
              <a:rPr lang="en-US" dirty="0"/>
              <a:t>Potentially additional work on assignments</a:t>
            </a:r>
          </a:p>
          <a:p>
            <a:r>
              <a:rPr lang="en-US" dirty="0"/>
              <a:t>Exam dates tentative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1</a:t>
            </a:r>
            <a:r>
              <a:rPr lang="en-US" dirty="0"/>
              <a:t>: Week 5 (2/17-2/21)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2</a:t>
            </a:r>
            <a:r>
              <a:rPr lang="en-US" dirty="0"/>
              <a:t>: Week 10 (3/23-3/27)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3</a:t>
            </a:r>
            <a:r>
              <a:rPr lang="en-US" dirty="0"/>
              <a:t>: TBD (during finals)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80A12BB-0422-4A4B-8661-6DA854D5FB89}" type="datetime1">
              <a:rPr lang="en-US" smtClean="0">
                <a:latin typeface="+mj-lt"/>
              </a:rPr>
              <a:t>1/21/2020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797D-0B1A-634A-AA1A-3471CE0CA328}" type="slidenum">
              <a:rPr lang="en-US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projects</a:t>
            </a:r>
          </a:p>
          <a:p>
            <a:pPr lvl="1"/>
            <a:r>
              <a:rPr lang="en-US" dirty="0"/>
              <a:t>May work in groups of up to 3 students</a:t>
            </a:r>
          </a:p>
          <a:p>
            <a:pPr lvl="1"/>
            <a:r>
              <a:rPr lang="en-US" dirty="0"/>
              <a:t>Expect to have 3-4 large projects during semester</a:t>
            </a:r>
          </a:p>
          <a:p>
            <a:r>
              <a:rPr lang="en-US" dirty="0"/>
              <a:t>Small programs</a:t>
            </a:r>
          </a:p>
          <a:p>
            <a:pPr lvl="1"/>
            <a:r>
              <a:rPr lang="en-US" dirty="0"/>
              <a:t>To be done individually</a:t>
            </a:r>
          </a:p>
          <a:p>
            <a:pPr lvl="1"/>
            <a:r>
              <a:rPr lang="en-US" dirty="0"/>
              <a:t>Planning (hoping) to offer 3-4 of these this term</a:t>
            </a:r>
          </a:p>
          <a:p>
            <a:r>
              <a:rPr lang="en-US" dirty="0"/>
              <a:t>All code must</a:t>
            </a:r>
          </a:p>
          <a:p>
            <a:pPr lvl="1"/>
            <a:r>
              <a:rPr lang="en-US" dirty="0"/>
              <a:t>Be submitted via Blackboard (as .zip archive)</a:t>
            </a:r>
          </a:p>
          <a:p>
            <a:pPr lvl="1"/>
            <a:r>
              <a:rPr lang="en-US" dirty="0"/>
              <a:t>Be written in C or C++</a:t>
            </a:r>
          </a:p>
          <a:p>
            <a:pPr lvl="1"/>
            <a:r>
              <a:rPr lang="en-US" dirty="0"/>
              <a:t>Run on Ball 410 machines</a:t>
            </a:r>
          </a:p>
          <a:p>
            <a:r>
              <a:rPr lang="en-US" dirty="0"/>
              <a:t>Late policy: -10% per day, -100% if &gt;5 days 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1119EE3-F99D-4A5B-9B83-8E7995183928}" type="datetime1">
              <a:rPr lang="en-US" smtClean="0">
                <a:latin typeface="Garamond"/>
              </a:rPr>
              <a:t>1/21/2020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BE69F6-1B06-E546-AE60-A237199B946E}" type="slidenum">
              <a:rPr lang="en-US" smtClean="0">
                <a:latin typeface="Garamond"/>
                <a:cs typeface="Garamond"/>
              </a:rPr>
              <a:pPr/>
              <a:t>8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share code outside your group</a:t>
            </a:r>
          </a:p>
          <a:p>
            <a:r>
              <a:rPr lang="en-US" dirty="0"/>
              <a:t>Don’t write programs together (unless it’s a group assignment)</a:t>
            </a:r>
          </a:p>
          <a:p>
            <a:r>
              <a:rPr lang="en-US" dirty="0"/>
              <a:t>Any copied solutions, whether from another student or an outside source, are subject to penalty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2AE43FD-A024-4750-B9E4-9DCB0367F5C8}" type="datetime1">
              <a:rPr lang="en-US" smtClean="0">
                <a:latin typeface="+mj-lt"/>
              </a:rPr>
              <a:t>1/21/2020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7569</TotalTime>
  <Words>1278</Words>
  <Application>Microsoft Office PowerPoint</Application>
  <PresentationFormat>On-screen Show (4:3)</PresentationFormat>
  <Paragraphs>257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Garamond</vt:lpstr>
      <vt:lpstr>Helvetica</vt:lpstr>
      <vt:lpstr>Times New Roman</vt:lpstr>
      <vt:lpstr>Wingdings</vt:lpstr>
      <vt:lpstr>Edge</vt:lpstr>
      <vt:lpstr>EECE.4810/EECE.5730 Operating Systems</vt:lpstr>
      <vt:lpstr>Lecture outline</vt:lpstr>
      <vt:lpstr>Course meeting time, instructor info</vt:lpstr>
      <vt:lpstr>Notes on instructor contact</vt:lpstr>
      <vt:lpstr>Course materials</vt:lpstr>
      <vt:lpstr>Additional course materials</vt:lpstr>
      <vt:lpstr>Grading and exam dates</vt:lpstr>
      <vt:lpstr>Programming assignments</vt:lpstr>
      <vt:lpstr>Academic honesty</vt:lpstr>
      <vt:lpstr>Course “rules”</vt:lpstr>
      <vt:lpstr>Tentative outline: what you should learn</vt:lpstr>
      <vt:lpstr>Brief prerequisite review</vt:lpstr>
      <vt:lpstr>What is an operating system?</vt:lpstr>
      <vt:lpstr>Computing system</vt:lpstr>
      <vt:lpstr>OS and hardware</vt:lpstr>
      <vt:lpstr>OS and applications</vt:lpstr>
      <vt:lpstr>OS and applications</vt:lpstr>
      <vt:lpstr>User-friendly services</vt:lpstr>
      <vt:lpstr>System services</vt:lpstr>
      <vt:lpstr>System calls</vt:lpstr>
      <vt:lpstr>System call types</vt:lpstr>
      <vt:lpstr>Standard C Library Example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1914</cp:revision>
  <dcterms:created xsi:type="dcterms:W3CDTF">2006-04-03T05:03:01Z</dcterms:created>
  <dcterms:modified xsi:type="dcterms:W3CDTF">2020-01-22T03:40:32Z</dcterms:modified>
</cp:coreProperties>
</file>