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504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8" r:id="rId16"/>
    <p:sldId id="509" r:id="rId17"/>
    <p:sldId id="510" r:id="rId18"/>
    <p:sldId id="379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D9A57-FFBD-4503-A3B8-C0EF5268955E}" v="3" dt="2019-10-04T14:57:54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66B5DE54-DF23-4047-9C7C-36A934E79D65}"/>
    <pc:docChg chg="modSld">
      <pc:chgData name="Geiger, Michael J" userId="13cae92b-b37c-450b-a449-82fcae19569d" providerId="ADAL" clId="{66B5DE54-DF23-4047-9C7C-36A934E79D65}" dt="2019-10-04T14:57:57.806" v="58" actId="20577"/>
      <pc:docMkLst>
        <pc:docMk/>
      </pc:docMkLst>
      <pc:sldChg chg="modSp">
        <pc:chgData name="Geiger, Michael J" userId="13cae92b-b37c-450b-a449-82fcae19569d" providerId="ADAL" clId="{66B5DE54-DF23-4047-9C7C-36A934E79D65}" dt="2019-10-04T14:56:41.867" v="19" actId="20577"/>
        <pc:sldMkLst>
          <pc:docMk/>
          <pc:sldMk cId="0" sldId="256"/>
        </pc:sldMkLst>
        <pc:spChg chg="mod">
          <ac:chgData name="Geiger, Michael J" userId="13cae92b-b37c-450b-a449-82fcae19569d" providerId="ADAL" clId="{66B5DE54-DF23-4047-9C7C-36A934E79D65}" dt="2019-10-04T14:56:41.867" v="1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66B5DE54-DF23-4047-9C7C-36A934E79D65}" dt="2019-10-04T14:57:19.755" v="35" actId="20577"/>
        <pc:sldMkLst>
          <pc:docMk/>
          <pc:sldMk cId="0" sldId="257"/>
        </pc:sldMkLst>
        <pc:spChg chg="mod">
          <ac:chgData name="Geiger, Michael J" userId="13cae92b-b37c-450b-a449-82fcae19569d" providerId="ADAL" clId="{66B5DE54-DF23-4047-9C7C-36A934E79D65}" dt="2019-10-04T14:57:19.755" v="35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66B5DE54-DF23-4047-9C7C-36A934E79D65}" dt="2019-10-04T14:57:57.806" v="58" actId="20577"/>
        <pc:sldMkLst>
          <pc:docMk/>
          <pc:sldMk cId="0" sldId="379"/>
        </pc:sldMkLst>
        <pc:spChg chg="mod">
          <ac:chgData name="Geiger, Michael J" userId="13cae92b-b37c-450b-a449-82fcae19569d" providerId="ADAL" clId="{66B5DE54-DF23-4047-9C7C-36A934E79D65}" dt="2019-10-04T14:57:57.806" v="58" actId="20577"/>
          <ac:spMkLst>
            <pc:docMk/>
            <pc:sldMk cId="0" sldId="379"/>
            <ac:spMk id="2048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9AEEEB-7AA7-A344-BB32-13D640B9B9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8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D453D-8CCC-3144-B01B-A238F7479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7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4296A16-9AD4-414B-AF2D-67BA0855725E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68C8AD-DA04-5847-B5CD-CC70CDB4028D}" type="datetime1">
              <a:rPr lang="en-US"/>
              <a:pPr/>
              <a:t>10/4/2019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079407-60D1-7840-86CC-A26A27F12CEF}" type="slidenum">
              <a:rPr lang="en-US"/>
              <a:pPr/>
              <a:t>12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E354F55-8FD4-E34A-B456-4863B41ACB73}" type="datetime1">
              <a:rPr lang="en-US"/>
              <a:pPr/>
              <a:t>10/4/2019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8C81D81-C66B-6E43-8699-8EE217F0825B}" type="slidenum">
              <a:rPr lang="en-US"/>
              <a:pPr/>
              <a:t>13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82C495-A9B0-E446-BE89-7CF40E7C4D7E}" type="datetime1">
              <a:rPr lang="en-US"/>
              <a:pPr/>
              <a:t>10/4/2019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DF5C92-FB13-BA4B-8235-A37FCDD950EC}" type="slidenum">
              <a:rPr lang="en-US"/>
              <a:pPr/>
              <a:t>14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8D3B9F-7DA6-47A6-8381-322DB190D347}" type="datetime1">
              <a:rPr lang="en-US" smtClean="0"/>
              <a:t>10/4/2019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62EB7-FFF8-6842-A1EC-4AAAAB160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20BEC-E262-4347-AB1D-FAFBF0BDAC3F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731BE-7B4B-4E49-AE5E-AC445D1E8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5009B-716F-4834-90DA-47491FF5434B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0AD02-2150-CC4B-B50B-F12C23617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79C4B-87A2-40EA-87DA-BB5125C2476D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81CD7-1C99-5D41-9DA3-7798E23D0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3DCD1-BE89-48C2-B6D2-1119C83F0E03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41221-7DBE-4D4A-9B0A-2C1FBBCE1D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D54C0-5CF5-40E8-A8C8-5138901753C0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8E2FB-E281-1F4A-BBE6-B0C3FCC6B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48E6E-DCAD-4733-A8A2-9C708184B6FA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1DD3B-E9F4-344F-B56B-76721575B0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944B-2C7C-4DB6-BA2A-3537E6C44EE3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A2D82-1178-C647-9BEC-4ACC059A42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78D0D-F9A4-4B62-A638-D9FCCFD05EDE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1116B-31E5-AF43-964B-AA998B0FF7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FD0DD-1A04-44A1-B3B5-C1E919340574}" type="datetime1">
              <a:rPr lang="en-US" smtClean="0"/>
              <a:t>10/4/2019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AD0D7-C3CC-1048-BA0E-2B939056E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F7837-20D2-4586-B06E-30D343215C8A}" type="datetime1">
              <a:rPr lang="en-US" smtClean="0"/>
              <a:t>10/4/2019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7CC4B-017F-6345-A79E-DB5461216E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E90-DCB7-493B-970D-56ED3D7A1D7A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181A8-10F4-9F41-8D8C-D9858BA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CA19B-1FE8-472F-AFC3-196C8E407F6B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CD938-CD3B-4445-A0AB-F3729C561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E410936-88DD-4175-B749-C19B47B64C32}" type="datetime1">
              <a:rPr lang="en-US" smtClean="0"/>
              <a:t>10/4/2019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FFAB5A4-B326-7C46-91B2-00CB76F33A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13: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Rotate, bit test, and bit scan instructions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Initially, AL = 0x43 = 01000011</a:t>
            </a:r>
            <a:r>
              <a:rPr lang="en-US" baseline="-25000" dirty="0">
                <a:ea typeface="+mn-ea"/>
              </a:rPr>
              <a:t>2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ROR AL,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AL = 010000</a:t>
            </a:r>
            <a:r>
              <a:rPr lang="en-US" b="1" u="sng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 rotated right by 2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   = </a:t>
            </a:r>
            <a:r>
              <a:rPr lang="en-US" b="1" u="sng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010000 = 0xD0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ROL AL, CL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AL = </a:t>
            </a:r>
            <a:r>
              <a:rPr lang="en-US" b="1" u="sng" dirty="0">
                <a:solidFill>
                  <a:srgbClr val="FF0000"/>
                </a:solidFill>
              </a:rPr>
              <a:t>1101</a:t>
            </a:r>
            <a:r>
              <a:rPr lang="en-US" dirty="0">
                <a:solidFill>
                  <a:srgbClr val="FF0000"/>
                </a:solidFill>
              </a:rPr>
              <a:t>0000 rotated left by 4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   = 0000</a:t>
            </a:r>
            <a:r>
              <a:rPr lang="en-US" b="1" u="sng" dirty="0">
                <a:solidFill>
                  <a:srgbClr val="FF0000"/>
                </a:solidFill>
              </a:rPr>
              <a:t>1101</a:t>
            </a:r>
            <a:r>
              <a:rPr lang="en-US" dirty="0">
                <a:solidFill>
                  <a:srgbClr val="FF0000"/>
                </a:solidFill>
              </a:rPr>
              <a:t> = 0x0D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DD1028-2197-4A29-9E79-728FD029A236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2F4391-25AD-824A-8CCE-F89D90A47B9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RCR AL, 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(AL,CF) = 000011</a:t>
            </a:r>
            <a:r>
              <a:rPr lang="en-US" b="1" u="sng" dirty="0">
                <a:solidFill>
                  <a:srgbClr val="FF0000"/>
                </a:solidFill>
              </a:rPr>
              <a:t>01 1</a:t>
            </a:r>
            <a:r>
              <a:rPr lang="en-US" dirty="0">
                <a:solidFill>
                  <a:srgbClr val="FF0000"/>
                </a:solidFill>
              </a:rPr>
              <a:t> rotated right by 3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           = </a:t>
            </a:r>
            <a:r>
              <a:rPr lang="en-US" b="1" u="sng" dirty="0">
                <a:solidFill>
                  <a:srgbClr val="FF0000"/>
                </a:solidFill>
              </a:rPr>
              <a:t>011</a:t>
            </a:r>
            <a:r>
              <a:rPr lang="en-US" dirty="0">
                <a:solidFill>
                  <a:srgbClr val="FF0000"/>
                </a:solidFill>
              </a:rPr>
              <a:t>00001 1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CF = 1, AL = 01100001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0x61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RCL AL, 4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(CF,AL) = </a:t>
            </a:r>
            <a:r>
              <a:rPr lang="en-US" b="1" u="sng" dirty="0">
                <a:solidFill>
                  <a:srgbClr val="FF0000"/>
                </a:solidFill>
              </a:rPr>
              <a:t>1 011</a:t>
            </a:r>
            <a:r>
              <a:rPr lang="en-US" dirty="0">
                <a:solidFill>
                  <a:srgbClr val="FF0000"/>
                </a:solidFill>
              </a:rPr>
              <a:t>00001 rotated left by 4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           = 0 0001</a:t>
            </a:r>
            <a:r>
              <a:rPr lang="en-US" b="1" u="sng" dirty="0">
                <a:solidFill>
                  <a:srgbClr val="FF0000"/>
                </a:solidFill>
              </a:rPr>
              <a:t>1011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CF = 0, AL = 00011011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0x1B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78152D-46E4-4D03-A134-F095502F28CE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5BB452-9041-E644-BC64-57435DC5AC54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BT   </a:t>
            </a:r>
            <a:r>
              <a:rPr lang="en-US" dirty="0">
                <a:ea typeface="+mn-ea"/>
                <a:sym typeface="Wingdings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ea typeface="+mn-ea"/>
                <a:sym typeface="Wingdings" pitchFamily="2" charset="2"/>
              </a:rPr>
              <a:t>Bit test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BTR  </a:t>
            </a:r>
            <a:r>
              <a:rPr lang="en-US" dirty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reset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BTS  </a:t>
            </a:r>
            <a:r>
              <a:rPr lang="en-US" dirty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BTC  </a:t>
            </a:r>
            <a:r>
              <a:rPr lang="en-US" dirty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complement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Format of bit test instruction: BT(x)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(S)  index that selects the position of the bit tested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(D)  Holds value tested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Enables programmer to test bit in a value in register or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All 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Save the value of the selected bit in the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BT    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Leaves selected bit unchanged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BTR 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Clears the bit (bit = 0)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BTS 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Sets the bit (bit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BTC 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Complements the bit (bit = ~bit)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8F7C88-B20F-4348-9BA8-FD5035495E3B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C6296A-D6F0-AF42-A550-378B8EB7860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sym typeface="Wingdings" charset="0"/>
              </a:rPr>
              <a:t>Example: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BTC  BX,7</a:t>
            </a:r>
          </a:p>
          <a:p>
            <a:r>
              <a:rPr lang="en-US" dirty="0">
                <a:latin typeface="Arial" charset="0"/>
                <a:sym typeface="Wingdings" charset="0"/>
              </a:rPr>
              <a:t>Before execution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(BX) = 0x03F0 = 0000 0011 </a:t>
            </a:r>
            <a:r>
              <a:rPr lang="en-US" u="sng" dirty="0">
                <a:solidFill>
                  <a:srgbClr val="FF0000"/>
                </a:solidFill>
                <a:latin typeface="Arial" charset="0"/>
                <a:sym typeface="Wingdings" charset="0"/>
              </a:rPr>
              <a:t>1</a:t>
            </a:r>
            <a:r>
              <a:rPr lang="en-US" dirty="0">
                <a:latin typeface="Arial" charset="0"/>
                <a:sym typeface="Wingdings" charset="0"/>
              </a:rPr>
              <a:t>111 0000</a:t>
            </a:r>
            <a:r>
              <a:rPr lang="en-US" baseline="-25000" dirty="0">
                <a:latin typeface="Arial" charset="0"/>
                <a:sym typeface="Wingdings" charset="0"/>
              </a:rPr>
              <a:t>2</a:t>
            </a:r>
          </a:p>
          <a:p>
            <a:r>
              <a:rPr lang="en-US" dirty="0">
                <a:latin typeface="Arial" charset="0"/>
                <a:sym typeface="Wingdings" charset="0"/>
              </a:rPr>
              <a:t>After Execution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(CF) = bit 7 of BX = 1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(BX) = 0x0370 = 0000 0011 </a:t>
            </a:r>
            <a:r>
              <a:rPr lang="en-US" u="sng" dirty="0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 dirty="0">
                <a:latin typeface="Arial" charset="0"/>
                <a:sym typeface="Wingdings" charset="0"/>
              </a:rPr>
              <a:t>111 0000</a:t>
            </a:r>
            <a:r>
              <a:rPr lang="en-US" baseline="-25000" dirty="0">
                <a:latin typeface="Arial" charset="0"/>
                <a:sym typeface="Wingdings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328B7C-752F-48FA-997B-584E90AA15FF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E3C142-4249-C648-B16E-01A166F3D57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Scan Instructions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BSF </a:t>
            </a:r>
            <a:r>
              <a:rPr lang="en-US" dirty="0">
                <a:ea typeface="+mn-ea"/>
                <a:sym typeface="Wingdings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ea typeface="+mn-ea"/>
                <a:sym typeface="Wingdings" pitchFamily="2" charset="2"/>
              </a:rPr>
              <a:t>Bit scan forward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BSR  </a:t>
            </a:r>
            <a:r>
              <a:rPr lang="en-US" dirty="0">
                <a:solidFill>
                  <a:srgbClr val="0000CC"/>
                </a:solidFill>
                <a:ea typeface="+mn-ea"/>
                <a:sym typeface="Wingdings" pitchFamily="2" charset="2"/>
              </a:rPr>
              <a:t>Bit scan reverse</a:t>
            </a:r>
            <a:r>
              <a:rPr lang="en-US" dirty="0">
                <a:ea typeface="+mn-ea"/>
                <a:sym typeface="Wingdings" pitchFamily="2" charset="2"/>
              </a:rPr>
              <a:t> 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Format of bit scan instructions: BS(x)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(S)  Holds value for which bits are tested to be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(D)  Index of first bit that tests as non-zero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Enable programmer to test value to determine if all bits are 0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BSF 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Scans bits starting from bit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BSR 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Scans bits starting from MSB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 Example: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BSF ESI,EDX  32-bits of EDX scanned starting from B</a:t>
            </a:r>
            <a:r>
              <a:rPr lang="en-US" baseline="-25000" dirty="0">
                <a:sym typeface="Wingdings" pitchFamily="2" charset="2"/>
              </a:rPr>
              <a:t>0</a:t>
            </a:r>
            <a:endParaRPr lang="en-US" dirty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If EDX = 0x00000000  ZF = 0 (all bits zero)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If EDX = 0x00000001  ESI = 0x00000000, ZF = 1 (bit 0 is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If EDX = 0x00003000  ESI = 0x0000000C, ZF = 1 (bit 12 is first bit set to 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31154E-794D-472E-9084-55F2CD9BE54D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737B86-6733-0A47-8516-E4652C1AF5F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initial state shown in handout</a:t>
            </a:r>
          </a:p>
          <a:p>
            <a:r>
              <a:rPr lang="en-US" dirty="0">
                <a:latin typeface="Arial" charset="0"/>
              </a:rPr>
              <a:t>List all changed registers/memory locations and their values, as well as CF</a:t>
            </a:r>
          </a:p>
          <a:p>
            <a:r>
              <a:rPr lang="en-US" dirty="0">
                <a:latin typeface="Arial" charset="0"/>
              </a:rPr>
              <a:t>Instructions</a:t>
            </a:r>
          </a:p>
          <a:p>
            <a:pPr lvl="1"/>
            <a:r>
              <a:rPr lang="en-US" dirty="0">
                <a:latin typeface="Arial" charset="0"/>
              </a:rPr>
              <a:t>BT	WORD PTR [0x21102], 4</a:t>
            </a:r>
          </a:p>
          <a:p>
            <a:pPr lvl="1"/>
            <a:r>
              <a:rPr lang="en-US" dirty="0">
                <a:latin typeface="Arial" charset="0"/>
              </a:rPr>
              <a:t>BTC	WORD PTR [0x21110], 1</a:t>
            </a:r>
          </a:p>
          <a:p>
            <a:pPr lvl="1"/>
            <a:r>
              <a:rPr lang="en-US" dirty="0">
                <a:latin typeface="Arial" charset="0"/>
              </a:rPr>
              <a:t>BTS	WORD PTR [0x21104], 1</a:t>
            </a:r>
          </a:p>
          <a:p>
            <a:pPr lvl="1"/>
            <a:r>
              <a:rPr lang="en-US" dirty="0">
                <a:latin typeface="Arial" charset="0"/>
              </a:rPr>
              <a:t>BSF	CX, WORD PTR [0x2110E]</a:t>
            </a:r>
          </a:p>
          <a:p>
            <a:pPr lvl="1"/>
            <a:r>
              <a:rPr lang="en-US" dirty="0">
                <a:latin typeface="Arial" charset="0"/>
              </a:rPr>
              <a:t>BSR	DX, WORD PTR [0x21109]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509279-28B9-40E9-8EDB-79E93FBC2D18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EE7D33-8059-3241-98C8-287A6AC15D93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812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BT WORD PTR [0x21102], 4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Word at 0x21102 = 0x1010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		      = 0001 0000 000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0000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CF = bit 4 = 1</a:t>
            </a:r>
          </a:p>
          <a:p>
            <a:r>
              <a:rPr lang="en-US" dirty="0">
                <a:latin typeface="Arial" charset="0"/>
              </a:rPr>
              <a:t>BTC WORD PTR [21110h], 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Word at 0x21110 = 0x001E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		      = 0000 0000 0001 11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CF = bit 1 = 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Complement bit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Word at 0x21110 = 0000 0000 0001 11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0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0x001C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CCC84E-1FBA-4903-9987-2B7480A1AFC3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298C53-9303-FB48-8058-E18E87CCBF6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956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BTS WORD PTR [0x21104],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Word at 0x21104 = 0x0189 = 0000 0001 1000 10</a:t>
            </a:r>
            <a:r>
              <a:rPr lang="en-US" b="1" u="sng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CF = bit 1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Set bit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Word at 21110 = 0000 0001 1000 1011 </a:t>
            </a:r>
            <a:r>
              <a:rPr lang="en-US" dirty="0">
                <a:solidFill>
                  <a:srgbClr val="FF0000"/>
                </a:solidFill>
              </a:rPr>
              <a:t>= 0x018B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BSF CX, WORD PTR [0x2110E]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Word at 0x2110E = 0x00FF = 0000 0000 1111 1111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Word is not zero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ZF = 1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First non-zero bit (starting from bit 0) is bit 0 </a:t>
            </a:r>
          </a:p>
          <a:p>
            <a:pPr marL="344487" lvl="1" indent="0">
              <a:buNone/>
              <a:defRPr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			 CX = 0x0000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BSR DX, WORD PTR [0x21109]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Word at 0x2110E = 0x0000 = 0000 0000 0000 0000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Word is zero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ZF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DX unchanged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0164C5-A19D-4CC3-A1F4-B16F7A3CFC73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145EE1-1DD6-674D-8D42-7C8455090A3C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643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Conditional execution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sz="2400" dirty="0"/>
              <a:t>HW 3 to be </a:t>
            </a:r>
            <a:r>
              <a:rPr lang="en-US" sz="2400"/>
              <a:t>posted early </a:t>
            </a:r>
            <a:r>
              <a:rPr lang="en-US" sz="2400" dirty="0"/>
              <a:t>next week</a:t>
            </a:r>
          </a:p>
          <a:p>
            <a:pPr lvl="1"/>
            <a:r>
              <a:rPr lang="en-US" sz="2400" dirty="0"/>
              <a:t>Exams to be returned Monday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568317-48F2-4CBA-81DA-1A6167966CF7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CF0207-1E47-D445-88E7-B204499B94F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/>
            <a:r>
              <a:rPr lang="en-US" sz="2400" dirty="0"/>
              <a:t>HW 3 to be posted early next week</a:t>
            </a:r>
          </a:p>
          <a:p>
            <a:pPr lvl="1"/>
            <a:r>
              <a:rPr lang="en-US" sz="2400" dirty="0"/>
              <a:t>Exams to be returned Monday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Review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 instructions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Rotate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test/scan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A6BFE-B0D0-4F75-AC76-0A4F8924B316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196725-02D8-B940-B2F7-4B02FB75325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BC3A73-F7D2-4C11-8683-447A84B6F0CD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AFB1E8-C328-054B-A882-1FC9F47DFFD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Difference between rotates and shifts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Shifts discard bits that are shifted out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Rotates take bits that are shifted out and use them to fill vacated bits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Rotate instruction format: &lt;op&gt; D, &lt;</a:t>
            </a:r>
            <a:r>
              <a:rPr lang="en-US" dirty="0" err="1">
                <a:ea typeface="+mn-ea"/>
              </a:rPr>
              <a:t>shamt</a:t>
            </a:r>
            <a:r>
              <a:rPr lang="en-US" dirty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&lt;</a:t>
            </a:r>
            <a:r>
              <a:rPr lang="en-US" dirty="0" err="1"/>
              <a:t>shamt</a:t>
            </a:r>
            <a:r>
              <a:rPr lang="en-US" dirty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All rotate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285A10-F981-4767-9E32-783C36529F7C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C869D1-416E-244C-AA87-6311A30F8B6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/ ROL / RCR / RCL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ROR: rotate right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Shift (D) to right by &lt;</a:t>
            </a:r>
            <a:r>
              <a:rPr lang="en-US" dirty="0" err="1"/>
              <a:t>shamt</a:t>
            </a:r>
            <a:r>
              <a:rPr lang="en-US" dirty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&lt;</a:t>
            </a:r>
            <a:r>
              <a:rPr lang="en-US" dirty="0" err="1"/>
              <a:t>shamt</a:t>
            </a:r>
            <a:r>
              <a:rPr lang="en-US" dirty="0"/>
              <a:t>&gt; LS bits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ROL: rotate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Shift (D) to left by &lt;</a:t>
            </a:r>
            <a:r>
              <a:rPr lang="en-US" dirty="0" err="1"/>
              <a:t>shamt</a:t>
            </a:r>
            <a:r>
              <a:rPr lang="en-US" dirty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&lt;</a:t>
            </a:r>
            <a:r>
              <a:rPr lang="en-US" dirty="0" err="1"/>
              <a:t>shamt</a:t>
            </a:r>
            <a:r>
              <a:rPr lang="en-US" dirty="0"/>
              <a:t>&gt; MS bits are moved 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RCR: rotate right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Treat (CF) as extra LS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Shift (D,CF) to right by &lt;</a:t>
            </a:r>
            <a:r>
              <a:rPr lang="en-US" dirty="0" err="1"/>
              <a:t>shamt</a:t>
            </a:r>
            <a:r>
              <a:rPr lang="en-US" dirty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&lt;</a:t>
            </a:r>
            <a:r>
              <a:rPr lang="en-US" dirty="0" err="1"/>
              <a:t>shamt</a:t>
            </a:r>
            <a:r>
              <a:rPr lang="en-US" dirty="0"/>
              <a:t>&gt; LS bits (from (D,CF))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RCL: rotate left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Treat (CF) as extra MS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Shift (CF,D) to left by &lt;</a:t>
            </a:r>
            <a:r>
              <a:rPr lang="en-US" dirty="0" err="1"/>
              <a:t>shamt</a:t>
            </a:r>
            <a:r>
              <a:rPr lang="en-US" dirty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&lt;</a:t>
            </a:r>
            <a:r>
              <a:rPr lang="en-US" dirty="0" err="1"/>
              <a:t>shamt</a:t>
            </a:r>
            <a:r>
              <a:rPr lang="en-US" dirty="0"/>
              <a:t>&gt; MS bits (from (CF,D)) are moved to LS bits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1533C7-79F1-4598-9B9C-462A2B819A03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B4EF7-7924-B740-9E07-0BA925D9C6D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~AUT000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>
            <a:fillRect/>
          </a:stretch>
        </p:blipFill>
        <p:spPr bwMode="auto">
          <a:xfrm>
            <a:off x="2819400" y="990600"/>
            <a:ext cx="5638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ROL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sym typeface="Wingdings" pitchFamily="2" charset="2"/>
              </a:rPr>
              <a:t>Dest</a:t>
            </a:r>
            <a:r>
              <a:rPr lang="en-US" dirty="0">
                <a:sym typeface="Wingdings" pitchFamily="2" charset="2"/>
              </a:rPr>
              <a:t>  = (AX) = 0x1234 =  0001 0010 0011 0100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Count = 1,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The value in all bits of AX are rotated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Value rotated out of the MSB is reloaded at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Value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sym typeface="Wingdings" pitchFamily="2" charset="2"/>
              </a:rPr>
              <a:t>Dest</a:t>
            </a:r>
            <a:r>
              <a:rPr lang="en-US" dirty="0">
                <a:sym typeface="Wingdings" pitchFamily="2" charset="2"/>
              </a:rPr>
              <a:t>  = (AX) = 0x2468  =  0010010001101000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CF =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F5BB55-F6AE-4972-8006-FC496B871EF2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21FD6E-5BBD-8D4C-88DB-81A1B2DD151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~AUT000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51927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ROR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sym typeface="Wingdings" pitchFamily="2" charset="2"/>
              </a:rPr>
              <a:t>Dest</a:t>
            </a:r>
            <a:r>
              <a:rPr lang="en-US" dirty="0">
                <a:sym typeface="Wingdings" pitchFamily="2" charset="2"/>
              </a:rPr>
              <a:t>  = (AX) = 0x1234 = 0001 0010 0011 0100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Count = 0x04, 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The value in all bits of AX are rotated right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Values rotated out of the LSB are reloaded at MSB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Values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sym typeface="Wingdings" pitchFamily="2" charset="2"/>
              </a:rPr>
              <a:t>Dest</a:t>
            </a:r>
            <a:r>
              <a:rPr lang="en-US" dirty="0">
                <a:sym typeface="Wingdings" pitchFamily="2" charset="2"/>
              </a:rPr>
              <a:t>  = (AX) = 0x4123   = 0100000100100011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Note position of hex characters in AX have been rearranged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7DD387-3C4C-4FEC-952E-72C639A03677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6D63ED-28D5-CA4F-B960-F3685484D0A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RCL BX,CL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sym typeface="Wingdings" pitchFamily="2" charset="2"/>
              </a:rPr>
              <a:t>Dest</a:t>
            </a:r>
            <a:r>
              <a:rPr lang="en-US" dirty="0">
                <a:sym typeface="Wingdings" pitchFamily="2" charset="2"/>
              </a:rPr>
              <a:t>  = (BX) = 0x1234  = 0001 0010 0011 0100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Count = 0x04, 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The value in all bits of AX are shifted left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Emptied MSBs are rotated through the carry bit back into the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Last value rotated out of MSB retained in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First rotate loads prior value of CF at the LSB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sym typeface="Wingdings" pitchFamily="2" charset="2"/>
              </a:rPr>
              <a:t>Dest</a:t>
            </a:r>
            <a:r>
              <a:rPr lang="en-US" dirty="0">
                <a:sym typeface="Wingdings" pitchFamily="2" charset="2"/>
              </a:rPr>
              <a:t>  = (BX) = 0x2340  =  0010 0011 0100 0000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CF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2B7899-86D5-48C8-BF87-7C562DA00A65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58FA0E-32DD-324D-9478-D1B28ACFF8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13319" name="Picture 6" descr="~AUT01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23963"/>
            <a:ext cx="6010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example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AL = 0x43, CL = 0x04, and CF = 0, show the state of AL after each instruction in the </a:t>
            </a:r>
            <a:r>
              <a:rPr lang="en-US" u="sng" dirty="0">
                <a:latin typeface="Arial" charset="0"/>
              </a:rPr>
              <a:t>sequence</a:t>
            </a:r>
            <a:r>
              <a:rPr lang="en-US" dirty="0">
                <a:latin typeface="Arial" charset="0"/>
              </a:rPr>
              <a:t> below:</a:t>
            </a:r>
          </a:p>
          <a:p>
            <a:pPr lvl="1"/>
            <a:r>
              <a:rPr lang="en-US" dirty="0">
                <a:latin typeface="Arial" charset="0"/>
              </a:rPr>
              <a:t>ROR AL, 2</a:t>
            </a:r>
          </a:p>
          <a:p>
            <a:pPr lvl="1"/>
            <a:r>
              <a:rPr lang="en-US" dirty="0">
                <a:latin typeface="Arial" charset="0"/>
              </a:rPr>
              <a:t>ROL AL, CL</a:t>
            </a:r>
          </a:p>
          <a:p>
            <a:pPr lvl="1"/>
            <a:r>
              <a:rPr lang="en-US" dirty="0">
                <a:latin typeface="Arial" charset="0"/>
              </a:rPr>
              <a:t>RCR AL, 3</a:t>
            </a:r>
          </a:p>
          <a:p>
            <a:pPr lvl="1"/>
            <a:r>
              <a:rPr lang="en-US" dirty="0">
                <a:latin typeface="Arial" charset="0"/>
              </a:rPr>
              <a:t>RCL AL, 4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D681E2-58ED-4C30-ACC9-D436BDEF976C}" type="datetime1">
              <a:rPr lang="en-US" smtClean="0">
                <a:latin typeface="Garamond" charset="0"/>
              </a:rPr>
              <a:t>10/4/2019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4EA8A0-B7A2-5E45-8879-456049FA73A2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8618</TotalTime>
  <Words>1355</Words>
  <Application>Microsoft Office PowerPoint</Application>
  <PresentationFormat>On-screen Show (4:3)</PresentationFormat>
  <Paragraphs>261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Wingdings</vt:lpstr>
      <vt:lpstr>Edge</vt:lpstr>
      <vt:lpstr>EECE.3170 Microprocessor Systems Design I</vt:lpstr>
      <vt:lpstr>Lecture outline</vt:lpstr>
      <vt:lpstr>Review: Logical instructions</vt:lpstr>
      <vt:lpstr>Rotate instructions</vt:lpstr>
      <vt:lpstr>ROR / ROL / RCR / RCL</vt:lpstr>
      <vt:lpstr>ROL example</vt:lpstr>
      <vt:lpstr>ROR example</vt:lpstr>
      <vt:lpstr>RCL example</vt:lpstr>
      <vt:lpstr>Rotate example</vt:lpstr>
      <vt:lpstr>Solution</vt:lpstr>
      <vt:lpstr>Solution (cont.)</vt:lpstr>
      <vt:lpstr>Bit Test Instructions</vt:lpstr>
      <vt:lpstr>Bit Test Instructions</vt:lpstr>
      <vt:lpstr>Bit Scan Instructions</vt:lpstr>
      <vt:lpstr>Example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1706</cp:revision>
  <dcterms:created xsi:type="dcterms:W3CDTF">2006-04-03T05:03:01Z</dcterms:created>
  <dcterms:modified xsi:type="dcterms:W3CDTF">2019-10-04T14:57:58Z</dcterms:modified>
</cp:coreProperties>
</file>