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509" r:id="rId4"/>
    <p:sldId id="511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379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11016-ACF9-46E6-BB2D-772B7DAE8450}" v="1" dt="2019-10-15T21:20:40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1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2FE11016-ACF9-46E6-BB2D-772B7DAE8450}"/>
    <pc:docChg chg="delSld modSld">
      <pc:chgData name="Geiger, Michael J" userId="13cae92b-b37c-450b-a449-82fcae19569d" providerId="ADAL" clId="{2FE11016-ACF9-46E6-BB2D-772B7DAE8450}" dt="2019-10-15T21:21:09.411" v="49" actId="20577"/>
      <pc:docMkLst>
        <pc:docMk/>
      </pc:docMkLst>
      <pc:sldChg chg="modSp">
        <pc:chgData name="Geiger, Michael J" userId="13cae92b-b37c-450b-a449-82fcae19569d" providerId="ADAL" clId="{2FE11016-ACF9-46E6-BB2D-772B7DAE8450}" dt="2019-10-15T21:20:07.062" v="19" actId="20577"/>
        <pc:sldMkLst>
          <pc:docMk/>
          <pc:sldMk cId="0" sldId="256"/>
        </pc:sldMkLst>
        <pc:spChg chg="mod">
          <ac:chgData name="Geiger, Michael J" userId="13cae92b-b37c-450b-a449-82fcae19569d" providerId="ADAL" clId="{2FE11016-ACF9-46E6-BB2D-772B7DAE8450}" dt="2019-10-15T21:20:07.062" v="19" actId="20577"/>
          <ac:spMkLst>
            <pc:docMk/>
            <pc:sldMk cId="0" sldId="256"/>
            <ac:spMk id="17410" creationId="{00000000-0000-0000-0000-000000000000}"/>
          </ac:spMkLst>
        </pc:spChg>
      </pc:sldChg>
      <pc:sldChg chg="modSp">
        <pc:chgData name="Geiger, Michael J" userId="13cae92b-b37c-450b-a449-82fcae19569d" providerId="ADAL" clId="{2FE11016-ACF9-46E6-BB2D-772B7DAE8450}" dt="2019-10-15T21:20:32.403" v="33" actId="20577"/>
        <pc:sldMkLst>
          <pc:docMk/>
          <pc:sldMk cId="0" sldId="257"/>
        </pc:sldMkLst>
        <pc:spChg chg="mod">
          <ac:chgData name="Geiger, Michael J" userId="13cae92b-b37c-450b-a449-82fcae19569d" providerId="ADAL" clId="{2FE11016-ACF9-46E6-BB2D-772B7DAE8450}" dt="2019-10-15T21:20:32.403" v="33" actId="20577"/>
          <ac:spMkLst>
            <pc:docMk/>
            <pc:sldMk cId="0" sldId="257"/>
            <ac:spMk id="19458" creationId="{00000000-0000-0000-0000-000000000000}"/>
          </ac:spMkLst>
        </pc:spChg>
      </pc:sldChg>
      <pc:sldChg chg="modSp">
        <pc:chgData name="Geiger, Michael J" userId="13cae92b-b37c-450b-a449-82fcae19569d" providerId="ADAL" clId="{2FE11016-ACF9-46E6-BB2D-772B7DAE8450}" dt="2019-10-15T21:21:09.411" v="49" actId="20577"/>
        <pc:sldMkLst>
          <pc:docMk/>
          <pc:sldMk cId="0" sldId="379"/>
        </pc:sldMkLst>
        <pc:spChg chg="mod">
          <ac:chgData name="Geiger, Michael J" userId="13cae92b-b37c-450b-a449-82fcae19569d" providerId="ADAL" clId="{2FE11016-ACF9-46E6-BB2D-772B7DAE8450}" dt="2019-10-15T21:21:09.411" v="49" actId="20577"/>
          <ac:spMkLst>
            <pc:docMk/>
            <pc:sldMk cId="0" sldId="379"/>
            <ac:spMk id="40962" creationId="{00000000-0000-0000-0000-000000000000}"/>
          </ac:spMkLst>
        </pc:spChg>
      </pc:sldChg>
      <pc:sldChg chg="del">
        <pc:chgData name="Geiger, Michael J" userId="13cae92b-b37c-450b-a449-82fcae19569d" providerId="ADAL" clId="{2FE11016-ACF9-46E6-BB2D-772B7DAE8450}" dt="2019-10-15T21:20:56.591" v="34" actId="2696"/>
        <pc:sldMkLst>
          <pc:docMk/>
          <pc:sldMk cId="2780435346" sldId="5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61DE7ECF-EC47-884F-9790-54C7E0703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43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6947236D-CC93-5443-8C1A-ADF6A3B78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66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982255-AED4-EB4B-AB9F-990DC5B7DD71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40B406-95AA-BF4F-BC75-0EE07394577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46A61A-7744-0B4A-B611-EF32E8DE0A00}" type="datetime1">
              <a:rPr lang="en-US" sz="1200"/>
              <a:pPr eaLnBrk="1" hangingPunct="1"/>
              <a:t>10/15/2019</a:t>
            </a:fld>
            <a:endParaRPr lang="en-US" sz="1200"/>
          </a:p>
        </p:txBody>
      </p:sp>
      <p:sp>
        <p:nvSpPr>
          <p:cNvPr id="27650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6 part 1</a:t>
            </a:r>
          </a:p>
        </p:txBody>
      </p:sp>
      <p:sp>
        <p:nvSpPr>
          <p:cNvPr id="2765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F98272-88B7-5A44-95CE-994C86402AF4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228" tIns="44614" rIns="89228" bIns="44614"/>
          <a:lstStyle/>
          <a:p>
            <a:pPr marL="209550" indent="-209550"/>
            <a:r>
              <a:rPr lang="en-US"/>
              <a:t>(D)	(S)	result		CF SF AF</a:t>
            </a:r>
          </a:p>
          <a:p>
            <a:pPr marL="209550" indent="-209550"/>
            <a:r>
              <a:rPr lang="en-US"/>
              <a:t>AX	BX			</a:t>
            </a:r>
          </a:p>
          <a:p>
            <a:pPr marL="209550" indent="-209550"/>
            <a:r>
              <a:rPr lang="en-US"/>
              <a:t>2345&gt;1234			0 0 0</a:t>
            </a:r>
          </a:p>
          <a:p>
            <a:pPr marL="209550" indent="-209550"/>
            <a:r>
              <a:rPr lang="en-US"/>
              <a:t>1234&lt;2345			1 1 1</a:t>
            </a:r>
          </a:p>
          <a:p>
            <a:pPr marL="209550" indent="-209550"/>
            <a:endParaRPr lang="en-US"/>
          </a:p>
          <a:p>
            <a:pPr marL="209550" indent="-209550"/>
            <a:r>
              <a:rPr lang="en-US"/>
              <a:t>1234&gt;ABCD			1 0 1</a:t>
            </a:r>
          </a:p>
          <a:p>
            <a:pPr marL="209550" indent="-209550"/>
            <a:r>
              <a:rPr lang="en-US"/>
              <a:t>ABCD&lt;1234			0 1 0</a:t>
            </a:r>
          </a:p>
          <a:p>
            <a:pPr marL="209550" indent="-209550"/>
            <a:endParaRPr lang="en-US"/>
          </a:p>
          <a:p>
            <a:pPr marL="209550" indent="-209550"/>
            <a:r>
              <a:rPr lang="en-US"/>
              <a:t>ABCD&gt;A000			0 0 0</a:t>
            </a:r>
          </a:p>
          <a:p>
            <a:pPr marL="209550" indent="-209550"/>
            <a:r>
              <a:rPr lang="en-US"/>
              <a:t>A000&lt;ABCD			1 1 1</a:t>
            </a:r>
          </a:p>
          <a:p>
            <a:pPr marL="209550" indent="-209550"/>
            <a:endParaRPr lang="en-US"/>
          </a:p>
          <a:p>
            <a:pPr marL="209550" indent="-209550"/>
            <a:r>
              <a:rPr lang="en-US"/>
              <a:t>7FFF	8000			overflow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95C083-6258-E147-9BB2-2AD0A55EEF32}" type="datetime1">
              <a:rPr lang="en-US" sz="1200"/>
              <a:pPr eaLnBrk="1" hangingPunct="1"/>
              <a:t>10/15/2019</a:t>
            </a:fld>
            <a:endParaRPr lang="en-US" sz="1200"/>
          </a:p>
        </p:txBody>
      </p:sp>
      <p:sp>
        <p:nvSpPr>
          <p:cNvPr id="35842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6 part 1</a:t>
            </a:r>
          </a:p>
        </p:txBody>
      </p:sp>
      <p:sp>
        <p:nvSpPr>
          <p:cNvPr id="3584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3BFBD9-E7BF-734C-9DCF-6DA35B3DA4F5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330D48-EC1B-0449-BA59-249C090B2243}" type="datetime1">
              <a:rPr lang="en-US" sz="1200"/>
              <a:pPr eaLnBrk="1" hangingPunct="1"/>
              <a:t>10/15/2019</a:t>
            </a:fld>
            <a:endParaRPr lang="en-US" sz="1200"/>
          </a:p>
        </p:txBody>
      </p:sp>
      <p:sp>
        <p:nvSpPr>
          <p:cNvPr id="37890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6 part 1</a:t>
            </a:r>
          </a:p>
        </p:txBody>
      </p:sp>
      <p:sp>
        <p:nvSpPr>
          <p:cNvPr id="3789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C22253-F9F0-5349-BBA6-3D538F7B19D7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95EC03-3AD2-4A74-A6CC-8A15CAC23283}" type="datetime1">
              <a:rPr lang="en-US" smtClean="0"/>
              <a:t>10/15/2019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16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19779D-0302-B342-9EE5-5E1AB02B2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8A0C2-D794-4921-B9E9-E5054FF25B57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F1DB8-E4AF-7E47-921F-9206425F6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9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9EC8B-7C5D-4206-87F8-257A0057F318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9D89B-A0CB-3D42-8B97-44E6A2D3E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3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04277-FCEF-437F-B8AC-BB31077D8111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65815-AFA4-1F44-BFEB-65205F92E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23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A66E8-323E-426B-98B9-3621B124CE8B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55A7E-F480-A147-89C5-A678F190C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7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A7C40-5618-493A-B8D6-99DB04DD89BD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FF48B-3D5B-6042-BB94-4778726C7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1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BC656-D7E7-468C-BA35-BF8058A039F7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A07BE-C7BF-5D42-BF06-E6B77ECB7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2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E4048-17BF-46A5-BD69-9B0701BC013D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2E33A-9D2A-5D4B-B2A1-0D319BBD9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7DD65-2487-43C4-8CE8-E3B2AEFE4815}" type="datetime1">
              <a:rPr lang="en-US" smtClean="0"/>
              <a:t>10/15/2019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16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C96F5-9928-4A49-A845-C5EE0AAFF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1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F6C35-B7F7-4BC1-A6A9-CC5496ED3827}" type="datetime1">
              <a:rPr lang="en-US" smtClean="0"/>
              <a:t>10/15/2019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AE593-8A97-604D-A54B-A2CCF46CF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7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CA7BA-A59D-481D-A863-F847594C3274}" type="datetime1">
              <a:rPr lang="en-US" smtClean="0"/>
              <a:t>10/15/2019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5C91D-8053-6E4C-B21D-F837DECE8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9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67651-484F-4A17-A138-552AE9CDCA7F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878F7-1C63-EE44-BE71-C09003CC1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94B36-4079-4EE7-9C0C-E87DC30BA803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5A764-72CB-6A42-A4CC-312ED99A8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BFB2C1AA-5ADF-4287-AF8B-9BEC25629560}" type="datetime1">
              <a:rPr lang="en-US" smtClean="0"/>
              <a:t>10/15/2019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16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DE98E13-AAED-BD47-B7C0-76367888F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  <p:sldLayoutId id="2147484680" r:id="rId12"/>
    <p:sldLayoutId id="2147484681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EECE.3170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16: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Conditional execution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8914" name="Content Placeholder 13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87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Show the results of the following instructions, assuming that </a:t>
            </a: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A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(0x100) = 0x0001</a:t>
            </a: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B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(0x102) = 0x0003</a:t>
            </a: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C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(0x104) = 0x1011</a:t>
            </a: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D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(0x106) = 0x1011</a:t>
            </a: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E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(0x108) = 0xABCD</a:t>
            </a: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F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(0x10A) = 0xDCBA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What complex condition does this sequence test? 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3886200" cy="49879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[0x100]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[0x102]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SETLE	BL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[0x104]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[0x106]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SETE	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AND	BL, 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[0x108]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[0x10A]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SETNE	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OR		BL, BH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891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770771-E0F8-4260-9EFD-81F2D758062E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16</a:t>
            </a:r>
          </a:p>
        </p:txBody>
      </p:sp>
      <p:sp>
        <p:nvSpPr>
          <p:cNvPr id="389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35F391-B6A0-DC4A-B430-A0B1F81B496D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993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Condition being tested: </a:t>
            </a:r>
          </a:p>
          <a:p>
            <a:pPr lvl="1"/>
            <a:r>
              <a:rPr lang="en-US">
                <a:latin typeface="Arial" charset="0"/>
              </a:rPr>
              <a:t>To simplify, treat each word as a variable named “A” through “F”</a:t>
            </a:r>
          </a:p>
          <a:p>
            <a:pPr lvl="1"/>
            <a:r>
              <a:rPr lang="en-US">
                <a:latin typeface="Arial" charset="0"/>
              </a:rPr>
              <a:t>((A &lt;= B) &amp;&amp; (C == D)) || (E != F)</a:t>
            </a:r>
          </a:p>
          <a:p>
            <a:r>
              <a:rPr lang="en-US">
                <a:latin typeface="Arial" charset="0"/>
              </a:rPr>
              <a:t>Source: http://www.arl.wustl.edu/~lockwood/class/cs306/books/artofasm/Chapter_6/CH06-4.html</a:t>
            </a:r>
          </a:p>
        </p:txBody>
      </p:sp>
      <p:sp>
        <p:nvSpPr>
          <p:cNvPr id="3993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0ADE552-BD18-4944-9E35-B74AC8AC4605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16</a:t>
            </a:r>
          </a:p>
        </p:txBody>
      </p:sp>
      <p:sp>
        <p:nvSpPr>
          <p:cNvPr id="3994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8F6843-5A82-C546-B19E-A42994F16963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Jump/loop instructions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sz="2800">
                <a:latin typeface="Arial" charset="0"/>
              </a:rPr>
              <a:t>HW 3 due 10/21</a:t>
            </a:r>
            <a:endParaRPr lang="en-US" sz="2400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4B80AB-3CEA-4F7C-9D18-97854ADF4CAF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16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C80DC7-BC85-5F41-BC68-912190A258A7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HW 3 due 10/21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Today’s lecture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Conditional execution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EBE3FC-47D0-486F-8746-4923334CD9EC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16</a:t>
            </a:r>
            <a:endParaRPr lang="en-US" altLang="en-US" dirty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E1EDEA-4DA8-6A47-B7C9-20FC5FBA70A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Compare Instructions  </a:t>
            </a:r>
          </a:p>
        </p:txBody>
      </p:sp>
      <p:sp>
        <p:nvSpPr>
          <p:cNvPr id="26626" name="Rectangle 409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Compare 2 values; store result in ZF/SF</a:t>
            </a:r>
          </a:p>
          <a:p>
            <a:r>
              <a:rPr lang="en-US">
                <a:latin typeface="Arial" charset="0"/>
              </a:rPr>
              <a:t>General format: CMP  D,S</a:t>
            </a:r>
          </a:p>
          <a:p>
            <a:pPr lvl="1"/>
            <a:r>
              <a:rPr lang="en-US">
                <a:latin typeface="Arial" charset="0"/>
              </a:rPr>
              <a:t>Works by performing subtraction (D) – (S)</a:t>
            </a:r>
          </a:p>
          <a:p>
            <a:pPr lvl="2"/>
            <a:r>
              <a:rPr lang="en-US">
                <a:latin typeface="Arial" charset="0"/>
              </a:rPr>
              <a:t>D, S unchanged</a:t>
            </a:r>
          </a:p>
          <a:p>
            <a:pPr lvl="1"/>
            <a:r>
              <a:rPr lang="en-US">
                <a:latin typeface="Arial" charset="0"/>
              </a:rPr>
              <a:t>ZF/SF/OF indicate result (signed values)</a:t>
            </a:r>
          </a:p>
          <a:p>
            <a:pPr lvl="2"/>
            <a:r>
              <a:rPr lang="en-US">
                <a:solidFill>
                  <a:srgbClr val="0000CC"/>
                </a:solidFill>
                <a:latin typeface="Arial" charset="0"/>
                <a:sym typeface="Wingdings" charset="0"/>
              </a:rPr>
              <a:t>ZF = 1</a:t>
            </a:r>
            <a:r>
              <a:rPr lang="en-US">
                <a:latin typeface="Arial" charset="0"/>
                <a:sym typeface="Wingdings" charset="0"/>
              </a:rPr>
              <a:t>			 D == S</a:t>
            </a:r>
          </a:p>
          <a:p>
            <a:pPr lvl="2"/>
            <a:r>
              <a:rPr lang="en-US">
                <a:solidFill>
                  <a:srgbClr val="0000CC"/>
                </a:solidFill>
                <a:latin typeface="Arial" charset="0"/>
                <a:sym typeface="Wingdings" charset="0"/>
              </a:rPr>
              <a:t>ZF = 0, (SF XOR OF) = 1 	</a:t>
            </a:r>
            <a:r>
              <a:rPr lang="en-US">
                <a:latin typeface="Arial" charset="0"/>
                <a:sym typeface="Wingdings" charset="0"/>
              </a:rPr>
              <a:t> D &lt; S</a:t>
            </a:r>
          </a:p>
          <a:p>
            <a:pPr lvl="2"/>
            <a:r>
              <a:rPr lang="en-US">
                <a:solidFill>
                  <a:srgbClr val="0000CC"/>
                </a:solidFill>
                <a:latin typeface="Arial" charset="0"/>
                <a:sym typeface="Wingdings" charset="0"/>
              </a:rPr>
              <a:t>ZF = 0, (SF XOR OF) = 0 </a:t>
            </a:r>
            <a:r>
              <a:rPr lang="en-US">
                <a:latin typeface="Arial" charset="0"/>
                <a:sym typeface="Wingdings" charset="0"/>
              </a:rPr>
              <a:t>	 D &gt; S</a:t>
            </a:r>
          </a:p>
        </p:txBody>
      </p:sp>
      <p:sp>
        <p:nvSpPr>
          <p:cNvPr id="2662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24F870-69DD-4653-9B92-D71ADBD02875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16</a:t>
            </a:r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FD6797-26AA-9C45-985B-7EBAAEE537D2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 codes</a:t>
            </a:r>
          </a:p>
        </p:txBody>
      </p:sp>
      <p:sp>
        <p:nvSpPr>
          <p:cNvPr id="30722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Conditional execution: result depends on value of flag bit(s)</a:t>
            </a:r>
          </a:p>
          <a:p>
            <a:r>
              <a:rPr lang="en-US">
                <a:latin typeface="Arial" charset="0"/>
              </a:rPr>
              <a:t>Intel instructions specify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condition codes</a:t>
            </a:r>
          </a:p>
          <a:p>
            <a:pPr lvl="1"/>
            <a:r>
              <a:rPr lang="en-US">
                <a:latin typeface="Arial" charset="0"/>
              </a:rPr>
              <a:t>Condition code implies certain flag values</a:t>
            </a:r>
          </a:p>
          <a:p>
            <a:pPr lvl="1"/>
            <a:r>
              <a:rPr lang="en-US">
                <a:latin typeface="Arial" charset="0"/>
              </a:rPr>
              <a:t>Opcodes written with </a:t>
            </a:r>
            <a:r>
              <a:rPr lang="en-US" i="1">
                <a:latin typeface="Arial" charset="0"/>
              </a:rPr>
              <a:t>cc</a:t>
            </a:r>
            <a:r>
              <a:rPr lang="en-US">
                <a:latin typeface="Arial" charset="0"/>
              </a:rPr>
              <a:t> as part of name</a:t>
            </a:r>
          </a:p>
          <a:p>
            <a:pPr lvl="1"/>
            <a:r>
              <a:rPr lang="en-US" i="1">
                <a:latin typeface="Arial" charset="0"/>
              </a:rPr>
              <a:t>cc</a:t>
            </a:r>
            <a:r>
              <a:rPr lang="en-US">
                <a:latin typeface="Arial" charset="0"/>
              </a:rPr>
              <a:t> can be replaced by any valid code</a:t>
            </a:r>
          </a:p>
          <a:p>
            <a:pPr lvl="1"/>
            <a:r>
              <a:rPr lang="en-US">
                <a:latin typeface="Arial" charset="0"/>
              </a:rPr>
              <a:t>Examples: CMOV</a:t>
            </a:r>
            <a:r>
              <a:rPr lang="en-US" i="1">
                <a:latin typeface="Arial" charset="0"/>
              </a:rPr>
              <a:t>cc</a:t>
            </a:r>
            <a:r>
              <a:rPr lang="en-US">
                <a:latin typeface="Arial" charset="0"/>
              </a:rPr>
              <a:t>, SET</a:t>
            </a:r>
            <a:r>
              <a:rPr lang="en-US" i="1">
                <a:latin typeface="Arial" charset="0"/>
              </a:rPr>
              <a:t>cc</a:t>
            </a:r>
            <a:r>
              <a:rPr lang="en-US">
                <a:latin typeface="Arial" charset="0"/>
              </a:rPr>
              <a:t>, J</a:t>
            </a:r>
            <a:r>
              <a:rPr lang="en-US" i="1">
                <a:latin typeface="Arial" charset="0"/>
              </a:rPr>
              <a:t>cc</a:t>
            </a:r>
          </a:p>
          <a:p>
            <a:pPr lvl="2"/>
            <a:r>
              <a:rPr lang="en-US">
                <a:latin typeface="Arial" charset="0"/>
              </a:rPr>
              <a:t>Specific examples: CMOVE, SETL, SETZ, JNE, JG</a:t>
            </a:r>
          </a:p>
        </p:txBody>
      </p:sp>
      <p:sp>
        <p:nvSpPr>
          <p:cNvPr id="3072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FE7191-BF41-45B8-BB99-07F606823358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16</a:t>
            </a:r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8D4A88-2B1F-D94E-94DE-D04EBF174DDD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 codes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Testing overflow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CC"/>
                </a:solidFill>
              </a:rPr>
              <a:t>O</a:t>
            </a:r>
            <a:r>
              <a:rPr lang="en-US" dirty="0"/>
              <a:t> (OF = 1), </a:t>
            </a:r>
            <a:r>
              <a:rPr lang="en-US" dirty="0">
                <a:solidFill>
                  <a:srgbClr val="0000CC"/>
                </a:solidFill>
              </a:rPr>
              <a:t>NO</a:t>
            </a:r>
            <a:r>
              <a:rPr lang="en-US" dirty="0"/>
              <a:t> (OF =0)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Testing carry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CC"/>
                </a:solidFill>
              </a:rPr>
              <a:t>C </a:t>
            </a:r>
            <a:r>
              <a:rPr lang="en-US" dirty="0"/>
              <a:t>(CF 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CC"/>
                </a:solidFill>
              </a:rPr>
              <a:t>NC </a:t>
            </a:r>
            <a:r>
              <a:rPr lang="en-US" dirty="0"/>
              <a:t>(CF = 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Testing sign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CC"/>
                </a:solidFill>
              </a:rPr>
              <a:t>S</a:t>
            </a:r>
            <a:r>
              <a:rPr lang="en-US" dirty="0"/>
              <a:t> (SF = 1), </a:t>
            </a:r>
            <a:r>
              <a:rPr lang="en-US" dirty="0">
                <a:solidFill>
                  <a:srgbClr val="0000CC"/>
                </a:solidFill>
              </a:rPr>
              <a:t>NS</a:t>
            </a:r>
            <a:r>
              <a:rPr lang="en-US" dirty="0"/>
              <a:t> (SF = 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Testing parity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CC"/>
                </a:solidFill>
              </a:rPr>
              <a:t>P</a:t>
            </a:r>
            <a:r>
              <a:rPr lang="en-US" dirty="0"/>
              <a:t> or </a:t>
            </a:r>
            <a:r>
              <a:rPr lang="en-US" dirty="0">
                <a:solidFill>
                  <a:srgbClr val="0000CC"/>
                </a:solidFill>
              </a:rPr>
              <a:t>PE</a:t>
            </a:r>
            <a:r>
              <a:rPr lang="en-US" dirty="0"/>
              <a:t> (PF 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CC"/>
                </a:solidFill>
              </a:rPr>
              <a:t>NP </a:t>
            </a:r>
            <a:r>
              <a:rPr lang="en-US" dirty="0"/>
              <a:t>or </a:t>
            </a:r>
            <a:r>
              <a:rPr lang="en-US" dirty="0">
                <a:solidFill>
                  <a:srgbClr val="0000CC"/>
                </a:solidFill>
              </a:rPr>
              <a:t>PO</a:t>
            </a:r>
            <a:r>
              <a:rPr lang="en-US" dirty="0"/>
              <a:t> (PF = 0)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74B582-3D38-4B68-8490-EF93459806E8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16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F64825-C110-694E-AAF5-05CED97103C2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 codes (cont.)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Testing equality/zero result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Z</a:t>
            </a:r>
            <a:r>
              <a:rPr lang="en-US" sz="2200">
                <a:latin typeface="Arial" charset="0"/>
              </a:rPr>
              <a:t> (ZF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NZ</a:t>
            </a:r>
            <a:r>
              <a:rPr lang="en-US" sz="2200">
                <a:latin typeface="Arial" charset="0"/>
              </a:rPr>
              <a:t> (ZF = 0)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Signed comparison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L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NGE</a:t>
            </a:r>
            <a:r>
              <a:rPr lang="en-US" sz="2200">
                <a:latin typeface="Arial" charset="0"/>
              </a:rPr>
              <a:t> (SF XOR OF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NL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GE</a:t>
            </a:r>
            <a:r>
              <a:rPr lang="en-US" sz="2200">
                <a:latin typeface="Arial" charset="0"/>
              </a:rPr>
              <a:t> (SF XOR OF = 0)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LE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NG</a:t>
            </a:r>
            <a:r>
              <a:rPr lang="en-US" sz="2200">
                <a:latin typeface="Arial" charset="0"/>
              </a:rPr>
              <a:t> ((SF XOR OF) OR 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NLE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G</a:t>
            </a:r>
            <a:r>
              <a:rPr lang="en-US" sz="2200">
                <a:latin typeface="Arial" charset="0"/>
              </a:rPr>
              <a:t> ((SF XOR OF) OR ZF = 0)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Unsigned comparison</a:t>
            </a:r>
          </a:p>
          <a:p>
            <a:pPr lvl="1">
              <a:lnSpc>
                <a:spcPct val="8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Below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</a:t>
            </a:r>
            <a:r>
              <a:rPr lang="en-US" altLang="ja-JP" sz="2200">
                <a:latin typeface="Arial" charset="0"/>
                <a:sym typeface="Wingdings" charset="0"/>
              </a:rPr>
              <a:t> less than,</a:t>
            </a:r>
            <a:r>
              <a:rPr lang="en-US" altLang="ja-JP" sz="2200">
                <a:latin typeface="Arial" charset="0"/>
              </a:rPr>
              <a:t>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above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</a:t>
            </a:r>
            <a:r>
              <a:rPr lang="en-US" altLang="ja-JP" sz="2200">
                <a:latin typeface="Arial" charset="0"/>
                <a:sym typeface="Wingdings" charset="0"/>
              </a:rPr>
              <a:t> greater than</a:t>
            </a:r>
            <a:endParaRPr lang="en-US" altLang="ja-JP" sz="22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B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NAE </a:t>
            </a:r>
            <a:r>
              <a:rPr lang="en-US" sz="2200">
                <a:latin typeface="Arial" charset="0"/>
              </a:rPr>
              <a:t>(CF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NB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AE </a:t>
            </a:r>
            <a:r>
              <a:rPr lang="en-US" sz="2200">
                <a:latin typeface="Arial" charset="0"/>
              </a:rPr>
              <a:t>(CF = 0)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BE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NA</a:t>
            </a:r>
            <a:r>
              <a:rPr lang="en-US" sz="2200">
                <a:latin typeface="Arial" charset="0"/>
              </a:rPr>
              <a:t> (CF OR 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NBE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A</a:t>
            </a:r>
            <a:r>
              <a:rPr lang="en-US" sz="2200">
                <a:latin typeface="Arial" charset="0"/>
              </a:rPr>
              <a:t> (CF OR ZF = 0)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6EAAB9-6729-479E-AB2A-88601AA6D27A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16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CF7E04-DFD9-AE46-BCEC-AB9346B8F386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Conditional move (CMOV)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Only in Pentium Pro &amp; later</a:t>
            </a:r>
          </a:p>
          <a:p>
            <a:r>
              <a:rPr lang="en-US">
                <a:latin typeface="Arial" charset="0"/>
              </a:rPr>
              <a:t>Perform move only if condition is true</a:t>
            </a:r>
          </a:p>
          <a:p>
            <a:r>
              <a:rPr lang="en-US">
                <a:latin typeface="Arial" charset="0"/>
              </a:rPr>
              <a:t>Examples:</a:t>
            </a:r>
          </a:p>
          <a:p>
            <a:pPr lvl="1"/>
            <a:r>
              <a:rPr lang="en-US">
                <a:latin typeface="Arial" charset="0"/>
              </a:rPr>
              <a:t>CMOVZ	AX, [SI]	</a:t>
            </a:r>
            <a:r>
              <a:rPr lang="en-US">
                <a:latin typeface="Arial" charset="0"/>
                <a:sym typeface="Wingdings" charset="0"/>
              </a:rPr>
              <a:t> move if ZF == 1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CMOVG	EBX, EAX	 move if greater than</a:t>
            </a:r>
            <a:endParaRPr lang="en-US">
              <a:latin typeface="Arial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FAAABA-16FE-4AD2-A602-2F699BCB01ED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16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A0DFB3-9B34-E14E-9A88-E7CA9061333A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Byte Set on Condition Instruction  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Byte set on condition instruction</a:t>
            </a:r>
          </a:p>
          <a:p>
            <a:pPr lvl="1"/>
            <a:r>
              <a:rPr lang="en-US" dirty="0">
                <a:latin typeface="Arial" charset="0"/>
              </a:rPr>
              <a:t>Used to set byte based on condition code</a:t>
            </a:r>
          </a:p>
          <a:p>
            <a:pPr lvl="1"/>
            <a:r>
              <a:rPr lang="en-US" dirty="0">
                <a:latin typeface="Arial" charset="0"/>
              </a:rPr>
              <a:t>Can be used for </a:t>
            </a:r>
            <a:r>
              <a:rPr lang="en-US" dirty="0" err="1">
                <a:latin typeface="Arial" charset="0"/>
              </a:rPr>
              <a:t>boolean</a:t>
            </a:r>
            <a:r>
              <a:rPr lang="en-US" dirty="0">
                <a:latin typeface="Arial" charset="0"/>
              </a:rPr>
              <a:t> results—complex conditions</a:t>
            </a:r>
          </a:p>
          <a:p>
            <a:pPr lvl="1"/>
            <a:r>
              <a:rPr lang="en-US" dirty="0">
                <a:latin typeface="Arial" charset="0"/>
              </a:rPr>
              <a:t>General format:</a:t>
            </a:r>
          </a:p>
          <a:p>
            <a:pPr lvl="2"/>
            <a:r>
              <a:rPr lang="en-US" dirty="0" err="1">
                <a:latin typeface="Arial" charset="0"/>
              </a:rPr>
              <a:t>SETcc</a:t>
            </a:r>
            <a:r>
              <a:rPr lang="en-US" dirty="0">
                <a:latin typeface="Arial" charset="0"/>
              </a:rPr>
              <a:t>  D</a:t>
            </a:r>
          </a:p>
          <a:p>
            <a:pPr lvl="2"/>
            <a:r>
              <a:rPr lang="en-US" dirty="0">
                <a:latin typeface="Arial" charset="0"/>
              </a:rPr>
              <a:t>cc = one of the supported conditional relationships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Result</a:t>
            </a:r>
          </a:p>
          <a:p>
            <a:pPr lvl="2"/>
            <a:r>
              <a:rPr lang="en-US" dirty="0">
                <a:latin typeface="Arial" charset="0"/>
                <a:sym typeface="Wingdings" charset="0"/>
              </a:rPr>
              <a:t>D = 0x01 if condition true</a:t>
            </a:r>
          </a:p>
          <a:p>
            <a:pPr lvl="2"/>
            <a:r>
              <a:rPr lang="en-US" dirty="0">
                <a:latin typeface="Arial" charset="0"/>
                <a:sym typeface="Wingdings" charset="0"/>
              </a:rPr>
              <a:t>D = 0x00 if condition false		</a:t>
            </a:r>
          </a:p>
        </p:txBody>
      </p:sp>
      <p:sp>
        <p:nvSpPr>
          <p:cNvPr id="3481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D6AAC5-B905-4BF2-B8CF-51E715BD525F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16</a:t>
            </a:r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DF08C9-FB5A-004D-A571-D8D5CBEFAC67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Garamond" charset="0"/>
              </a:rPr>
              <a:t>Byte Set on Condition Instruction  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150000"/>
              <a:buFontTx/>
              <a:buChar char="•"/>
            </a:pPr>
            <a:r>
              <a:rPr lang="en-US" sz="2000" dirty="0">
                <a:latin typeface="Arial" charset="0"/>
              </a:rPr>
              <a:t>Operation: Flags tested for conditions defined by “cc” and the destination in a register or memory updated as follows</a:t>
            </a:r>
          </a:p>
          <a:p>
            <a:pPr>
              <a:lnSpc>
                <a:spcPct val="90000"/>
              </a:lnSpc>
              <a:buSzPct val="150000"/>
              <a:buFontTx/>
              <a:buNone/>
            </a:pPr>
            <a:r>
              <a:rPr lang="en-US" sz="2000" dirty="0">
                <a:latin typeface="Arial" charset="0"/>
              </a:rPr>
              <a:t>		If cc test True: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 dirty="0">
                <a:latin typeface="Arial" charset="0"/>
              </a:rPr>
              <a:t>	00000001</a:t>
            </a:r>
            <a:r>
              <a:rPr lang="en-US" sz="2000" baseline="-25000" dirty="0"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= 0x01 </a:t>
            </a:r>
            <a:r>
              <a:rPr lang="en-US" sz="2000" dirty="0">
                <a:latin typeface="Arial" charset="0"/>
                <a:sym typeface="Wingdings" charset="0"/>
              </a:rPr>
              <a:t> D </a:t>
            </a:r>
            <a:r>
              <a:rPr lang="en-US" sz="2000" dirty="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 dirty="0">
                <a:latin typeface="Arial" charset="0"/>
              </a:rPr>
              <a:t>If cc test False: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 dirty="0">
                <a:latin typeface="Arial" charset="0"/>
              </a:rPr>
              <a:t>	00000000</a:t>
            </a:r>
            <a:r>
              <a:rPr lang="en-US" sz="2000" baseline="-25000" dirty="0"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= 0x00 </a:t>
            </a:r>
            <a:r>
              <a:rPr lang="en-US" sz="2000" dirty="0">
                <a:latin typeface="Arial" charset="0"/>
                <a:sym typeface="Wingdings" charset="0"/>
              </a:rPr>
              <a:t> D </a:t>
            </a:r>
            <a:r>
              <a:rPr lang="en-US" sz="2000" dirty="0"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  <a:buSzPct val="150000"/>
              <a:buFontTx/>
              <a:buChar char="•"/>
            </a:pPr>
            <a:r>
              <a:rPr lang="en-US" sz="2000" dirty="0">
                <a:latin typeface="Arial" charset="0"/>
              </a:rPr>
              <a:t>Examples of conditional tests:</a:t>
            </a:r>
          </a:p>
          <a:p>
            <a:pPr>
              <a:lnSpc>
                <a:spcPct val="90000"/>
              </a:lnSpc>
              <a:buSzPct val="150000"/>
              <a:buFontTx/>
              <a:buNone/>
            </a:pPr>
            <a:r>
              <a:rPr lang="en-US" sz="2000" dirty="0">
                <a:latin typeface="Arial" charset="0"/>
              </a:rPr>
              <a:t>      SETE = set byte if equal  </a:t>
            </a:r>
            <a:r>
              <a:rPr lang="en-US" sz="2000" dirty="0">
                <a:latin typeface="Arial" charset="0"/>
                <a:sym typeface="Wingdings" charset="0"/>
              </a:rPr>
              <a:t> ZF = 1</a:t>
            </a:r>
          </a:p>
          <a:p>
            <a:pPr>
              <a:lnSpc>
                <a:spcPct val="90000"/>
              </a:lnSpc>
              <a:buSzPct val="150000"/>
              <a:buFontTx/>
              <a:buNone/>
            </a:pPr>
            <a:r>
              <a:rPr lang="en-US" sz="2000" dirty="0">
                <a:latin typeface="Arial" charset="0"/>
                <a:sym typeface="Wingdings" charset="0"/>
              </a:rPr>
              <a:t>      SETC = set byte if carry    CF =1</a:t>
            </a:r>
          </a:p>
          <a:p>
            <a:pPr>
              <a:lnSpc>
                <a:spcPct val="90000"/>
              </a:lnSpc>
              <a:buSzPct val="150000"/>
              <a:buFontTx/>
              <a:buNone/>
            </a:pPr>
            <a:r>
              <a:rPr lang="en-US" sz="2000" dirty="0">
                <a:latin typeface="Arial" charset="0"/>
                <a:sym typeface="Wingdings" charset="0"/>
              </a:rPr>
              <a:t>      SETBE = set byte if below or equal  CF = 1 +(or) ZF = 1 </a:t>
            </a:r>
            <a:r>
              <a:rPr lang="en-US" sz="2000" dirty="0"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  <a:buSzPct val="150000"/>
              <a:buFontTx/>
              <a:buChar char="•"/>
            </a:pPr>
            <a:r>
              <a:rPr lang="en-US" sz="2000" dirty="0">
                <a:latin typeface="Arial" charset="0"/>
              </a:rPr>
              <a:t>Example: </a:t>
            </a:r>
            <a:r>
              <a:rPr lang="en-US" sz="2000" dirty="0">
                <a:latin typeface="Arial" charset="0"/>
                <a:sym typeface="Wingdings" charset="0"/>
              </a:rPr>
              <a:t>	SETA AL = set byte if above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 dirty="0">
                <a:latin typeface="Arial" charset="0"/>
                <a:sym typeface="Wingdings" charset="0"/>
              </a:rPr>
              <a:t>		if CF = 0  </a:t>
            </a:r>
            <a:r>
              <a:rPr lang="en-US" sz="2000" dirty="0">
                <a:latin typeface="Arial" charset="0"/>
                <a:sym typeface="Symbol" charset="0"/>
              </a:rPr>
              <a:t></a:t>
            </a:r>
            <a:r>
              <a:rPr lang="en-US" sz="2000" dirty="0">
                <a:latin typeface="Arial" charset="0"/>
                <a:sym typeface="Wingdings" charset="0"/>
              </a:rPr>
              <a:t> (and) ZF = 0 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 dirty="0">
                <a:latin typeface="Arial" charset="0"/>
                <a:sym typeface="Wingdings" charset="0"/>
              </a:rPr>
              <a:t>		(AL) = 0x01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 dirty="0">
                <a:latin typeface="Arial" charset="0"/>
                <a:sym typeface="Wingdings" charset="0"/>
              </a:rPr>
              <a:t>		Otherwise,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 dirty="0">
                <a:latin typeface="Arial" charset="0"/>
                <a:sym typeface="Wingdings" charset="0"/>
              </a:rPr>
              <a:t>		(AL) = 0x00		  </a:t>
            </a:r>
          </a:p>
          <a:p>
            <a:pPr lvl="2">
              <a:lnSpc>
                <a:spcPct val="90000"/>
              </a:lnSpc>
              <a:buSzPct val="150000"/>
              <a:buFontTx/>
              <a:buNone/>
            </a:pPr>
            <a:r>
              <a:rPr lang="en-US" sz="1800" dirty="0">
                <a:latin typeface="Arial" charset="0"/>
                <a:sym typeface="Wingdings" charset="0"/>
              </a:rPr>
              <a:t>		</a:t>
            </a:r>
          </a:p>
        </p:txBody>
      </p:sp>
      <p:sp>
        <p:nvSpPr>
          <p:cNvPr id="3686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8A5895-E0FF-4A7B-878E-F028D1AE0D1A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16</a:t>
            </a:r>
          </a:p>
        </p:txBody>
      </p:sp>
      <p:sp>
        <p:nvSpPr>
          <p:cNvPr id="368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11886E-76C7-C448-AFB5-D21484347797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8352</TotalTime>
  <Words>695</Words>
  <Application>Microsoft Office PowerPoint</Application>
  <PresentationFormat>On-screen Show (4:3)</PresentationFormat>
  <Paragraphs>172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Wingdings</vt:lpstr>
      <vt:lpstr>Edge</vt:lpstr>
      <vt:lpstr>EECE.3170 Microprocessor Systems Design I</vt:lpstr>
      <vt:lpstr>Lecture outline</vt:lpstr>
      <vt:lpstr>Compare Instructions  </vt:lpstr>
      <vt:lpstr>Condition codes</vt:lpstr>
      <vt:lpstr>Condition codes (cont.)</vt:lpstr>
      <vt:lpstr>Condition codes (cont.)</vt:lpstr>
      <vt:lpstr>Conditional move (CMOV)</vt:lpstr>
      <vt:lpstr>Byte Set on Condition Instruction  </vt:lpstr>
      <vt:lpstr>Byte Set on Condition Instruction  </vt:lpstr>
      <vt:lpstr>Example</vt:lpstr>
      <vt:lpstr>Example solution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1698</cp:revision>
  <dcterms:created xsi:type="dcterms:W3CDTF">2006-04-03T05:03:01Z</dcterms:created>
  <dcterms:modified xsi:type="dcterms:W3CDTF">2019-10-15T21:21:10Z</dcterms:modified>
</cp:coreProperties>
</file>