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38" r:id="rId4"/>
    <p:sldId id="540" r:id="rId5"/>
    <p:sldId id="541" r:id="rId6"/>
    <p:sldId id="539" r:id="rId7"/>
    <p:sldId id="554" r:id="rId8"/>
    <p:sldId id="523" r:id="rId9"/>
    <p:sldId id="543" r:id="rId10"/>
    <p:sldId id="544" r:id="rId11"/>
    <p:sldId id="545" r:id="rId12"/>
    <p:sldId id="546" r:id="rId13"/>
    <p:sldId id="547" r:id="rId14"/>
    <p:sldId id="548" r:id="rId15"/>
    <p:sldId id="555" r:id="rId16"/>
    <p:sldId id="549" r:id="rId17"/>
    <p:sldId id="556" r:id="rId18"/>
    <p:sldId id="550" r:id="rId19"/>
    <p:sldId id="552" r:id="rId20"/>
    <p:sldId id="553" r:id="rId21"/>
    <p:sldId id="379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4B226-7278-40F7-B479-2CB17153E9EA}" v="3" dt="2019-10-15T15:32:20.882"/>
    <p1510:client id="{D8825796-77A1-4568-9762-076A0F9A9AFF}" v="1" dt="2019-10-15T21:36:1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81AD144-FC80-4F27-88EA-A4D9BC85C90C}"/>
    <pc:docChg chg="modSld">
      <pc:chgData name="Geiger, Michael J" userId="13cae92b-b37c-450b-a449-82fcae19569d" providerId="ADAL" clId="{D81AD144-FC80-4F27-88EA-A4D9BC85C90C}" dt="2019-10-15T15:32:45.334" v="54" actId="20577"/>
      <pc:docMkLst>
        <pc:docMk/>
      </pc:docMkLst>
      <pc:sldChg chg="modSp">
        <pc:chgData name="Geiger, Michael J" userId="13cae92b-b37c-450b-a449-82fcae19569d" providerId="ADAL" clId="{D81AD144-FC80-4F27-88EA-A4D9BC85C90C}" dt="2019-10-15T14:59:33.794" v="13"/>
        <pc:sldMkLst>
          <pc:docMk/>
          <pc:sldMk cId="0" sldId="257"/>
        </pc:sldMkLst>
        <pc:spChg chg="mod">
          <ac:chgData name="Geiger, Michael J" userId="13cae92b-b37c-450b-a449-82fcae19569d" providerId="ADAL" clId="{D81AD144-FC80-4F27-88EA-A4D9BC85C90C}" dt="2019-10-15T14:59:33.794" v="13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D81AD144-FC80-4F27-88EA-A4D9BC85C90C}" dt="2019-10-15T14:59:44.061" v="14" actId="6549"/>
        <pc:sldMkLst>
          <pc:docMk/>
          <pc:sldMk cId="0" sldId="523"/>
        </pc:sldMkLst>
        <pc:spChg chg="mod">
          <ac:chgData name="Geiger, Michael J" userId="13cae92b-b37c-450b-a449-82fcae19569d" providerId="ADAL" clId="{D81AD144-FC80-4F27-88EA-A4D9BC85C90C}" dt="2019-10-15T14:59:44.061" v="14" actId="6549"/>
          <ac:spMkLst>
            <pc:docMk/>
            <pc:sldMk cId="0" sldId="523"/>
            <ac:spMk id="5122" creationId="{00000000-0000-0000-0000-000000000000}"/>
          </ac:spMkLst>
        </pc:spChg>
      </pc:sldChg>
      <pc:sldChg chg="modSp">
        <pc:chgData name="Geiger, Michael J" userId="13cae92b-b37c-450b-a449-82fcae19569d" providerId="ADAL" clId="{D81AD144-FC80-4F27-88EA-A4D9BC85C90C}" dt="2019-10-15T15:32:45.334" v="54" actId="20577"/>
        <pc:sldMkLst>
          <pc:docMk/>
          <pc:sldMk cId="1765827625" sldId="546"/>
        </pc:sldMkLst>
        <pc:spChg chg="mod">
          <ac:chgData name="Geiger, Michael J" userId="13cae92b-b37c-450b-a449-82fcae19569d" providerId="ADAL" clId="{D81AD144-FC80-4F27-88EA-A4D9BC85C90C}" dt="2019-10-15T15:32:45.334" v="54" actId="20577"/>
          <ac:spMkLst>
            <pc:docMk/>
            <pc:sldMk cId="1765827625" sldId="546"/>
            <ac:spMk id="9219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D8825796-77A1-4568-9762-076A0F9A9AFF}"/>
    <pc:docChg chg="modSld">
      <pc:chgData name="Geiger, Michael J" userId="13cae92b-b37c-450b-a449-82fcae19569d" providerId="ADAL" clId="{D8825796-77A1-4568-9762-076A0F9A9AFF}" dt="2019-10-15T21:36:05.724" v="33" actId="20577"/>
      <pc:docMkLst>
        <pc:docMk/>
      </pc:docMkLst>
      <pc:sldChg chg="modSp">
        <pc:chgData name="Geiger, Michael J" userId="13cae92b-b37c-450b-a449-82fcae19569d" providerId="ADAL" clId="{D8825796-77A1-4568-9762-076A0F9A9AFF}" dt="2019-10-15T21:34:33.969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D8825796-77A1-4568-9762-076A0F9A9AFF}" dt="2019-10-15T21:34:33.969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8825796-77A1-4568-9762-076A0F9A9AFF}" dt="2019-10-15T21:36:05.724" v="33" actId="20577"/>
        <pc:sldMkLst>
          <pc:docMk/>
          <pc:sldMk cId="0" sldId="379"/>
        </pc:sldMkLst>
        <pc:spChg chg="mod">
          <ac:chgData name="Geiger, Michael J" userId="13cae92b-b37c-450b-a449-82fcae19569d" providerId="ADAL" clId="{D8825796-77A1-4568-9762-076A0F9A9AFF}" dt="2019-10-15T21:36:05.724" v="33" actId="20577"/>
          <ac:spMkLst>
            <pc:docMk/>
            <pc:sldMk cId="0" sldId="379"/>
            <ac:spMk id="184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3FF76-8710-FD44-AEBB-FB343DBF8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7BC88-159B-B344-8D70-891EB0AE5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8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44A286-B326-B348-9E46-F01D9FDA0F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6DEE12-F55D-1B4A-BA68-7BCDC8DEA3E0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10/15/2019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9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AF3A2-9498-4AF8-B816-751F233AA437}" type="datetime1">
              <a:rPr lang="en-US" smtClean="0"/>
              <a:t>10/15/2019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5A368-9A3C-1E41-BD6F-E7F6E81B9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1F6C2-49E1-4A1C-A863-532B4CBBAA2B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A89E9-DBAA-AA49-B0A1-4438C1C21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14882-637C-477E-B409-24191969C54F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1D3-1B80-8947-BE36-2E71441D1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4AFDF-90E5-4C35-BDD8-3D6DCCF684A3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ED65-773A-1541-8517-475C808D1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8DC84-DCBC-4079-8341-B9F646ACEDB7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AD33-801C-874F-BB90-2745253C7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0FD26-2D59-43C7-BB66-0C7CB2CF01D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115F-D870-EF43-978C-3F58BEE43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D215E-EBFB-49C4-8E11-F49DCA06B9C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6FC00-3016-964B-A7C0-2856C202A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B1A42-0CEF-44FF-B081-A3747AC2E09B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652AC-E1BD-F941-93D7-8D0A0F86A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6BFD5-A0DA-4718-B5A5-0342155A675D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FE117-B16F-6047-A1D1-6A5370941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902F7-14ED-4B12-89F1-88C6D9F040A9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F2B4-AE8E-074F-AF7B-B0E606ECA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5DAFC-A2CD-4A6D-95F0-9B6974374A18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D11E-A52D-444B-B070-3A2746E26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1DA4D-09CE-46D9-AA36-B2183BFEF315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338C9-DADD-334E-9481-649A3F7C5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D7CB9-91D8-4E0D-B1E8-7738E3E980CA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8F56C-7393-0945-8384-A257C49C5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21355E4-1211-456C-9F16-AF2A976F5CF7}" type="datetime1">
              <a:rPr lang="en-US" smtClean="0"/>
              <a:t>10/15/2019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CB1AC31-E6F6-6E46-9C7C-E3F36B4A4B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17: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Jump and loop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0x0010, BX = 0x0010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0x1234, BX = 0x4321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L2: MOV	[0x100],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446C17-6A1C-4CD4-8146-B1DDD7AEB2B2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205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case: AX = BX = 0x0010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CMP	AX, BX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JE	 	L1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L1: SUB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0x000F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L2: MOV	[0x100], AX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0x100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4E2CB-CA7D-4235-9047-E311E23142C9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316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Second case: AX = 0x1234, BX = 0x4321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CMP	AX, BX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JE	 	L1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ADD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0x1235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charset="0"/>
              </a:rPr>
              <a:t>JMP	L2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  Unconditional jump to L2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L1: SUB	AX, 1		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L2: MOV	[0x100], AX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Store 0x1235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at 0x100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F269C-1704-4B66-A330-23F9AA9D713B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276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7315CC-4BB1-48E0-9601-0352368D5421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0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if, initially, AX = 0x0001?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119AB9-5147-40CE-81F1-8A917D6F0ABD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440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CL, 5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CL = 5</a:t>
            </a: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AX: 1  2  4  8  16  32</a:t>
            </a:r>
            <a:endParaRPr lang="en-US" dirty="0"/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CL: 5  4  3  2    1    0</a:t>
            </a:r>
            <a:endParaRPr lang="en-US" dirty="0"/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	 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Jumps to L as long as CL ≠ 0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Overall structure: loop</a:t>
            </a:r>
          </a:p>
          <a:p>
            <a:pPr lvl="1"/>
            <a:r>
              <a:rPr lang="en-US" dirty="0"/>
              <a:t>Essentially a for loop: </a:t>
            </a:r>
            <a:r>
              <a:rPr lang="en-US" sz="2300" dirty="0">
                <a:latin typeface="Courier New"/>
                <a:cs typeface="Courier New"/>
              </a:rPr>
              <a:t>for (CL = 5; CL != 0; CL--)</a:t>
            </a:r>
          </a:p>
          <a:p>
            <a:pPr lvl="1"/>
            <a:r>
              <a:rPr lang="en-US" dirty="0"/>
              <a:t>For loops are technically pre-tested (loop condition checked at start of each iteration)</a:t>
            </a:r>
          </a:p>
          <a:p>
            <a:pPr lvl="2"/>
            <a:r>
              <a:rPr lang="en-US" dirty="0"/>
              <a:t>No difference between end of one iteration and start of next</a:t>
            </a:r>
          </a:p>
          <a:p>
            <a:pPr lvl="2"/>
            <a:r>
              <a:rPr lang="en-US" dirty="0"/>
              <a:t>We know condition is true in first iteration—5 ≠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FFD3-0740-4B0F-8806-33C174340ACF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15F-D870-EF43-978C-3F58BEE435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if, initially, AX = 0x0001?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END: 	MOV	[0x10],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E82A17-232A-47FC-8513-8ADE0298DC70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925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	MOV	CX, 5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CX = 5</a:t>
            </a:r>
            <a:endParaRPr lang="en-US" dirty="0"/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L:  	JCXZ	END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Jumps to “END” when CX = 0</a:t>
            </a:r>
            <a:endParaRPr lang="en-US" dirty="0"/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    	ADD	AX, AX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 AX: 1  2  4  8  16  32</a:t>
            </a:r>
            <a:endParaRPr lang="en-US" dirty="0"/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     	DEC</a:t>
            </a:r>
            <a:r>
              <a:rPr lang="en-US"/>
              <a:t>	CX	</a:t>
            </a:r>
            <a:r>
              <a:rPr lang="en-US">
                <a:solidFill>
                  <a:srgbClr val="FF0000"/>
                </a:solidFill>
                <a:sym typeface="Wingdings"/>
              </a:rPr>
              <a:t> CX: 5  4  3  2    1    0</a:t>
            </a:r>
            <a:r>
              <a:rPr lang="en-US" dirty="0"/>
              <a:t>	</a:t>
            </a:r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     	JMP	L</a:t>
            </a:r>
          </a:p>
          <a:p>
            <a:pPr marL="0" lvl="1" indent="0">
              <a:buFont typeface="Wingdings" pitchFamily="2" charset="2"/>
              <a:buNone/>
              <a:tabLst>
                <a:tab pos="909638" algn="l"/>
                <a:tab pos="1833563" algn="l"/>
                <a:tab pos="3087688" algn="l"/>
              </a:tabLst>
              <a:defRPr/>
            </a:pPr>
            <a:r>
              <a:rPr lang="en-US" dirty="0"/>
              <a:t>END: 	MOV	[0x10], AX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1B59-C93D-45B1-9548-D79B85DBD601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15F-D870-EF43-978C-3F58BEE435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LOOP &lt;target&gt;</a:t>
            </a:r>
            <a:r>
              <a:rPr lang="en-US" dirty="0"/>
              <a:t>: Return to &lt;target&gt; if </a:t>
            </a:r>
            <a:r>
              <a:rPr lang="en-US" dirty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LOOPE/LOOPZ &lt;target&gt;</a:t>
            </a:r>
            <a:r>
              <a:rPr lang="en-US" dirty="0"/>
              <a:t>: Return to &lt;target&gt; if    </a:t>
            </a:r>
          </a:p>
          <a:p>
            <a:pPr marL="688975" lvl="1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LOOPNE/LOOPNZ &lt;target&gt;</a:t>
            </a:r>
            <a:r>
              <a:rPr lang="en-US" dirty="0"/>
              <a:t>: Return to &lt;target&gt; if </a:t>
            </a:r>
            <a:r>
              <a:rPr lang="en-US" dirty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B70F1E-1D7E-4FB8-9354-BAB07CBD8274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971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5F5E94-046B-4932-A6EB-622E43CCF927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14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3 due 10/21</a:t>
            </a: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Review</a:t>
            </a:r>
          </a:p>
          <a:p>
            <a:pPr lvl="2"/>
            <a:r>
              <a:rPr lang="en-US" dirty="0">
                <a:latin typeface="Arial" charset="0"/>
              </a:rPr>
              <a:t>Compare instructions</a:t>
            </a:r>
          </a:p>
          <a:p>
            <a:pPr lvl="2"/>
            <a:r>
              <a:rPr lang="en-US" dirty="0">
                <a:latin typeface="Arial" charset="0"/>
              </a:rPr>
              <a:t>Conditional instructions (</a:t>
            </a:r>
            <a:r>
              <a:rPr lang="en-US" dirty="0" err="1">
                <a:latin typeface="Arial" charset="0"/>
              </a:rPr>
              <a:t>CMOVcc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SETcc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</a:rPr>
              <a:t>Jump instructions</a:t>
            </a:r>
          </a:p>
          <a:p>
            <a:pPr lvl="1"/>
            <a:r>
              <a:rPr lang="en-US" dirty="0">
                <a:latin typeface="Arial" charset="0"/>
              </a:rPr>
              <a:t>Loop instructions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FABBF05B-F316-4B5D-B39C-644B640554E1}" type="datetime1">
              <a:rPr lang="en-US" sz="1200" smtClean="0"/>
              <a:t>10/15/2019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097B477-1F14-FA4C-B423-5CD97E05D786}" type="slidenum">
              <a:rPr lang="en-US" sz="1200"/>
              <a:pPr eaLnBrk="0" hangingPunct="0"/>
              <a:t>2</a:t>
            </a:fld>
            <a:endParaRPr 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final value of ESI if the 15 bytes between 0x0A001 and 0x0A00F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00 01 02 03 04 05 06 07 08 09 0A 0B 0C 0D 0E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EAX, 0x0000A000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ESI,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MOV	CX, 0x000F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9AFBC4-A730-48A6-A15B-436E085475E7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658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3 due 10/21</a:t>
            </a:r>
            <a:endParaRPr lang="en-US" dirty="0">
              <a:latin typeface="Arial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047969-6841-4577-8637-CAE2375758A1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17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DE537C-A4AE-AF40-AD2D-3BFED42AB57A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CMP D, S</a:t>
            </a:r>
          </a:p>
          <a:p>
            <a:pPr lvl="1"/>
            <a:r>
              <a:rPr lang="en-US" dirty="0">
                <a:latin typeface="Arial" charset="0"/>
              </a:rPr>
              <a:t>Flags show result of (D) – (S)</a:t>
            </a:r>
          </a:p>
          <a:p>
            <a:pPr lvl="1"/>
            <a:r>
              <a:rPr lang="en-US" dirty="0">
                <a:latin typeface="Arial" charset="0"/>
              </a:rPr>
              <a:t>Result == 0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(D) == (S)</a:t>
            </a:r>
          </a:p>
          <a:p>
            <a:pPr lvl="1"/>
            <a:r>
              <a:rPr lang="en-US" dirty="0">
                <a:latin typeface="Arial" charset="0"/>
                <a:sym typeface="Wingdings" panose="05000000000000000000" pitchFamily="2" charset="2"/>
              </a:rPr>
              <a:t>Result &lt; 0  (D) &lt; (S)</a:t>
            </a:r>
          </a:p>
          <a:p>
            <a:pPr lvl="1"/>
            <a:r>
              <a:rPr lang="en-US" dirty="0">
                <a:latin typeface="Arial" charset="0"/>
                <a:sym typeface="Wingdings" panose="05000000000000000000" pitchFamily="2" charset="2"/>
              </a:rPr>
              <a:t>Result &gt; 0  (D) &gt; (S)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AE1C41-7E04-46F1-ADF1-934EE03A6885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O</a:t>
            </a:r>
            <a:r>
              <a:rPr lang="en-US" dirty="0"/>
              <a:t> (OF = 1), </a:t>
            </a:r>
            <a:r>
              <a:rPr lang="en-US" dirty="0">
                <a:solidFill>
                  <a:srgbClr val="0000CC"/>
                </a:solidFill>
              </a:rPr>
              <a:t>NO</a:t>
            </a:r>
            <a:r>
              <a:rPr lang="en-US" dirty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C </a:t>
            </a:r>
            <a:r>
              <a:rPr lang="en-US" dirty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NC </a:t>
            </a:r>
            <a:r>
              <a:rPr lang="en-US" dirty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/>
              <a:t> (SF = 1), </a:t>
            </a:r>
            <a:r>
              <a:rPr lang="en-US" dirty="0">
                <a:solidFill>
                  <a:srgbClr val="0000CC"/>
                </a:solidFill>
              </a:rPr>
              <a:t>NS</a:t>
            </a:r>
            <a:r>
              <a:rPr lang="en-US" dirty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P</a:t>
            </a:r>
            <a:r>
              <a:rPr lang="en-US" dirty="0"/>
              <a:t> or </a:t>
            </a:r>
            <a:r>
              <a:rPr lang="en-US" dirty="0">
                <a:solidFill>
                  <a:srgbClr val="0000CC"/>
                </a:solidFill>
              </a:rPr>
              <a:t>PE</a:t>
            </a:r>
            <a:r>
              <a:rPr lang="en-US" dirty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CC"/>
                </a:solidFill>
              </a:rPr>
              <a:t>NP </a:t>
            </a:r>
            <a:r>
              <a:rPr lang="en-US" dirty="0"/>
              <a:t>or </a:t>
            </a:r>
            <a:r>
              <a:rPr lang="en-US" dirty="0">
                <a:solidFill>
                  <a:srgbClr val="0000CC"/>
                </a:solidFill>
              </a:rPr>
              <a:t>PO</a:t>
            </a:r>
            <a:r>
              <a:rPr lang="en-US" dirty="0"/>
              <a:t> (PF = 0)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CCD82-25D7-4EA3-B9AA-D49ABD58F631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12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8A0057-902B-41C0-9700-3EE7FB4ED0CB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42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Move performed only if condition is true</a:t>
            </a:r>
          </a:p>
          <a:p>
            <a:pPr lvl="1"/>
            <a:r>
              <a:rPr lang="en-US" dirty="0">
                <a:latin typeface="Arial" charset="0"/>
              </a:rPr>
              <a:t>Examples:</a:t>
            </a:r>
          </a:p>
          <a:p>
            <a:pPr lvl="2"/>
            <a:r>
              <a:rPr lang="en-US" dirty="0">
                <a:latin typeface="Arial" charset="0"/>
              </a:rPr>
              <a:t>CMOVZ	AX, [SI]	</a:t>
            </a:r>
            <a:r>
              <a:rPr lang="en-US" dirty="0">
                <a:latin typeface="Arial" charset="0"/>
                <a:sym typeface="Wingdings" charset="0"/>
              </a:rPr>
              <a:t> move if ZF == 1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CMOVG	EBX, EAX	 move if greater than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err="1">
                <a:latin typeface="Arial" charset="0"/>
                <a:sym typeface="Wingdings" charset="0"/>
              </a:rPr>
              <a:t>SETcc</a:t>
            </a:r>
            <a:r>
              <a:rPr lang="en-US" dirty="0">
                <a:latin typeface="Arial" charset="0"/>
                <a:sym typeface="Wingdings" charset="0"/>
              </a:rPr>
              <a:t> D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Sets single byte destination to 1 (0x01) if condition true; all 0s (0x00) if condition false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7F2A63-EFBC-4F56-93D9-6870C89B15FF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2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err="1">
                <a:latin typeface="Garamond" charset="0"/>
              </a:rPr>
              <a:t>SETcc</a:t>
            </a:r>
            <a:r>
              <a:rPr lang="en-US" dirty="0">
                <a:latin typeface="Garamond" charset="0"/>
              </a:rPr>
              <a:t> 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A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(0x100) = 0x0001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B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(0x102) = 0x0003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C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(0x104) = 0x1011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D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(0x106) = 0x1011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E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(0x108) = 0xABCD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F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(0x10A) = 0xDCBA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Tests complex condition: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latin typeface="Arial" charset="0"/>
              </a:rPr>
              <a:t>((A &lt;= B &amp;&amp; C == D) || E != F)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[0x102]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[0x104]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[0x106]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[0x108]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[0x10A]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55364-8D23-49C0-A5B3-8BA89F00786E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379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Unconditional: </a:t>
            </a:r>
            <a:r>
              <a:rPr lang="en-US" dirty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Always goes to address indicated by </a:t>
            </a:r>
            <a:r>
              <a:rPr lang="en-US" dirty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Conditional: </a:t>
            </a:r>
            <a:r>
              <a:rPr lang="en-US" dirty="0" err="1">
                <a:solidFill>
                  <a:srgbClr val="0000CC"/>
                </a:solidFill>
              </a:rPr>
              <a:t>J</a:t>
            </a:r>
            <a:r>
              <a:rPr lang="en-US" i="1" dirty="0" err="1">
                <a:solidFill>
                  <a:srgbClr val="0000CC"/>
                </a:solidFill>
              </a:rPr>
              <a:t>cc</a:t>
            </a:r>
            <a:r>
              <a:rPr lang="en-US" dirty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/>
              <a:t>cc</a:t>
            </a:r>
            <a:r>
              <a:rPr lang="en-US" dirty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550A5B-D0A2-427E-B7DB-5DB5C76EACDF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CFDB-2451-414A-A4B9-7EC35C75D85D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5DF391-5440-483D-B1B8-5FFA8358F98D}" type="datetime1">
              <a:rPr lang="en-US" sz="1200" smtClean="0">
                <a:latin typeface="Garamond" charset="0"/>
              </a:rPr>
              <a:t>10/15/2019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17</a:t>
            </a:r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901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9533</TotalTime>
  <Words>1009</Words>
  <Application>Microsoft Office PowerPoint</Application>
  <PresentationFormat>On-screen Show (4:3)</PresentationFormat>
  <Paragraphs>267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EECE.3170 Microprocessor Systems Design I</vt:lpstr>
      <vt:lpstr>Lecture outline</vt:lpstr>
      <vt:lpstr>Review: compare</vt:lpstr>
      <vt:lpstr>Review: Condition codes (cont.)</vt:lpstr>
      <vt:lpstr>Review: Condition codes (cont.)</vt:lpstr>
      <vt:lpstr>Review: conditional instructions</vt:lpstr>
      <vt:lpstr>Review: SETcc example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 solution</vt:lpstr>
      <vt:lpstr>Example: program structure 3</vt:lpstr>
      <vt:lpstr>Example solution</vt:lpstr>
      <vt:lpstr>Loop instructions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1707</cp:revision>
  <dcterms:created xsi:type="dcterms:W3CDTF">2006-04-03T05:03:01Z</dcterms:created>
  <dcterms:modified xsi:type="dcterms:W3CDTF">2019-10-15T21:36:26Z</dcterms:modified>
</cp:coreProperties>
</file>