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566" r:id="rId4"/>
    <p:sldId id="559" r:id="rId5"/>
    <p:sldId id="560" r:id="rId6"/>
    <p:sldId id="561" r:id="rId7"/>
    <p:sldId id="562" r:id="rId8"/>
    <p:sldId id="563" r:id="rId9"/>
    <p:sldId id="564" r:id="rId10"/>
    <p:sldId id="565" r:id="rId11"/>
    <p:sldId id="567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5" r:id="rId20"/>
    <p:sldId id="379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88E52-AA66-4781-8CF9-71ADB8B52FB2}" v="2" dt="2019-10-19T02:16:29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C4388E52-AA66-4781-8CF9-71ADB8B52FB2}"/>
    <pc:docChg chg="modSld">
      <pc:chgData name="Geiger, Michael J" userId="13cae92b-b37c-450b-a449-82fcae19569d" providerId="ADAL" clId="{C4388E52-AA66-4781-8CF9-71ADB8B52FB2}" dt="2019-10-19T02:16:55.575" v="107" actId="20577"/>
      <pc:docMkLst>
        <pc:docMk/>
      </pc:docMkLst>
      <pc:sldChg chg="modSp">
        <pc:chgData name="Geiger, Michael J" userId="13cae92b-b37c-450b-a449-82fcae19569d" providerId="ADAL" clId="{C4388E52-AA66-4781-8CF9-71ADB8B52FB2}" dt="2019-10-19T02:16:18.625" v="16" actId="20577"/>
        <pc:sldMkLst>
          <pc:docMk/>
          <pc:sldMk cId="0" sldId="257"/>
        </pc:sldMkLst>
        <pc:spChg chg="mod">
          <ac:chgData name="Geiger, Michael J" userId="13cae92b-b37c-450b-a449-82fcae19569d" providerId="ADAL" clId="{C4388E52-AA66-4781-8CF9-71ADB8B52FB2}" dt="2019-10-19T02:16:18.625" v="16" actId="20577"/>
          <ac:spMkLst>
            <pc:docMk/>
            <pc:sldMk cId="0" sldId="257"/>
            <ac:spMk id="4099" creationId="{BAC25A03-B45A-44AE-ADFF-48D73A54210E}"/>
          </ac:spMkLst>
        </pc:spChg>
      </pc:sldChg>
      <pc:sldChg chg="modSp">
        <pc:chgData name="Geiger, Michael J" userId="13cae92b-b37c-450b-a449-82fcae19569d" providerId="ADAL" clId="{C4388E52-AA66-4781-8CF9-71ADB8B52FB2}" dt="2019-10-19T02:16:55.575" v="107" actId="20577"/>
        <pc:sldMkLst>
          <pc:docMk/>
          <pc:sldMk cId="0" sldId="379"/>
        </pc:sldMkLst>
        <pc:spChg chg="mod">
          <ac:chgData name="Geiger, Michael J" userId="13cae92b-b37c-450b-a449-82fcae19569d" providerId="ADAL" clId="{C4388E52-AA66-4781-8CF9-71ADB8B52FB2}" dt="2019-10-19T02:16:55.575" v="107" actId="20577"/>
          <ac:spMkLst>
            <pc:docMk/>
            <pc:sldMk cId="0" sldId="379"/>
            <ac:spMk id="12291" creationId="{A4DCEA88-2B6E-4A34-B563-22A33BFC075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21F398EE-C60F-485D-8CBD-E32129009A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FECD28E1-5392-4BA4-934A-0255C0463B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>
            <a:extLst>
              <a:ext uri="{FF2B5EF4-FFF2-40B4-BE49-F238E27FC236}">
                <a16:creationId xmlns:a16="http://schemas.microsoft.com/office/drawing/2014/main" id="{81A8DDDC-D8FA-4C05-96B6-A421A566B91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>
            <a:extLst>
              <a:ext uri="{FF2B5EF4-FFF2-40B4-BE49-F238E27FC236}">
                <a16:creationId xmlns:a16="http://schemas.microsoft.com/office/drawing/2014/main" id="{48CDFCF2-F1FE-4974-AF82-C5147BECED1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DEBB80EB-A700-4E15-8A93-8AD6470D74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B7A12F8-0ECC-40E4-A232-4638ED6D9F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A54CB7A-2A38-40EF-92A4-706420328F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CC33CF6-27FB-49BA-A701-9A1AD536E57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647C2028-A960-47EE-891E-0F999E645B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4D85957A-EACF-458A-B25F-854D28A594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1AED608F-9F32-45AD-8F21-2A645F739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F4281DA1-DEB1-4179-AD09-294DBC0C29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1B502C3-0827-4FBF-93DD-8B65F3FBC7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1272DD-0882-4DF7-9C69-B112465EDE6F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0A14A35-E383-4AA8-8768-795FF5C0BB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7FC0731-A0C3-4648-868A-C9F0DE24B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EEEE4B8-DEA4-49EA-B139-B8CAF8E645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03C035-0414-4B70-94D5-553CD5A0E033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5971E7A-CCED-4C97-802C-39D9CBAA2E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9FB3629-4F56-4DD9-8AE8-5BA6353FC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764E173-F563-4680-B394-605D57262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C1755C-EBB8-4736-AB3A-077B4E2418C3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A3BE752-BF74-4FCE-8160-E094CE5149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CF374D1-3BA7-4D66-9EB8-E2EFC1C41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C7769048-5C2C-4478-A30F-0283141C8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60785500-208A-4B20-8D04-D7146C62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C46B203-4041-4474-A529-444F5A9A46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3D6EB0-0B5E-42BB-B9A6-95A023216DD3}" type="datetime1">
              <a:rPr lang="en-US" altLang="en-US" smtClean="0"/>
              <a:t>10/18/2019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B827B3E-C954-436E-ABFE-3BA6C35122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B586D6B-7114-42C9-BE0A-C22359222C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C9401-E3BD-41EE-A5A8-437258720B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9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1D11A0-BEDB-41DA-BB83-BDC2D28ADF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04EEA-547D-43DE-8C80-D47379842E7F}" type="datetime1">
              <a:rPr lang="en-US" altLang="en-US" smtClean="0"/>
              <a:t>10/18/2019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FBDF96-2659-4D57-93CC-8AD48AE0B7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D1E654-095D-48AF-8F40-A155806A8D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50840-DDF5-48D6-9843-D0210B9C2D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1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4BF969-BB8C-4CE1-83B5-339C2D59E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40E75-A6C3-4914-A9C7-47CA8DE69CAB}" type="datetime1">
              <a:rPr lang="en-US" altLang="en-US" smtClean="0"/>
              <a:t>10/18/2019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70A3DB-1D28-475D-900B-6A633B2AE5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7965C3-65F1-4722-8841-4624727340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2CD96B-D828-4740-8620-3390188EC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38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779408-5D5C-422F-A296-7F62C86550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0B13F-119E-4871-B20A-E124A0EE568A}" type="datetime1">
              <a:rPr lang="en-US" altLang="en-US" smtClean="0"/>
              <a:t>10/18/2019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6AF83-535D-428B-A1B5-61B87FF5C8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3DE7CA-67DF-435A-A67A-B6D548C75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01D705-D443-4932-8409-95C2FA3459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112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A9E6A0-F635-467B-80F9-6C6D483EA2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52524-CDAB-4706-BB5F-0B84921A8CB6}" type="datetime1">
              <a:rPr lang="en-US" altLang="en-US" smtClean="0"/>
              <a:t>10/18/2019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AD6C6-32F9-42A7-A420-DF4BE2FB9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62ABF-92CB-434A-A548-00090731C7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77A2B-A113-47F5-8A75-8F156D464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48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B84620-2B4D-4596-99E7-1C90F903C3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77D35-E674-4852-94B2-AFB6CADDABB6}" type="datetime1">
              <a:rPr lang="en-US" altLang="en-US" smtClean="0"/>
              <a:t>10/18/2019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4848D4-4286-47A5-8C8A-366A7AA8FF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3FB3CA-F1F3-4954-93EF-461AF03650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0147F-D6E3-4358-A53D-3C4BC4E951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64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DEA4A3-4A60-4553-B298-BA8CBBCEFB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5D2FD-797F-4BA5-BE1C-8B968020CB4F}" type="datetime1">
              <a:rPr lang="en-US" altLang="en-US" smtClean="0"/>
              <a:t>10/18/2019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347B19-2417-43BE-A616-734287F2EB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EAF16D-FF71-4A11-B53F-967F246481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00DA3-DB5D-4BB4-B3B6-63F69A3848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5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87F75-42A4-4EDC-A939-F35BC1320E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219CD-19F2-46BC-9633-00B1285ACBD1}" type="datetime1">
              <a:rPr lang="en-US" altLang="en-US" smtClean="0"/>
              <a:t>10/18/2019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48568-331A-49D9-A71B-8E6DC9FBB0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D01F8-5E03-4C1C-82DF-D1AB736237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AA7CC-603F-45A8-ADC8-629404CF56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39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D65225-25C5-456F-8DCB-9B898DBA0B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106CB-9CD7-4E83-AB44-AAAF998231C2}" type="datetime1">
              <a:rPr lang="en-US" altLang="en-US" smtClean="0"/>
              <a:t>10/18/2019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53F5ACA-9BE9-4A86-9181-F06A9BFAF9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E1C3E0-CFCA-4344-9E45-4B5B166DE5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060CE-6D3B-4E4F-B224-B369B0F3C7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75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62D4667-D7D9-4A92-A638-5ACF09162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40BF8-107B-40B0-BA1D-2B8798E81E48}" type="datetime1">
              <a:rPr lang="en-US" altLang="en-US" smtClean="0"/>
              <a:t>10/18/2019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281C97-FB6A-4683-BC62-CF2D60B5E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2BB5B9-BF1C-4FFE-89BD-2C0EBD9406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5DB0B-0E5F-44EA-8D39-134F72BFB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2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4F203A5-BE99-4956-99AD-CF7B9BA96B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312BB-BD13-435C-9A94-245A587905FF}" type="datetime1">
              <a:rPr lang="en-US" altLang="en-US" smtClean="0"/>
              <a:t>10/18/2019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CA88D38-D82D-4308-B0F2-C6A7119EB5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681A89-297C-4504-A5E7-B566ECD0B8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CB0671-4E96-4B73-BFAB-C71982273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78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C21A2-BCC5-4B78-AD92-A6DD46D2E2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D8AC5-34F1-4E05-B929-5C2A9AAC6D4B}" type="datetime1">
              <a:rPr lang="en-US" altLang="en-US" smtClean="0"/>
              <a:t>10/18/2019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F0E3B-2E8A-46DF-896A-5D403600B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DE0E8-F20A-44A2-91D6-CE6B7F1325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2253D-07EF-424E-AD9B-369045FE8D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42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39097-CA2F-4848-8872-99B2CDD64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22FA4-B0B3-43ED-AA54-A5FE8B7D0DD1}" type="datetime1">
              <a:rPr lang="en-US" altLang="en-US" smtClean="0"/>
              <a:t>10/18/2019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D0928-C3F5-4345-A4C7-C240463C68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6E67E-91F5-472F-B833-19A64110C5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9601A1-9FC1-4E30-964F-1DEBAD7F84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9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51602C-A3ED-4990-A795-DC03E1543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8E3E13-67F2-48F7-A191-A1564E72B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6660" name="Rectangle 4">
            <a:extLst>
              <a:ext uri="{FF2B5EF4-FFF2-40B4-BE49-F238E27FC236}">
                <a16:creationId xmlns:a16="http://schemas.microsoft.com/office/drawing/2014/main" id="{B1452AA3-7B34-402B-AD83-66DF497E4C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D0C15631-ECCE-4979-AF70-3F415772555A}" type="datetime1">
              <a:rPr lang="en-US" altLang="en-US" smtClean="0"/>
              <a:t>10/18/2019</a:t>
            </a:fld>
            <a:endParaRPr lang="en-US" altLang="en-US"/>
          </a:p>
        </p:txBody>
      </p:sp>
      <p:sp>
        <p:nvSpPr>
          <p:cNvPr id="326661" name="Rectangle 5">
            <a:extLst>
              <a:ext uri="{FF2B5EF4-FFF2-40B4-BE49-F238E27FC236}">
                <a16:creationId xmlns:a16="http://schemas.microsoft.com/office/drawing/2014/main" id="{AA9CFCF9-9ED0-45BA-A6A7-F32B71CA61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326662" name="Rectangle 6">
            <a:extLst>
              <a:ext uri="{FF2B5EF4-FFF2-40B4-BE49-F238E27FC236}">
                <a16:creationId xmlns:a16="http://schemas.microsoft.com/office/drawing/2014/main" id="{5C82469A-94EF-418F-B508-D3B2348AFD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977605AB-E1F1-4D41-B452-E8AC7C2640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1A70DF21-1388-46AF-A35D-ABBC1281A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4755371C-183E-4729-ABDA-118643498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3" r:id="rId1"/>
    <p:sldLayoutId id="2147484811" r:id="rId2"/>
    <p:sldLayoutId id="2147484812" r:id="rId3"/>
    <p:sldLayoutId id="2147484813" r:id="rId4"/>
    <p:sldLayoutId id="2147484814" r:id="rId5"/>
    <p:sldLayoutId id="2147484815" r:id="rId6"/>
    <p:sldLayoutId id="2147484816" r:id="rId7"/>
    <p:sldLayoutId id="2147484817" r:id="rId8"/>
    <p:sldLayoutId id="2147484818" r:id="rId9"/>
    <p:sldLayoutId id="2147484819" r:id="rId10"/>
    <p:sldLayoutId id="2147484820" r:id="rId11"/>
    <p:sldLayoutId id="2147484821" r:id="rId12"/>
    <p:sldLayoutId id="214748482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5EBF0CD-1167-4044-B502-5A76F54559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altLang="en-US" sz="4600">
                <a:ea typeface="ＭＳ Ｐゴシック" panose="020B0600070205080204" pitchFamily="34" charset="-128"/>
              </a:rPr>
              <a:t>EECE.3170</a:t>
            </a:r>
            <a:br>
              <a:rPr lang="en-US" altLang="en-US" sz="4600">
                <a:ea typeface="ＭＳ Ｐゴシック" panose="020B0600070205080204" pitchFamily="34" charset="-128"/>
              </a:rPr>
            </a:br>
            <a:r>
              <a:rPr lang="en-US" altLang="en-US" sz="4600">
                <a:ea typeface="ＭＳ Ｐゴシック" panose="020B0600070205080204" pitchFamily="34" charset="-128"/>
              </a:rPr>
              <a:t>Microprocessor Systems Design I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958F2CC-D861-4658-A957-C708808649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Instructors:  Dr. Lin Li &amp; Dr. Michael Geiger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Fall 2019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Lecture 20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HLL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assembly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8">
            <a:extLst>
              <a:ext uri="{FF2B5EF4-FFF2-40B4-BE49-F238E27FC236}">
                <a16:creationId xmlns:a16="http://schemas.microsoft.com/office/drawing/2014/main" id="{9D79BD4F-915C-42E3-8DC7-1A6ABCC8AA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304800" y="1035050"/>
          <a:ext cx="64008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651292" imgH="4736926" progId="Word.Document.12">
                  <p:embed/>
                </p:oleObj>
              </mc:Choice>
              <mc:Fallback>
                <p:oleObj name="Document" r:id="rId3" imgW="5651292" imgH="4736926" progId="Word.Document.12">
                  <p:embed/>
                  <p:pic>
                    <p:nvPicPr>
                      <p:cNvPr id="11266" name="Object 8">
                        <a:extLst>
                          <a:ext uri="{FF2B5EF4-FFF2-40B4-BE49-F238E27FC236}">
                            <a16:creationId xmlns:a16="http://schemas.microsoft.com/office/drawing/2014/main" id="{9D79BD4F-915C-42E3-8DC7-1A6ABCC8AA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800" y="1035050"/>
                        <a:ext cx="64008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itle 1">
            <a:extLst>
              <a:ext uri="{FF2B5EF4-FFF2-40B4-BE49-F238E27FC236}">
                <a16:creationId xmlns:a16="http://schemas.microsoft.com/office/drawing/2014/main" id="{3F1CDFD8-F23A-42C7-AC55-762581B5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Stack accesses 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AA0A75-5411-438C-9CE6-CF7E6692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108075"/>
            <a:ext cx="4648200" cy="49879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Arguments start at offset 8 from EBP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Local variables start at offset -4 from EBP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Starting offset of each variable can be defined as symbol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Ex. (testfile1.asm)</a:t>
            </a:r>
            <a:br>
              <a:rPr lang="en-US" dirty="0"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_j$ = -120; size = 4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 = -108; size = 4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_Y$ = -96; size = 40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_X$ = -48; size = 40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	DWORD PTR _i$[ebp],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b="1" dirty="0">
                <a:solidFill>
                  <a:srgbClr val="0000FF"/>
                </a:solidFill>
                <a:ea typeface="+mn-ea"/>
                <a:cs typeface="Courier New" pitchFamily="49" charset="0"/>
                <a:sym typeface="Wingdings" pitchFamily="2" charset="2"/>
              </a:rPr>
              <a:t> sets i = 0</a:t>
            </a:r>
            <a:endParaRPr lang="nn-NO" b="1" dirty="0">
              <a:solidFill>
                <a:srgbClr val="0000FF"/>
              </a:solidFill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11269" name="Date Placeholder 3">
            <a:extLst>
              <a:ext uri="{FF2B5EF4-FFF2-40B4-BE49-F238E27FC236}">
                <a16:creationId xmlns:a16="http://schemas.microsoft.com/office/drawing/2014/main" id="{ED759701-A87F-4AED-AF3B-6FD69D39E5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A0D90E-2A47-4DE7-84BC-D87B016D13DA}" type="datetime1">
              <a:rPr lang="en-US" altLang="en-US" sz="1200" smtClean="0">
                <a:latin typeface="Garamond" panose="02020404030301010803" pitchFamily="18" charset="0"/>
              </a:rPr>
              <a:t>10/18/2019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A497-0554-485D-8BCC-DC1E0C64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11271" name="Slide Number Placeholder 5">
            <a:extLst>
              <a:ext uri="{FF2B5EF4-FFF2-40B4-BE49-F238E27FC236}">
                <a16:creationId xmlns:a16="http://schemas.microsoft.com/office/drawing/2014/main" id="{AC7003B5-24D5-4AAC-A60E-558D1DD5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4905C73-1A51-4227-8D9D-4BF7D1E65E2E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FD106C-885A-4D28-8013-351B8F36D2AD}" type="datetime1">
              <a:rPr lang="en-US" sz="1200" smtClean="0">
                <a:latin typeface="Garamond" charset="0"/>
              </a:rPr>
              <a:t>10/18/2019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A1AC03-9799-5340-91FF-FC7C50F83D72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Array accesses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9879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To access array element, need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Base address of array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Offset into array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>
                <a:cs typeface="Courier New" pitchFamily="49" charset="0"/>
              </a:rPr>
              <a:t>Offset = index * (size of each element)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>
                <a:cs typeface="Courier New" pitchFamily="49" charset="0"/>
              </a:rPr>
              <a:t>For example,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X[2]</a:t>
            </a:r>
            <a:r>
              <a:rPr lang="en-US" dirty="0">
                <a:cs typeface="Courier New" pitchFamily="49" charset="0"/>
              </a:rPr>
              <a:t> is 2*4 = 8 bytes into array X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In some ISAs, need to explicitly calculate this address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Multiply index by element size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Add to base address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x86 uses </a:t>
            </a:r>
            <a:r>
              <a:rPr lang="en-US" dirty="0">
                <a:solidFill>
                  <a:srgbClr val="0000FF"/>
                </a:solidFill>
                <a:ea typeface="+mn-ea"/>
                <a:cs typeface="Courier New" pitchFamily="49" charset="0"/>
              </a:rPr>
              <a:t>scaled addressing</a:t>
            </a:r>
            <a:r>
              <a:rPr lang="en-US" dirty="0">
                <a:ea typeface="+mn-ea"/>
                <a:cs typeface="Courier New" pitchFamily="49" charset="0"/>
              </a:rPr>
              <a:t> 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 multiplication done in memory access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  <a:sym typeface="Wingdings" pitchFamily="2" charset="2"/>
              </a:rPr>
              <a:t>Example: code for X[</a:t>
            </a:r>
            <a:r>
              <a:rPr lang="en-US" dirty="0" err="1"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] = </a:t>
            </a:r>
            <a:r>
              <a:rPr lang="en-US" dirty="0" err="1"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* 2 from testfile1: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endParaRPr lang="en-US" dirty="0">
              <a:cs typeface="Courier New" pitchFamily="49" charset="0"/>
              <a:sym typeface="Wingdings" pitchFamily="2" charset="2"/>
            </a:endParaRP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DWORD PTR _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$[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ebp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shl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1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DWORD PTR _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$[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ebp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DWORD PTR _X$[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ebp+ecx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*4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],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2A1BCD-A8D8-4AE5-A3FE-80DD91451830}" type="datetime1">
              <a:rPr lang="en-US" sz="1200" smtClean="0">
                <a:latin typeface="Garamond" charset="0"/>
              </a:rPr>
              <a:t>10/18/2019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DA5511-A58F-B84D-959A-93CD9656B24B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Conditional statements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If-then-else statements typically take form similar to: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</a:rPr>
              <a:t>	</a:t>
            </a:r>
            <a:r>
              <a:rPr lang="en-US" sz="2000">
                <a:latin typeface="Courier New" charset="0"/>
              </a:rPr>
              <a:t>&lt;code to evaluate condition&gt;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&lt;conditional jump to else if false&gt;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&lt;code if condition true&gt;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jmp end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else:</a:t>
            </a:r>
            <a:r>
              <a:rPr lang="en-US" sz="2000">
                <a:latin typeface="Courier New" charset="0"/>
              </a:rPr>
              <a:t>	&lt;code if condition false&gt;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end:</a:t>
            </a:r>
            <a:r>
              <a:rPr lang="en-US" sz="2000">
                <a:latin typeface="Courier New" charset="0"/>
              </a:rPr>
              <a:t>		…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&lt;code to evaluate condition&gt;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Always requires a conditional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Must add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label</a:t>
            </a:r>
            <a:r>
              <a:rPr lang="en-US" sz="1800">
                <a:latin typeface="Arial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to branch to “else” statement</a:t>
            </a: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Once statement for “if” condition is complete, jump past “else” statement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Requires insertion of </a:t>
            </a:r>
            <a:r>
              <a:rPr lang="en-US" sz="1800">
                <a:solidFill>
                  <a:srgbClr val="009900"/>
                </a:solidFill>
                <a:latin typeface="Arial" charset="0"/>
              </a:rPr>
              <a:t>another label for jump target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Conditional statements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143000"/>
            <a:ext cx="45720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Body of inner loop: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400">
                <a:latin typeface="Courier New" charset="0"/>
                <a:cs typeface="Courier New" charset="0"/>
              </a:rPr>
              <a:t>if (j &lt; 5)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Y[j] = X[i] + j;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else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Y[j] = X[i] – j;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19600" y="1447800"/>
            <a:ext cx="47244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cmp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	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],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jge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	SHORT $LN2@main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_X$[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add	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	DWORD PTR _Y$[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*4], 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	SHORT $LN1@main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$LN2@main: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_X$[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sub	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	DWORD PTR _Y$[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*4], 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$LN1@main: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3DFB67-D03B-4F20-9F61-55672B653C2A}" type="datetime1">
              <a:rPr lang="en-US" sz="1200" smtClean="0">
                <a:latin typeface="Garamond" charset="0"/>
              </a:rPr>
              <a:t>10/18/2019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4FA6B9-8D1C-764F-A525-8FF5A10BB224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3505766-8BB2-4910-8E49-A25D711682E9}" type="datetime1">
              <a:rPr lang="en-US" sz="1200" smtClean="0">
                <a:latin typeface="Garamond" charset="0"/>
              </a:rPr>
              <a:t>10/18/2019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91A692-B18C-0F48-8C16-76BCE550C247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Loops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For loops are essentially three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Initializing loop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Checking boundary condition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Similar idea to if-then-else statements, but simpler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If condition is false, end of loop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Branch to label at first instruction after loop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Usually done at start of loop, since no iterations should occur unless condition is true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End of loop then contains jump back to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Incrementing loop index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While loops only require the boundary </a:t>
            </a:r>
            <a:r>
              <a:rPr lang="en-US">
                <a:latin typeface="Arial" charset="0"/>
              </a:rPr>
              <a:t>condition check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nb-NO" dirty="0">
                <a:latin typeface="Courier New" pitchFamily="49" charset="0"/>
                <a:ea typeface="+mn-ea"/>
                <a:cs typeface="Courier New" pitchFamily="49" charset="0"/>
              </a:rPr>
              <a:t>for (j = 0; j &lt; 10; j++) {// inner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DWORD 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SHORT $LN5@main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$LN4@main: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add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DWORD 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$LN5@main: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cmp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DWORD 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10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jge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SHORT $LN3@main	;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to end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.		; Loop body here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SHORT $LN4@main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$LN3@main: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1F90D4-6225-4C79-8C2A-4D28E4A4AB30}" type="datetime1">
              <a:rPr lang="en-US" sz="1200" smtClean="0">
                <a:latin typeface="Garamond" charset="0"/>
              </a:rPr>
              <a:t>10/18/2019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045985-8EB8-4249-8C14-58DF5646C361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319FEE02-8212-4CD5-B4A5-6BC0758B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Practice problems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94CB80F2-E410-4E99-B8D5-E522FB9F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See today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>
                <a:ea typeface="ＭＳ Ｐゴシック" panose="020B0600070205080204" pitchFamily="34" charset="-128"/>
              </a:rPr>
              <a:t>s handout for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Description of how stack frame should be created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Description of where to access function arguments, local variables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Functions to be written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int fact(int n): Calculate and return n!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int max(int v1, int v2): Return largest value between v1 and v2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void swap(int *a, int *b): Given addresses a &amp; b, swap contents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Solutions to be posted as PDF online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 versions in slides that follow; assembly in PDF file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Will be covered in class today as well</a:t>
            </a:r>
          </a:p>
          <a:p>
            <a:pPr lvl="1">
              <a:lnSpc>
                <a:spcPct val="8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C4891E98-9345-4F82-871D-7CEED06D2A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D33284-CFEF-428F-BC1D-B01925EB29D3}" type="datetime1">
              <a:rPr lang="en-US" altLang="en-US" sz="1200" smtClean="0">
                <a:latin typeface="Garamond" panose="02020404030301010803" pitchFamily="18" charset="0"/>
              </a:rPr>
              <a:t>10/18/2019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111D-284A-4BAF-B006-9CA57817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21509" name="Slide Number Placeholder 5">
            <a:extLst>
              <a:ext uri="{FF2B5EF4-FFF2-40B4-BE49-F238E27FC236}">
                <a16:creationId xmlns:a16="http://schemas.microsoft.com/office/drawing/2014/main" id="{3C9D7280-D4AA-4F01-8D6D-4CAD4630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9996E4-F543-4CF9-A069-9C5969C1EF98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56E1DB46-1D61-4211-AB1D-5C970208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Factorial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C593-22C6-4D88-826B-0FE494E0EA13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err="1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fact(</a:t>
            </a:r>
            <a:r>
              <a:rPr lang="en-US" sz="3200" dirty="0" err="1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n)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</a:t>
            </a:r>
            <a:r>
              <a:rPr lang="en-US" sz="3200" dirty="0" err="1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 err="1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</a:t>
            </a:r>
            <a:r>
              <a:rPr lang="en-US" sz="3200" dirty="0" err="1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fact 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dirty="0">
              <a:highlight>
                <a:srgbClr val="FFFFFF"/>
              </a:highlight>
              <a:latin typeface="Courier New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for (</a:t>
            </a:r>
            <a:r>
              <a:rPr lang="en-US" sz="3200" dirty="0" err="1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= n; </a:t>
            </a:r>
            <a:r>
              <a:rPr lang="en-US" sz="3200" dirty="0" err="1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&gt; 1; </a:t>
            </a:r>
            <a:r>
              <a:rPr lang="en-US" sz="3200" dirty="0" err="1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--)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	fact *= </a:t>
            </a:r>
            <a:r>
              <a:rPr lang="en-US" sz="3200" dirty="0" err="1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dirty="0">
              <a:highlight>
                <a:srgbClr val="FFFFFF"/>
              </a:highlight>
              <a:latin typeface="Courier New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return fact;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}</a:t>
            </a: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4CB8B2C4-3F9B-4726-A82C-48855E5264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BC73ADA-39A5-4BCC-8D8D-94422F4AC849}" type="datetime1">
              <a:rPr lang="en-US" altLang="en-US" sz="1200" smtClean="0">
                <a:latin typeface="Garamond" panose="02020404030301010803" pitchFamily="18" charset="0"/>
              </a:rPr>
              <a:t>10/18/2019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44F28-FD0E-4DF6-BA24-81B34094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BA0E25BF-6E91-4677-BE2C-15A981C7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D4A7C3-C23A-4C7B-BDB2-6C4FA986705D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C5263BA6-5C17-478C-9CCE-DD5FBC33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Maximum value function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BC67-5EBB-423E-A402-D73B303827AA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max(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v1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,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v2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) {</a:t>
            </a:r>
            <a:endParaRPr lang="en-US" sz="3200" dirty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v1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&gt;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v2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)</a:t>
            </a:r>
            <a:endParaRPr lang="en-US" sz="3200" dirty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	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v1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  <a:endParaRPr lang="en-US" sz="3200" dirty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else</a:t>
            </a:r>
            <a:endParaRPr lang="en-US" sz="3200" dirty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	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v2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  <a:endParaRPr lang="en-US" sz="3200" dirty="0">
              <a:latin typeface="Times New Roman"/>
              <a:ea typeface="Times New Roman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}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3555" name="Date Placeholder 3">
            <a:extLst>
              <a:ext uri="{FF2B5EF4-FFF2-40B4-BE49-F238E27FC236}">
                <a16:creationId xmlns:a16="http://schemas.microsoft.com/office/drawing/2014/main" id="{F7486838-A1A5-458C-B1F6-124BA8A1E2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2FC99-E532-416A-8533-433DFDFEA3BB}" type="datetime1">
              <a:rPr lang="en-US" altLang="en-US" sz="1200" smtClean="0">
                <a:latin typeface="Garamond" panose="02020404030301010803" pitchFamily="18" charset="0"/>
              </a:rPr>
              <a:t>10/18/2019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4661-6B0E-4FEA-8971-AE81B461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23557" name="Slide Number Placeholder 5">
            <a:extLst>
              <a:ext uri="{FF2B5EF4-FFF2-40B4-BE49-F238E27FC236}">
                <a16:creationId xmlns:a16="http://schemas.microsoft.com/office/drawing/2014/main" id="{65526D32-6EFB-4E86-BFA4-8EEEDA4E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65B3083-8A38-4E4D-8E99-BFBE6C7FB0FE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0A29DCEF-940D-451E-8BBE-BDB97AB3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Swap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8F79-9C07-44B9-AB00-565C763877A5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</a:tabLst>
              <a:defRPr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void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swap(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*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,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*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b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) {</a:t>
            </a:r>
            <a:endParaRPr lang="en-US" sz="3200" dirty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temp;</a:t>
            </a:r>
            <a:endParaRPr lang="en-US" sz="3200" dirty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temp = *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  <a:endParaRPr lang="en-US" sz="3200" dirty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*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= *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b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  <a:endParaRPr lang="en-US" sz="3200" dirty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*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b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= temp;</a:t>
            </a:r>
            <a:endParaRPr lang="en-US" sz="3200" dirty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}</a:t>
            </a:r>
            <a:endParaRPr lang="en-US" sz="3200" dirty="0">
              <a:latin typeface="Times New Roman"/>
              <a:ea typeface="Times New Roman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4579" name="Date Placeholder 3">
            <a:extLst>
              <a:ext uri="{FF2B5EF4-FFF2-40B4-BE49-F238E27FC236}">
                <a16:creationId xmlns:a16="http://schemas.microsoft.com/office/drawing/2014/main" id="{5942542D-4545-4198-960D-9566C6BE24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B92985F-1153-4DCC-9F8B-3B1D4E257038}" type="datetime1">
              <a:rPr lang="en-US" altLang="en-US" sz="1200" smtClean="0">
                <a:latin typeface="Garamond" panose="02020404030301010803" pitchFamily="18" charset="0"/>
              </a:rPr>
              <a:t>10/18/2019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81A3-3EBD-4512-85C5-F94E4AD8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24581" name="Slide Number Placeholder 5">
            <a:extLst>
              <a:ext uri="{FF2B5EF4-FFF2-40B4-BE49-F238E27FC236}">
                <a16:creationId xmlns:a16="http://schemas.microsoft.com/office/drawing/2014/main" id="{3281CB17-AAC0-4CA5-87E1-4963A625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52BD83D-366D-4E08-BCCC-85768105C155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5E811A4E-9E37-4A23-845E-7DC0CFFE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Announcements/reminders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BAC25A03-B45A-44AE-ADFF-48D73A542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HW 3 due Monday, 10/21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HW 4 to be posted; due date TBD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Exam 2: Friday, 11/1 in class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Will again be allowed one note sheet, calculator</a:t>
            </a:r>
          </a:p>
        </p:txBody>
      </p:sp>
      <p:sp>
        <p:nvSpPr>
          <p:cNvPr id="4100" name="Date Placeholder 3">
            <a:extLst>
              <a:ext uri="{FF2B5EF4-FFF2-40B4-BE49-F238E27FC236}">
                <a16:creationId xmlns:a16="http://schemas.microsoft.com/office/drawing/2014/main" id="{C30599D1-027F-41EE-9B08-CA11211F12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2961377-FDC8-4BDA-9CB3-A153DE8BFFF9}" type="datetime1">
              <a:rPr lang="en-US" altLang="en-US" sz="1200" smtClean="0">
                <a:latin typeface="Garamond" panose="02020404030301010803" pitchFamily="18" charset="0"/>
              </a:rPr>
              <a:t>10/18/2019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65CB6-7B31-453A-84B6-AA8F4BF3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  <a:endParaRPr lang="en-US" altLang="en-US" dirty="0"/>
          </a:p>
        </p:txBody>
      </p:sp>
      <p:sp>
        <p:nvSpPr>
          <p:cNvPr id="4102" name="Slide Number Placeholder 5">
            <a:extLst>
              <a:ext uri="{FF2B5EF4-FFF2-40B4-BE49-F238E27FC236}">
                <a16:creationId xmlns:a16="http://schemas.microsoft.com/office/drawing/2014/main" id="{6655BB5B-229A-4753-969F-06D52197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84ACE2C-4F30-4D0A-B81A-A13C6EBDFE6E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1F71E42-EF72-4B37-AE0C-621E59FB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Final notes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4DCEA88-2B6E-4A34-B563-22A33BFC0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Next set of lectures: </a:t>
            </a:r>
            <a:r>
              <a:rPr lang="en-US" altLang="en-US">
                <a:ea typeface="ＭＳ Ｐゴシック" panose="020B0600070205080204" pitchFamily="34" charset="-128"/>
              </a:rPr>
              <a:t>PIC microcontrollers and ISA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Reminders: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HW 3 due Monday, 10/21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HW 4 to be posted; due date TBD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 2: Friday, 11/1 in class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Will again be allowed one note sheet, calculator</a:t>
            </a:r>
          </a:p>
        </p:txBody>
      </p:sp>
      <p:sp>
        <p:nvSpPr>
          <p:cNvPr id="12292" name="Date Placeholder 3">
            <a:extLst>
              <a:ext uri="{FF2B5EF4-FFF2-40B4-BE49-F238E27FC236}">
                <a16:creationId xmlns:a16="http://schemas.microsoft.com/office/drawing/2014/main" id="{2A3BA228-CB28-4737-BCB4-4E403AABDE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BB6F5D2-1AE5-4828-BFA8-544D294B6665}" type="datetime1">
              <a:rPr lang="en-US" altLang="en-US" sz="1200" smtClean="0">
                <a:latin typeface="Garamond" panose="02020404030301010803" pitchFamily="18" charset="0"/>
              </a:rPr>
              <a:t>10/18/2019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8C0C-FD5B-49DD-BFA6-2201C90D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12294" name="Slide Number Placeholder 5">
            <a:extLst>
              <a:ext uri="{FF2B5EF4-FFF2-40B4-BE49-F238E27FC236}">
                <a16:creationId xmlns:a16="http://schemas.microsoft.com/office/drawing/2014/main" id="{57CC4BA0-B3E5-4225-B011-6D843FA5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065ED19-E032-420C-9804-A1425F8DF291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8A79-B054-40C6-BEA1-6194F2C3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B89E-41C0-46AE-A618-0013FA07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Review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Subroutines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Basics of stack usage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Translation from HLL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assembly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 representations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Stack accesses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Array accesses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Conditional statements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Loops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9BD30-3A98-442B-A6B8-42502143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CBC52-94A7-4B96-B188-10DA1AD63A8E}" type="datetime1">
              <a:rPr lang="en-US" altLang="en-US" smtClean="0"/>
              <a:t>10/18/2019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55F8-80F1-4061-8734-41A0BEE7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9CE1-00F4-425F-BC06-1BAE722C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147F-D6E3-4358-A53D-3C4BC4E951E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94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288B35B-FE97-4790-9AA8-96D92742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Review: subroutines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678EFFD7-6F33-4A62-847F-BDD4B31A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Subroutines: low-level functions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When called, address of next instruction saved</a:t>
            </a:r>
          </a:p>
          <a:p>
            <a:pPr lvl="2">
              <a:lnSpc>
                <a:spcPct val="80000"/>
              </a:lnSpc>
            </a:pPr>
            <a:r>
              <a:rPr lang="en-US" altLang="en-US" sz="1900">
                <a:ea typeface="ＭＳ Ｐゴシック" panose="020B0600070205080204" pitchFamily="34" charset="-128"/>
              </a:rPr>
              <a:t>Return instruction ends routine; goes to that point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May need to save state on stack</a:t>
            </a:r>
          </a:p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x86 specifics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solidFill>
                  <a:srgbClr val="0000CC"/>
                </a:solidFill>
                <a:ea typeface="ＭＳ Ｐゴシック" panose="020B0600070205080204" pitchFamily="34" charset="-128"/>
              </a:rPr>
              <a:t>CALL</a:t>
            </a:r>
            <a:r>
              <a:rPr lang="en-US" altLang="en-US" sz="2200">
                <a:ea typeface="ＭＳ Ｐゴシック" panose="020B0600070205080204" pitchFamily="34" charset="-128"/>
              </a:rPr>
              <a:t> &lt;proc&gt;: call procedure</a:t>
            </a:r>
          </a:p>
          <a:p>
            <a:pPr lvl="2">
              <a:lnSpc>
                <a:spcPct val="80000"/>
              </a:lnSpc>
            </a:pPr>
            <a:r>
              <a:rPr lang="en-US" altLang="en-US" sz="1900">
                <a:ea typeface="ＭＳ Ｐゴシック" panose="020B0600070205080204" pitchFamily="34" charset="-128"/>
              </a:rPr>
              <a:t>&lt;proc&gt; can be label (16-/32-bit imm), reg, mem</a:t>
            </a:r>
          </a:p>
          <a:p>
            <a:pPr lvl="2">
              <a:lnSpc>
                <a:spcPct val="80000"/>
              </a:lnSpc>
            </a:pPr>
            <a:r>
              <a:rPr lang="en-US" altLang="en-US" sz="1900">
                <a:ea typeface="ＭＳ Ｐゴシック" panose="020B0600070205080204" pitchFamily="34" charset="-128"/>
              </a:rPr>
              <a:t>Saves address of next instruction to stack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solidFill>
                  <a:srgbClr val="0000CC"/>
                </a:solidFill>
                <a:ea typeface="ＭＳ Ｐゴシック" panose="020B0600070205080204" pitchFamily="34" charset="-128"/>
              </a:rPr>
              <a:t>RET</a:t>
            </a:r>
            <a:r>
              <a:rPr lang="en-US" altLang="en-US" sz="2200">
                <a:ea typeface="ＭＳ Ｐゴシック" panose="020B0600070205080204" pitchFamily="34" charset="-128"/>
              </a:rPr>
              <a:t>: return from procedure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Saving state to stack: push instructions</a:t>
            </a:r>
          </a:p>
          <a:p>
            <a:pPr lvl="2">
              <a:lnSpc>
                <a:spcPct val="80000"/>
              </a:lnSpc>
            </a:pPr>
            <a:r>
              <a:rPr lang="en-US" altLang="en-US" sz="1900">
                <a:ea typeface="ＭＳ Ｐゴシック" panose="020B0600070205080204" pitchFamily="34" charset="-128"/>
              </a:rPr>
              <a:t>Store data </a:t>
            </a:r>
            <a:r>
              <a:rPr lang="ja-JP" altLang="en-US" sz="1900">
                <a:ea typeface="ＭＳ Ｐゴシック" panose="020B0600070205080204" pitchFamily="34" charset="-128"/>
              </a:rPr>
              <a:t>“</a:t>
            </a:r>
            <a:r>
              <a:rPr lang="en-US" altLang="ja-JP" sz="1900">
                <a:ea typeface="ＭＳ Ｐゴシック" panose="020B0600070205080204" pitchFamily="34" charset="-128"/>
              </a:rPr>
              <a:t>above</a:t>
            </a:r>
            <a:r>
              <a:rPr lang="ja-JP" altLang="en-US" sz="1900">
                <a:ea typeface="ＭＳ Ｐゴシック" panose="020B0600070205080204" pitchFamily="34" charset="-128"/>
              </a:rPr>
              <a:t>”</a:t>
            </a:r>
            <a:r>
              <a:rPr lang="en-US" altLang="ja-JP" sz="1900">
                <a:ea typeface="ＭＳ Ｐゴシック" panose="020B0600070205080204" pitchFamily="34" charset="-128"/>
              </a:rPr>
              <a:t> current TOS; decrement SP</a:t>
            </a:r>
          </a:p>
          <a:p>
            <a:pPr lvl="2">
              <a:lnSpc>
                <a:spcPct val="80000"/>
              </a:lnSpc>
            </a:pPr>
            <a:r>
              <a:rPr lang="en-US" altLang="en-US" sz="1900">
                <a:ea typeface="ＭＳ Ｐゴシック" panose="020B0600070205080204" pitchFamily="34" charset="-128"/>
              </a:rPr>
              <a:t>Basic </a:t>
            </a:r>
            <a:r>
              <a:rPr lang="en-US" altLang="en-US" sz="1900">
                <a:solidFill>
                  <a:srgbClr val="0000CC"/>
                </a:solidFill>
                <a:ea typeface="ＭＳ Ｐゴシック" panose="020B0600070205080204" pitchFamily="34" charset="-128"/>
              </a:rPr>
              <a:t>PUSH</a:t>
            </a:r>
            <a:r>
              <a:rPr lang="en-US" altLang="en-US" sz="1900">
                <a:ea typeface="ＭＳ Ｐゴシック" panose="020B0600070205080204" pitchFamily="34" charset="-128"/>
              </a:rPr>
              <a:t> stores word or double word</a:t>
            </a:r>
          </a:p>
          <a:p>
            <a:pPr lvl="2">
              <a:lnSpc>
                <a:spcPct val="80000"/>
              </a:lnSpc>
            </a:pPr>
            <a:r>
              <a:rPr lang="en-US" altLang="en-US" sz="1900">
                <a:ea typeface="ＭＳ Ｐゴシック" panose="020B0600070205080204" pitchFamily="34" charset="-128"/>
              </a:rPr>
              <a:t>Directly storing flags: </a:t>
            </a:r>
            <a:r>
              <a:rPr lang="en-US" altLang="en-US" sz="1900">
                <a:solidFill>
                  <a:srgbClr val="0000CC"/>
                </a:solidFill>
                <a:ea typeface="ＭＳ Ｐゴシック" panose="020B0600070205080204" pitchFamily="34" charset="-128"/>
              </a:rPr>
              <a:t>PUSHF</a:t>
            </a:r>
          </a:p>
          <a:p>
            <a:pPr lvl="2">
              <a:lnSpc>
                <a:spcPct val="80000"/>
              </a:lnSpc>
            </a:pPr>
            <a:r>
              <a:rPr lang="en-US" altLang="en-US" sz="1900">
                <a:ea typeface="ＭＳ Ｐゴシック" panose="020B0600070205080204" pitchFamily="34" charset="-128"/>
              </a:rPr>
              <a:t>Storing all 16-/32-bit general purpose registers: </a:t>
            </a:r>
            <a:r>
              <a:rPr lang="en-US" altLang="en-US" sz="1900">
                <a:solidFill>
                  <a:srgbClr val="0000CC"/>
                </a:solidFill>
                <a:ea typeface="ＭＳ Ｐゴシック" panose="020B0600070205080204" pitchFamily="34" charset="-128"/>
              </a:rPr>
              <a:t>PUSHA/PUSHAD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Restoring state: </a:t>
            </a:r>
            <a:r>
              <a:rPr lang="en-US" altLang="en-US" sz="2200">
                <a:solidFill>
                  <a:srgbClr val="0000CC"/>
                </a:solidFill>
                <a:ea typeface="ＭＳ Ｐゴシック" panose="020B0600070205080204" pitchFamily="34" charset="-128"/>
              </a:rPr>
              <a:t>POP/POPF/POPA/POPAD</a:t>
            </a:r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B613FC2A-9C1E-4778-BE54-54872A23F1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6F29818-8825-488C-93F8-19F3D3D0C39C}" type="datetime1">
              <a:rPr lang="en-US" altLang="en-US" sz="1200" smtClean="0">
                <a:latin typeface="Garamond" panose="02020404030301010803" pitchFamily="18" charset="0"/>
              </a:rPr>
              <a:t>10/18/2019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3F4C6-0F3E-4470-884F-64F4F00E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Lecture 20</a:t>
            </a:r>
          </a:p>
        </p:txBody>
      </p:sp>
      <p:sp>
        <p:nvSpPr>
          <p:cNvPr id="5126" name="Slide Number Placeholder 5">
            <a:extLst>
              <a:ext uri="{FF2B5EF4-FFF2-40B4-BE49-F238E27FC236}">
                <a16:creationId xmlns:a16="http://schemas.microsoft.com/office/drawing/2014/main" id="{49115CE6-8CB6-44ED-B91F-45006625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50237ED-8FE4-452E-B453-1E1C593713D0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273D3DF0-2D11-45B8-88C9-6CDF57A43D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8641691-1DF9-47B5-93A2-6EB0714F1101}" type="datetime1">
              <a:rPr lang="en-US" altLang="en-US" sz="1200" smtClean="0">
                <a:latin typeface="Garamond" panose="02020404030301010803" pitchFamily="18" charset="0"/>
              </a:rPr>
              <a:t>10/18/2019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EE0D-2A67-4C50-AEA6-62417A97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EF069223-9312-41A3-B926-1ABA53BA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90A9156-4459-4B8A-82A3-A4A042D1A42C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A4C1127B-36F7-420E-847A-362FD0164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HLL </a:t>
            </a:r>
            <a:r>
              <a:rPr lang="en-US" altLang="en-US">
                <a:ea typeface="ＭＳ Ｐゴシック" panose="020B0600070205080204" pitchFamily="34" charset="-128"/>
                <a:sym typeface="Wingdings" panose="05000000000000000000" pitchFamily="2" charset="2"/>
              </a:rPr>
              <a:t> assembly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5C6DF97B-A2EA-4A76-8549-445AE5360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Given some brief examples already; want to think about common HLL concepts and their assembly counterparts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Compiling HLL to assembly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Data accesses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Stack usage with function calls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Conditional statements (if-then-else)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Loops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DC5F6FF4-0F44-4D3A-8577-412C4229F9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CF23A5-9EE2-4FAB-B612-F47C13B44792}" type="datetime1">
              <a:rPr lang="en-US" altLang="en-US" sz="1200" smtClean="0">
                <a:latin typeface="Garamond" panose="02020404030301010803" pitchFamily="18" charset="0"/>
              </a:rPr>
              <a:t>10/18/2019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109F5-3974-408D-B803-4D471B2F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62977220-646F-4157-86A8-E16B7B17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437729A-FD2B-4A00-B5CF-76F703D2017F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9446CD88-289B-448C-93CA-8D6E301F3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Sample program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43A03F1C-BE20-4A5F-BA83-B19411A93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X[10], Y[10];	// integer arrays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	int i, j;			// index variables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	for (i = 0; i &lt; 10; i++) {		// outer loop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		X[i] = i * 2;			// set X[i]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		for (j = 0; j &lt; 10; j++) {	// inner loop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		  if (j &lt; 5)			// set Y[j]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			Y[j] = X[i] + j;		//  based 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		  else				//  value of j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			Y[j] = X[i] – j;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	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A9715F4C-3036-4F49-8D4B-03DB4F5DE1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736BE0-8EE9-4E0F-B767-A3AACBB12303}" type="datetime1">
              <a:rPr lang="en-US" altLang="en-US" sz="1200" smtClean="0">
                <a:latin typeface="Garamond" panose="02020404030301010803" pitchFamily="18" charset="0"/>
              </a:rPr>
              <a:t>10/18/2019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1EDB9-0A74-48DD-9F01-C4EA64E2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2164C11D-A9DA-4C34-B242-2928FEB4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B26EF02-75A0-4BF7-91B8-C02044D919F6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2A8C388D-A5B3-4806-A08C-CBA0E71F7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Data representations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EDE05712-AD72-4220-BA57-02CA7E79D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Program references four pieces of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Two integer arrays:  </a:t>
            </a: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X[10], Y[10]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Two integer index variables:  </a:t>
            </a: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i, j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Compilers must account for: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i="1">
                <a:solidFill>
                  <a:srgbClr val="0000FF"/>
                </a:solidFill>
                <a:ea typeface="ＭＳ Ｐゴシック" panose="020B0600070205080204" pitchFamily="34" charset="-128"/>
              </a:rPr>
              <a:t>Data size</a:t>
            </a:r>
            <a:r>
              <a:rPr lang="en-US" altLang="en-US" sz="2200">
                <a:ea typeface="ＭＳ Ｐゴシック" panose="020B0600070205080204" pitchFamily="34" charset="-128"/>
              </a:rPr>
              <a:t>:  is variable a double word, word, or byte?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Characters (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char</a:t>
            </a:r>
            <a:r>
              <a:rPr lang="en-US" altLang="en-US">
                <a:ea typeface="ＭＳ Ｐゴシック" panose="020B0600070205080204" pitchFamily="34" charset="-128"/>
              </a:rPr>
              <a:t>) are always 8 bits </a:t>
            </a:r>
            <a:r>
              <a:rPr lang="en-US" altLang="en-US">
                <a:ea typeface="ＭＳ Ｐゴシック" panose="020B0600070205080204" pitchFamily="34" charset="-128"/>
                <a:sym typeface="Wingdings" panose="05000000000000000000" pitchFamily="2" charset="2"/>
              </a:rPr>
              <a:t> 1 byte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  <a:sym typeface="Wingdings" panose="05000000000000000000" pitchFamily="2" charset="2"/>
              </a:rPr>
              <a:t>Other types system-dependent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In x86, integers (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800">
                <a:ea typeface="ＭＳ Ｐゴシック" panose="020B0600070205080204" pitchFamily="34" charset="-128"/>
              </a:rPr>
              <a:t>) are 32 bits </a:t>
            </a:r>
            <a:r>
              <a:rPr lang="en-US" altLang="en-US" sz="1800">
                <a:ea typeface="ＭＳ Ｐゴシック" panose="020B0600070205080204" pitchFamily="34" charset="-128"/>
                <a:sym typeface="Wingdings" panose="05000000000000000000" pitchFamily="2" charset="2"/>
              </a:rPr>
              <a:t> 4 bytes  double word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Short integers (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short</a:t>
            </a:r>
            <a:r>
              <a:rPr lang="en-US" altLang="en-US" sz="1800">
                <a:ea typeface="ＭＳ Ｐゴシック" panose="020B0600070205080204" pitchFamily="34" charset="-128"/>
              </a:rPr>
              <a:t>) are 16 bits </a:t>
            </a:r>
            <a:r>
              <a:rPr lang="en-US" altLang="en-US" sz="1800">
                <a:ea typeface="ＭＳ Ｐゴシック" panose="020B0600070205080204" pitchFamily="34" charset="-128"/>
                <a:sym typeface="Wingdings" panose="05000000000000000000" pitchFamily="2" charset="2"/>
              </a:rPr>
              <a:t> 2 bytes  word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i="1">
                <a:solidFill>
                  <a:srgbClr val="0000FF"/>
                </a:solidFill>
                <a:ea typeface="ＭＳ Ｐゴシック" panose="020B0600070205080204" pitchFamily="34" charset="-128"/>
              </a:rPr>
              <a:t>Data location</a:t>
            </a:r>
            <a:r>
              <a:rPr lang="en-US" altLang="en-US" sz="2200" i="1">
                <a:ea typeface="ＭＳ Ｐゴシック" panose="020B0600070205080204" pitchFamily="34" charset="-128"/>
              </a:rPr>
              <a:t>:</a:t>
            </a:r>
            <a:r>
              <a:rPr lang="en-US" altLang="en-US" sz="2200">
                <a:ea typeface="ＭＳ Ｐゴシック" panose="020B0600070205080204" pitchFamily="34" charset="-128"/>
              </a:rPr>
              <a:t> where is data allocated?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Depends on </a:t>
            </a:r>
            <a:r>
              <a:rPr lang="en-US" altLang="en-US" u="sng">
                <a:ea typeface="ＭＳ Ｐゴシック" panose="020B0600070205080204" pitchFamily="34" charset="-128"/>
              </a:rPr>
              <a:t>how</a:t>
            </a:r>
            <a:r>
              <a:rPr lang="en-US" altLang="en-US">
                <a:ea typeface="ＭＳ Ｐゴシック" panose="020B0600070205080204" pitchFamily="34" charset="-128"/>
              </a:rPr>
              <a:t> it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allocated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If writing assembly by hand, static data </a:t>
            </a:r>
            <a:r>
              <a:rPr lang="en-US" altLang="en-US">
                <a:ea typeface="ＭＳ Ｐゴシック" panose="020B0600070205080204" pitchFamily="34" charset="-128"/>
                <a:sym typeface="Wingdings" panose="05000000000000000000" pitchFamily="2" charset="2"/>
              </a:rPr>
              <a:t> directly allocated in memory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If compiled code or function call, allocated on stack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Variables declared inside functions, function arguments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CAC3244-ADD5-463E-BD9E-7B7B4AAC0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Static data accesses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47269EFB-C955-426B-B73C-E46D4D84C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Global declarations in high-level program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Stored in data segment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Offset into data segment declared as symbol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Example (from testfile2.asm)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DWORD PTR _c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35CC3B6D-BB52-4A90-A200-C322FCB1FD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7FB99A3-FDFF-4582-9439-F0D5C40E0C9F}" type="datetime1">
              <a:rPr lang="en-US" altLang="en-US" sz="1200" smtClean="0">
                <a:latin typeface="Garamond" panose="02020404030301010803" pitchFamily="18" charset="0"/>
              </a:rPr>
              <a:t>10/18/2019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241F7-A3E3-49D1-82E6-86909166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D97B6DD-EC77-41E4-9186-BC32F447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0E7CB80-FB83-4ED8-9187-882AC5528B3E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B39AB3E4-7A8E-411A-8924-B9554994CC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990600"/>
          <a:ext cx="64008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651292" imgH="4736926" progId="Word.Document.12">
                  <p:embed/>
                </p:oleObj>
              </mc:Choice>
              <mc:Fallback>
                <p:oleObj name="Document" r:id="rId3" imgW="5651292" imgH="4736926" progId="Word.Document.12">
                  <p:embed/>
                  <p:pic>
                    <p:nvPicPr>
                      <p:cNvPr id="10242" name="Object 2">
                        <a:extLst>
                          <a:ext uri="{FF2B5EF4-FFF2-40B4-BE49-F238E27FC236}">
                            <a16:creationId xmlns:a16="http://schemas.microsoft.com/office/drawing/2014/main" id="{B39AB3E4-7A8E-411A-8924-B9554994CC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90600"/>
                        <a:ext cx="64008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itle 1">
            <a:extLst>
              <a:ext uri="{FF2B5EF4-FFF2-40B4-BE49-F238E27FC236}">
                <a16:creationId xmlns:a16="http://schemas.microsoft.com/office/drawing/2014/main" id="{611D468A-F862-4B60-A116-420AA6D7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Stack accesses</a:t>
            </a:r>
          </a:p>
        </p:txBody>
      </p:sp>
      <p:sp>
        <p:nvSpPr>
          <p:cNvPr id="10244" name="Content Placeholder 7">
            <a:extLst>
              <a:ext uri="{FF2B5EF4-FFF2-40B4-BE49-F238E27FC236}">
                <a16:creationId xmlns:a16="http://schemas.microsoft.com/office/drawing/2014/main" id="{F196FC72-57C0-4905-ACD3-54AB288B1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974725"/>
            <a:ext cx="4038600" cy="49879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On function call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SP or ESP: points to current top of stack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Lowest address in current stack frame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BP or EBP: used to reference data within frame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Arguments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Local variables</a:t>
            </a:r>
          </a:p>
        </p:txBody>
      </p:sp>
      <p:sp>
        <p:nvSpPr>
          <p:cNvPr id="10245" name="Date Placeholder 3">
            <a:extLst>
              <a:ext uri="{FF2B5EF4-FFF2-40B4-BE49-F238E27FC236}">
                <a16:creationId xmlns:a16="http://schemas.microsoft.com/office/drawing/2014/main" id="{3F010B1C-EE9D-42BF-9499-E7CCD60735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52EE02E-1ABF-453E-B7EB-D1F3AF50F9FB}" type="datetime1">
              <a:rPr lang="en-US" altLang="en-US" sz="1200" smtClean="0">
                <a:latin typeface="Garamond" panose="02020404030301010803" pitchFamily="18" charset="0"/>
              </a:rPr>
              <a:t>10/18/2019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4429-8163-4D4C-911C-67B76B24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20</a:t>
            </a:r>
          </a:p>
        </p:txBody>
      </p:sp>
      <p:sp>
        <p:nvSpPr>
          <p:cNvPr id="10247" name="Slide Number Placeholder 5">
            <a:extLst>
              <a:ext uri="{FF2B5EF4-FFF2-40B4-BE49-F238E27FC236}">
                <a16:creationId xmlns:a16="http://schemas.microsoft.com/office/drawing/2014/main" id="{D01FB69D-264E-420D-A5D4-4087F966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1A594B6-5BF6-4AC2-AD30-C90F247EBEA8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9633</TotalTime>
  <Words>989</Words>
  <Application>Microsoft Office PowerPoint</Application>
  <PresentationFormat>On-screen Show (4:3)</PresentationFormat>
  <Paragraphs>284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ＭＳ Ｐゴシック</vt:lpstr>
      <vt:lpstr>Garamond</vt:lpstr>
      <vt:lpstr>Wingdings</vt:lpstr>
      <vt:lpstr>Courier New</vt:lpstr>
      <vt:lpstr>Times New Roman</vt:lpstr>
      <vt:lpstr>Edge</vt:lpstr>
      <vt:lpstr>Microsoft Word Document</vt:lpstr>
      <vt:lpstr>EECE.3170 Microprocessor Systems Design I</vt:lpstr>
      <vt:lpstr>Announcements/reminders</vt:lpstr>
      <vt:lpstr>Today’s lecture</vt:lpstr>
      <vt:lpstr>Review: subroutines</vt:lpstr>
      <vt:lpstr>HLL  assembly</vt:lpstr>
      <vt:lpstr>Sample program</vt:lpstr>
      <vt:lpstr>Data representations</vt:lpstr>
      <vt:lpstr>Static data accesses</vt:lpstr>
      <vt:lpstr>Stack accesses</vt:lpstr>
      <vt:lpstr>Stack accesses (cont.)</vt:lpstr>
      <vt:lpstr>Array accesses</vt:lpstr>
      <vt:lpstr>Conditional statements</vt:lpstr>
      <vt:lpstr>Conditional statements (cont.)</vt:lpstr>
      <vt:lpstr>Loops</vt:lpstr>
      <vt:lpstr>Loops (cont.)</vt:lpstr>
      <vt:lpstr>Practice problems</vt:lpstr>
      <vt:lpstr>Factorial in C</vt:lpstr>
      <vt:lpstr>Maximum value function in C</vt:lpstr>
      <vt:lpstr>Swap in C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Geiger, Michael J</cp:lastModifiedBy>
  <cp:revision>1726</cp:revision>
  <dcterms:created xsi:type="dcterms:W3CDTF">2006-04-03T05:03:01Z</dcterms:created>
  <dcterms:modified xsi:type="dcterms:W3CDTF">2019-10-19T02:16:58Z</dcterms:modified>
</cp:coreProperties>
</file>