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59" r:id="rId4"/>
    <p:sldId id="558" r:id="rId5"/>
    <p:sldId id="555" r:id="rId6"/>
    <p:sldId id="556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324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5F3599-0705-C247-ADB1-91F7AAB4F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970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9ACF80-8DD1-2E4A-9393-000E3E4D0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198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D1BEE4-DC46-E045-BECA-BD581A4BFD0D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ACF80-8DD1-2E4A-9393-000E3E4D03B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38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76804C-F5F4-0145-BE5A-2BF34932FE68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F23F9-03BD-5E49-93D7-AE82A9544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0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B63BC-203E-AE4D-B721-FC3FAB14FAAF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B80AB-3149-8645-A845-4B8E4FB37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1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60451-E3C0-6E45-AB29-164411D4BFC7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A657D-8446-104A-9E3F-C089D9230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7F483-4AE1-2647-96E1-305EEF2937E7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3D4F-B341-0D48-834A-5A932AA9A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6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A009A-7B53-0541-A5CB-60D4F2E45E10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B29B5-874C-1B45-8B41-468721BEED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90293-28D0-DB41-9F42-03246F00EEFB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EFDF1-889A-F949-8A76-546B72784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2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9B7AC-C826-6B4A-A3A9-0425F32B119E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2ACEF-BBC7-6C45-9060-9974BFBEE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26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6793C-323C-A64B-8046-6CC46DFA0427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A93B2-A06A-3944-A793-362DD14CE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5DFAC-7490-0A4B-B6E1-C5714BEFA496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F01A3-8281-D44B-B294-44B4C575C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CDC20-7F3B-F341-84D6-E07507DCA2A2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27F07-80D7-1543-84D0-5CFA5C388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45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5C35B-B860-CA49-A6E6-AA1C06D32911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57F67-906B-4941-B61A-A17D2264E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19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C3EC5-F70C-8F43-8A90-40196B7F645B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8CD10-B5F2-BC42-9FC7-032916D93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55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40210-CE12-204B-BB87-D66543354106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A896-F091-D04B-984F-AC267954A8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3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A2A94BFA-7A91-7947-A59E-DB9858D2B448}" type="datetime1">
              <a:rPr lang="en-US" altLang="en-US" smtClean="0"/>
              <a:t>6/28/18</a:t>
            </a:fld>
            <a:endParaRPr lang="en-US" alt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DF2C261-7944-B141-8DD1-B5C912427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32" r:id="rId2"/>
    <p:sldLayoutId id="2147485033" r:id="rId3"/>
    <p:sldLayoutId id="2147485034" r:id="rId4"/>
    <p:sldLayoutId id="2147485035" r:id="rId5"/>
    <p:sldLayoutId id="2147485036" r:id="rId6"/>
    <p:sldLayoutId id="2147485037" r:id="rId7"/>
    <p:sldLayoutId id="2147485038" r:id="rId8"/>
    <p:sldLayoutId id="2147485039" r:id="rId9"/>
    <p:sldLayoutId id="2147485040" r:id="rId10"/>
    <p:sldLayoutId id="2147485041" r:id="rId11"/>
    <p:sldLayoutId id="2147485042" r:id="rId12"/>
    <p:sldLayoutId id="214748504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altLang="en-US" sz="4600">
                <a:ea typeface="ＭＳ Ｐゴシック" charset="-128"/>
              </a:rPr>
              <a:t>EECE.2160</a:t>
            </a:r>
            <a:br>
              <a:rPr lang="en-US" altLang="en-US" sz="4600">
                <a:ea typeface="ＭＳ Ｐゴシック" charset="-128"/>
              </a:rPr>
            </a:br>
            <a:r>
              <a:rPr lang="en-US" altLang="en-US" sz="4600">
                <a:ea typeface="ＭＳ Ｐゴシック" charset="-128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Dr. Michael </a:t>
            </a:r>
            <a:r>
              <a:rPr lang="en-US" dirty="0" smtClean="0"/>
              <a:t>Geiger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Summer 2018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Lecture 14: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Bitwise operators (continued)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Dynamic memory allocation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bitwise operations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94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1887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General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mask values in positions that change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 mask values in positions staying same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Example: modify bits 8-23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(middle 16 bits)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Set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Bits changed to 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| 0x00FFFF00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Clear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Bits changed to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&amp; 0xFF0000FF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Flip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All 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1; 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All 1 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^ 0x00FFFF00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109AD-7D39-F64D-A43A-FD1CA5414670}" type="datetime1">
              <a:rPr lang="en-US" sz="1200" smtClean="0">
                <a:latin typeface="Garamond" charset="0"/>
                <a:cs typeface="Arial" charset="0"/>
              </a:rPr>
              <a:t>6/28/18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4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02E8C2-EBD9-3144-8A74-1DB32E714A0A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Very common to extract bits from larger value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One example: instruction decoding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Instruction: basic operation executed by processor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Decoding: figure out what each bit group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means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</a:rPr>
              <a:t>First bits typically operation; others choose data to be used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Examples: 0xABCD1234 =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1010 1011 1100 1101 0001 0010 0011 0100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Lowest 16 bits = 0x1234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Upper 16 bits = 0xABCD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24-31 = 0xAB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1-6 </a:t>
            </a:r>
            <a:r>
              <a:rPr lang="en-US">
                <a:latin typeface="Arial" charset="0"/>
                <a:sym typeface="Wingdings" charset="0"/>
              </a:rPr>
              <a:t> look at lowest 8 bits (bits 0-7)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="1" u="sng">
                <a:latin typeface="Arial" charset="0"/>
                <a:sym typeface="Wingdings" charset="0"/>
              </a:rPr>
              <a:t>011010</a:t>
            </a: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aseline="-25000">
                <a:latin typeface="Arial" charset="0"/>
                <a:sym typeface="Wingdings" charset="0"/>
              </a:rPr>
              <a:t>2 </a:t>
            </a:r>
            <a:r>
              <a:rPr lang="en-US">
                <a:latin typeface="Arial" charset="0"/>
                <a:sym typeface="Wingdings" charset="0"/>
              </a:rPr>
              <a:t> bits 1-6 = 011010 = 0x1A</a:t>
            </a:r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F8A3C6-57B7-4A43-8769-031C100229F9}" type="datetime1">
              <a:rPr lang="en-US" sz="1200" smtClean="0">
                <a:latin typeface="Garamond" charset="0"/>
                <a:cs typeface="Arial" charset="0"/>
              </a:rPr>
              <a:t>6/28/18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9ADB03-0477-964D-B121-1A249520880C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Garamond" charset="0"/>
              <a:buAutoNum type="arabicPeriod"/>
            </a:pPr>
            <a:r>
              <a:rPr lang="en-US">
                <a:latin typeface="Arial" charset="0"/>
              </a:rPr>
              <a:t>Isolate bits you want</a:t>
            </a:r>
          </a:p>
          <a:p>
            <a:pPr lvl="1"/>
            <a:r>
              <a:rPr lang="en-US">
                <a:latin typeface="Arial" charset="0"/>
              </a:rPr>
              <a:t>AND with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bit mask</a:t>
            </a:r>
            <a:r>
              <a:rPr lang="en-US">
                <a:latin typeface="Arial" charset="0"/>
              </a:rPr>
              <a:t> to clear unwanted bits</a:t>
            </a:r>
          </a:p>
          <a:p>
            <a:pPr lvl="2"/>
            <a:r>
              <a:rPr lang="en-US">
                <a:latin typeface="Arial" charset="0"/>
              </a:rPr>
              <a:t>Positions you want to keep = 1</a:t>
            </a:r>
          </a:p>
          <a:p>
            <a:pPr lvl="2"/>
            <a:r>
              <a:rPr lang="en-US">
                <a:latin typeface="Arial" charset="0"/>
              </a:rPr>
              <a:t>Positions you want to clear = 0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Examples: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To get lowest 16 bits  mask = 0x0000FFFF</a:t>
            </a:r>
          </a:p>
          <a:p>
            <a:pPr lvl="2"/>
            <a:r>
              <a:rPr lang="en-US">
                <a:latin typeface="Arial" charset="0"/>
              </a:rPr>
              <a:t>To get upper 16 bits </a:t>
            </a:r>
            <a:r>
              <a:rPr lang="en-US">
                <a:latin typeface="Arial" charset="0"/>
                <a:sym typeface="Wingdings" charset="0"/>
              </a:rPr>
              <a:t> mask = 0xFFFF0000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24-31 </a:t>
            </a:r>
            <a:r>
              <a:rPr lang="en-US">
                <a:latin typeface="Arial" charset="0"/>
                <a:sym typeface="Wingdings" charset="0"/>
              </a:rPr>
              <a:t> mask = 0xFF000000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1-6 </a:t>
            </a:r>
            <a:r>
              <a:rPr lang="en-US">
                <a:latin typeface="Arial" charset="0"/>
                <a:sym typeface="Wingdings" charset="0"/>
              </a:rPr>
              <a:t> mask = 0...0 0111 1110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  <a:r>
              <a:rPr lang="en-US">
                <a:latin typeface="Arial" charset="0"/>
                <a:sym typeface="Wingdings" charset="0"/>
              </a:rPr>
              <a:t> = 0x0000007E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DC5CAD-3CD5-CB4A-85F2-36BC9A488EB8}" type="datetime1">
              <a:rPr lang="en-US" sz="1200" smtClean="0">
                <a:latin typeface="Garamond" charset="0"/>
                <a:cs typeface="Arial" charset="0"/>
              </a:rPr>
              <a:t>6/28/18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6BD778-624C-D94B-86AC-2FCE257761EC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Shift bits to right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Shift amount = original position of lowest bit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Lowest 16 bits </a:t>
            </a:r>
            <a:r>
              <a:rPr lang="en-US" dirty="0" smtClean="0">
                <a:sym typeface="Wingdings" pitchFamily="2" charset="2"/>
              </a:rPr>
              <a:t> bits 0-15  no shift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Upper 16 bits  bits 16-31  shift right by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Bits 24-31  shift right by 24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Bits 1-6  shift right by 1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endParaRPr lang="en-US" dirty="0" smtClean="0">
              <a:sym typeface="Wingdings" pitchFamily="2" charset="2"/>
            </a:endParaRP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Order doesn’t really matter</a:t>
            </a:r>
          </a:p>
          <a:p>
            <a:pPr marL="841375" lvl="1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Could shift first and then AND to mask out upper bits</a:t>
            </a: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steps in single operation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Upper 16 bits of x = (x &amp; 0xFFFF0000) &gt;&gt;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Bits 1-6 of x = (x &amp; 0x0000007E) &gt;&gt;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CA5C56-AF59-BB43-965B-64B1D1600CE1}" type="datetime1">
              <a:rPr lang="en-US" sz="1200" smtClean="0">
                <a:latin typeface="Garamond" charset="0"/>
                <a:cs typeface="Arial" charset="0"/>
              </a:rPr>
              <a:t>6/28/18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B57B71-EEC5-2A48-B2BA-F564603FB43F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9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Next time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charset="-128"/>
              </a:rPr>
              <a:t>Hexadecimal output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charset="-128"/>
              </a:rPr>
              <a:t>Dynamic memory allocation</a:t>
            </a:r>
            <a:endParaRPr lang="en-US" altLang="en-US" sz="2800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charset="-128"/>
              </a:rPr>
              <a:t>Exam 3 Review</a:t>
            </a: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Reminders:</a:t>
            </a:r>
          </a:p>
          <a:p>
            <a:pPr lvl="1"/>
            <a:r>
              <a:rPr lang="en-US" altLang="en-US" dirty="0"/>
              <a:t>Program 6 due today</a:t>
            </a:r>
          </a:p>
          <a:p>
            <a:pPr lvl="1"/>
            <a:r>
              <a:rPr lang="en-US" altLang="en-US" dirty="0"/>
              <a:t>Program 7 due Tuesday, 7/3</a:t>
            </a:r>
          </a:p>
          <a:p>
            <a:pPr lvl="1"/>
            <a:r>
              <a:rPr lang="en-US" altLang="en-US" dirty="0"/>
              <a:t>Extra credit programs (8 &amp; 9) to be posted, due 7/3</a:t>
            </a:r>
          </a:p>
          <a:p>
            <a:pPr lvl="1"/>
            <a:r>
              <a:rPr lang="en-US" altLang="en-US" dirty="0"/>
              <a:t>Exam 3: Monday, 7/2</a:t>
            </a:r>
          </a:p>
          <a:p>
            <a:pPr lvl="2"/>
            <a:r>
              <a:rPr lang="en-US" altLang="en-US" dirty="0"/>
              <a:t>Will be allowed one 8.5” x 11” note sheet</a:t>
            </a:r>
          </a:p>
          <a:p>
            <a:pPr lvl="1"/>
            <a:r>
              <a:rPr lang="en-US" altLang="en-US" dirty="0"/>
              <a:t>Last day to submit programs: Tuesday, 7/3, 5:00 </a:t>
            </a:r>
            <a:r>
              <a:rPr lang="en-US" altLang="en-US" dirty="0" smtClean="0"/>
              <a:t>PM</a:t>
            </a:r>
            <a:endParaRPr lang="en-US" altLang="en-US" dirty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45E9A5-66F5-9B4D-936B-B55B4AA3A80C}" type="datetime1">
              <a:rPr lang="en-US" altLang="en-US" sz="1200" smtClean="0"/>
              <a:t>6/28/18</a:t>
            </a:fld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487E4-B7CF-6447-A0D8-28268F756D8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outline</a:t>
            </a:r>
            <a:endParaRPr lang="en-US" alt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Announcements/reminders</a:t>
            </a:r>
          </a:p>
          <a:p>
            <a:pPr lvl="1"/>
            <a:r>
              <a:rPr lang="en-US" altLang="en-US" dirty="0" smtClean="0"/>
              <a:t>Program 6 due today</a:t>
            </a:r>
          </a:p>
          <a:p>
            <a:pPr lvl="1"/>
            <a:r>
              <a:rPr lang="en-US" altLang="en-US" dirty="0" smtClean="0"/>
              <a:t>Program 7 due Tuesday, 7/3</a:t>
            </a:r>
          </a:p>
          <a:p>
            <a:pPr lvl="1"/>
            <a:r>
              <a:rPr lang="en-US" altLang="en-US" dirty="0" smtClean="0"/>
              <a:t>Extra credit programs (8 &amp; 9) to be posted, due 7/3</a:t>
            </a:r>
          </a:p>
          <a:p>
            <a:pPr lvl="1"/>
            <a:r>
              <a:rPr lang="en-US" altLang="en-US" dirty="0" smtClean="0"/>
              <a:t>Exam 3: Monday, 7/2</a:t>
            </a:r>
          </a:p>
          <a:p>
            <a:pPr lvl="2"/>
            <a:r>
              <a:rPr lang="en-US" altLang="en-US" dirty="0" smtClean="0"/>
              <a:t>Will be allowed one 8.5” x 11” note sheet</a:t>
            </a:r>
          </a:p>
          <a:p>
            <a:pPr lvl="1"/>
            <a:r>
              <a:rPr lang="en-US" altLang="en-US" dirty="0" smtClean="0"/>
              <a:t>Last day to submit programs: Tuesday, 7/3, 5:00 PM</a:t>
            </a:r>
          </a:p>
          <a:p>
            <a:r>
              <a:rPr lang="en-US" altLang="en-US" dirty="0" smtClean="0"/>
              <a:t>Today’s class</a:t>
            </a:r>
          </a:p>
          <a:p>
            <a:pPr lvl="1"/>
            <a:r>
              <a:rPr lang="en-US" altLang="en-US" dirty="0" smtClean="0"/>
              <a:t>Bitwise operators and their </a:t>
            </a:r>
            <a:r>
              <a:rPr lang="en-US" altLang="en-US" dirty="0" smtClean="0"/>
              <a:t>applications</a:t>
            </a:r>
            <a:endParaRPr lang="en-US" alt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fld id="{4981FB87-5196-8E4A-BA7A-10DD593DAF62}" type="datetime1">
              <a:rPr lang="en-US" altLang="en-US" sz="1200" smtClean="0">
                <a:latin typeface="Garamond" charset="0"/>
                <a:ea typeface="Garamond" charset="0"/>
                <a:cs typeface="Garamond" charset="0"/>
              </a:rPr>
              <a:t>6/28/18</a:t>
            </a:fld>
            <a:endParaRPr lang="en-US" alt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fld id="{9F25BC68-327E-A147-B3B0-58E135724703}" type="slidenum">
              <a:rPr lang="en-US" altLang="en-US" sz="1200" smtClean="0">
                <a:latin typeface="Garamond" charset="0"/>
                <a:ea typeface="Garamond" charset="0"/>
                <a:cs typeface="Garamond" charset="0"/>
              </a:rPr>
              <a:pPr>
                <a:buNone/>
              </a:pPr>
              <a:t>2</a:t>
            </a:fld>
            <a:endParaRPr lang="en-US" alt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 </a:t>
            </a:r>
            <a:r>
              <a:rPr lang="en-US" dirty="0">
                <a:cs typeface="Courier New" pitchFamily="49" charset="0"/>
              </a:rPr>
              <a:t>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n, FILE *stream);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A36E71-0314-6F49-87CC-7E01287AD40C}" type="datetime1">
              <a:rPr lang="en-US" altLang="en-US" sz="1200" smtClean="0">
                <a:latin typeface="Garamond" charset="0"/>
              </a:rPr>
              <a:t>6/28/18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E7215A-5F3D-6344-9A2F-080E04C3ED48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Bitwise operators: |  &amp;  ^  ~</a:t>
            </a:r>
          </a:p>
          <a:p>
            <a:pPr lvl="1"/>
            <a:r>
              <a:rPr lang="en-US">
                <a:latin typeface="Arial" charset="0"/>
              </a:rPr>
              <a:t>Used for desired logical operations</a:t>
            </a:r>
          </a:p>
          <a:p>
            <a:pPr lvl="1"/>
            <a:r>
              <a:rPr lang="en-US">
                <a:latin typeface="Arial" charset="0"/>
              </a:rPr>
              <a:t>Used to set/clear bits</a:t>
            </a:r>
          </a:p>
          <a:p>
            <a:r>
              <a:rPr lang="en-US">
                <a:latin typeface="Arial" charset="0"/>
              </a:rPr>
              <a:t>Bit shifts: &lt;&lt;    &gt;&gt;</a:t>
            </a:r>
          </a:p>
          <a:p>
            <a:pPr lvl="1"/>
            <a:r>
              <a:rPr lang="en-US">
                <a:latin typeface="Arial" charset="0"/>
              </a:rPr>
              <a:t>Used to shift bits into position</a:t>
            </a:r>
          </a:p>
          <a:p>
            <a:pPr lvl="1"/>
            <a:r>
              <a:rPr lang="en-US">
                <a:latin typeface="Arial" charset="0"/>
              </a:rPr>
              <a:t>Used for multiplication/division by powers of 2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C762E7-515B-B843-843F-BE6071155E88}" type="datetime1">
              <a:rPr lang="en-US" sz="1200" smtClean="0">
                <a:latin typeface="Garamond" charset="0"/>
                <a:cs typeface="Arial" charset="0"/>
              </a:rPr>
              <a:t>6/28/18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711EDE-453B-7143-8061-C9C3F49546CF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Bitwise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Evaluate each of the following expressions if you have the following unsigned ints:</a:t>
            </a:r>
          </a:p>
          <a:p>
            <a:pPr lvl="1"/>
            <a:r>
              <a:rPr lang="en-US" altLang="en-US">
                <a:ea typeface="ＭＳ Ｐゴシック" charset="-128"/>
              </a:rPr>
              <a:t>A = 7, B = 10, and C = 0xFFFFFFFF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&amp; 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~B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^ C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&lt;&lt; 4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B &gt;&gt; 5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(B &lt;&lt; 2)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E49F6F-ED58-0440-A57B-1FECA58C4979}" type="datetime1">
              <a:rPr lang="en-US" altLang="en-US" sz="1200" smtClean="0">
                <a:latin typeface="Garamond" charset="0"/>
              </a:rPr>
              <a:t>6/28/18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82A3833-BBBF-8041-9838-E6A549C274CB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Solution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First step: convert A &amp; B to binary (or hex)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A = 7 = 0111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0x7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B = 10 = 1010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0xA</a:t>
            </a:r>
          </a:p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Now solve problems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&amp; B = 0111 &amp; 1010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0010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 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~B = 0111 | ~1010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0111 | 0101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/>
            </a:r>
            <a:b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Upper 28 bits = 1!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Final answer: 0xFFFFFFF7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^ C = (0000 ... 0111) ^ (1111 ... 1111)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1111 ... 1000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0xFFFFFFF8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&lt;&lt; 4 = 0111 &lt;&lt; (4 bits)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01110000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= 0x70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B &gt;&gt; 5 = 1010 &gt;&gt; (5 bits) = 0</a:t>
            </a:r>
          </a:p>
          <a:p>
            <a:pPr lvl="2">
              <a:lnSpc>
                <a:spcPct val="80000"/>
              </a:lnSpc>
            </a:pPr>
            <a:r>
              <a:rPr lang="en-US" altLang="en-US" sz="1700">
                <a:ea typeface="ＭＳ Ｐゴシック" charset="-128"/>
              </a:rPr>
              <a:t>Only lowest 4 bits of B contain non-zero values!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(B &lt;&lt; 2)</a:t>
            </a:r>
            <a:r>
              <a:rPr lang="en-US" altLang="en-US" sz="2000">
                <a:ea typeface="ＭＳ Ｐゴシック" charset="-128"/>
              </a:rPr>
              <a:t> = 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0111 | (1010 &lt;&lt; 2 bits)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	= 0111 | 101000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101111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endParaRPr lang="en-US" altLang="en-US" sz="2000">
              <a:latin typeface="Courier New" charset="0"/>
              <a:ea typeface="ＭＳ Ｐゴシック" charset="-128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399DAD3-BA57-9A48-BBC4-292BD7C71057}" type="datetime1">
              <a:rPr lang="en-US" altLang="en-US" sz="1200" smtClean="0">
                <a:latin typeface="Garamond" charset="0"/>
              </a:rPr>
              <a:t>6/28/18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1A41088-BD62-4241-B160-DA6A444FE648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Example: Common bitwise operations</a:t>
            </a:r>
            <a:endParaRPr lang="en-US" dirty="0">
              <a:ea typeface="+mj-ea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Given an </a:t>
            </a:r>
            <a:r>
              <a:rPr lang="en-US" dirty="0">
                <a:latin typeface="Courier New" charset="0"/>
                <a:cs typeface="Courier New" charset="0"/>
              </a:rPr>
              <a:t>unsigned </a:t>
            </a:r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, and a number,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</a:rPr>
              <a:t>, how would you:</a:t>
            </a:r>
          </a:p>
          <a:p>
            <a:pPr lvl="1"/>
            <a:r>
              <a:rPr lang="en-US" dirty="0">
                <a:latin typeface="Arial" charset="0"/>
              </a:rPr>
              <a:t>Clear all bits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</a:rPr>
              <a:t>Clear the lower 16 bits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  <a:cs typeface="Courier New" charset="0"/>
              </a:rPr>
              <a:t> (mask out lower bits)</a:t>
            </a:r>
            <a:r>
              <a:rPr lang="en-US" dirty="0">
                <a:latin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</a:rPr>
              <a:t>Flip all bits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</a:rPr>
              <a:t>Flip bit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</a:rPr>
              <a:t>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</a:rPr>
              <a:t>Set bit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</a:rPr>
              <a:t>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  <a:cs typeface="Courier New" charset="0"/>
              </a:rPr>
              <a:t> (i.e., make sure bit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  <a:cs typeface="Courier New" charset="0"/>
              </a:rPr>
              <a:t> is 1)</a:t>
            </a:r>
            <a:r>
              <a:rPr lang="en-US" dirty="0">
                <a:latin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</a:rPr>
              <a:t>Clear bit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</a:rPr>
              <a:t> of 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  <a:cs typeface="Courier New" charset="0"/>
              </a:rPr>
              <a:t> (i.e., make sure bit </a:t>
            </a:r>
            <a:r>
              <a:rPr lang="en-US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Arial" charset="0"/>
                <a:cs typeface="Courier New" charset="0"/>
              </a:rPr>
              <a:t> is 0)</a:t>
            </a:r>
            <a:r>
              <a:rPr lang="en-US" dirty="0">
                <a:latin typeface="Arial" charset="0"/>
              </a:rPr>
              <a:t>?</a:t>
            </a:r>
          </a:p>
          <a:p>
            <a:r>
              <a:rPr lang="en-US" dirty="0" smtClean="0">
                <a:latin typeface="Arial" charset="0"/>
              </a:rPr>
              <a:t>Notes: </a:t>
            </a:r>
          </a:p>
          <a:p>
            <a:pPr lvl="1"/>
            <a:r>
              <a:rPr lang="en-US" dirty="0" smtClean="0">
                <a:latin typeface="Arial" charset="0"/>
              </a:rPr>
              <a:t>0 </a:t>
            </a:r>
            <a:r>
              <a:rPr lang="en-US" dirty="0">
                <a:latin typeface="Arial" charset="0"/>
              </a:rPr>
              <a:t>≤ b ≤ 31; least significant (rightmost) bit is bit </a:t>
            </a:r>
            <a:r>
              <a:rPr lang="en-US" dirty="0" smtClean="0">
                <a:latin typeface="Arial" charset="0"/>
              </a:rPr>
              <a:t>0</a:t>
            </a:r>
          </a:p>
          <a:p>
            <a:pPr lvl="1"/>
            <a:r>
              <a:rPr lang="en-US" dirty="0" smtClean="0">
                <a:latin typeface="Arial" charset="0"/>
              </a:rPr>
              <a:t>Leave all other bits unchanged when performing operations above</a:t>
            </a:r>
            <a:endParaRPr lang="en-US" dirty="0">
              <a:latin typeface="Arial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72092C-A6E1-DE45-AE08-4E2C0CF3D20B}" type="datetime1">
              <a:rPr lang="en-US" sz="1200" smtClean="0">
                <a:latin typeface="Garamond" charset="0"/>
                <a:cs typeface="Arial" charset="0"/>
              </a:rPr>
              <a:t>6/28/18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FB0E67-3BE1-124D-9D91-84A2BF460339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 solution</a:t>
            </a:r>
            <a:endParaRPr lang="en-US" dirty="0">
              <a:ea typeface="+mj-ea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r>
              <a:rPr lang="en-US">
                <a:latin typeface="Arial" charset="0"/>
              </a:rPr>
              <a:t>Given an </a:t>
            </a:r>
            <a:r>
              <a:rPr lang="en-US">
                <a:latin typeface="Courier New" charset="0"/>
                <a:cs typeface="Courier New" charset="0"/>
              </a:rPr>
              <a:t>unsigned int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, and a number,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, how would you:</a:t>
            </a:r>
          </a:p>
          <a:p>
            <a:pPr lvl="1"/>
            <a:r>
              <a:rPr lang="en-US">
                <a:latin typeface="Arial" charset="0"/>
              </a:rPr>
              <a:t>Clear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0;</a:t>
            </a:r>
          </a:p>
          <a:p>
            <a:pPr lvl="1"/>
            <a:r>
              <a:rPr lang="en-US">
                <a:latin typeface="Arial" charset="0"/>
              </a:rPr>
              <a:t>Clear the lower 16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(mask out lower bits)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>
                <a:latin typeface="Arial" charset="0"/>
              </a:rPr>
              <a:t>X &amp; 0 = 0, regardless of whether X = 0 or X = 1</a:t>
            </a:r>
          </a:p>
          <a:p>
            <a:pPr lvl="3"/>
            <a:r>
              <a:rPr lang="en-US">
                <a:latin typeface="Arial" charset="0"/>
              </a:rPr>
              <a:t>Should AND lower 16 bits with 0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n &amp; 0xFFFF0000;</a:t>
            </a:r>
          </a:p>
          <a:p>
            <a:pPr lvl="1"/>
            <a:r>
              <a:rPr lang="en-US">
                <a:latin typeface="Arial" charset="0"/>
              </a:rPr>
              <a:t>Flip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~n;</a:t>
            </a:r>
          </a:p>
          <a:p>
            <a:pPr lvl="2"/>
            <a:endParaRPr lang="en-US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1BEE5-17C2-1644-8A05-69A3B6B637B4}" type="datetime1">
              <a:rPr lang="en-US" sz="1200" smtClean="0">
                <a:latin typeface="Garamond" charset="0"/>
                <a:cs typeface="Arial" charset="0"/>
              </a:rPr>
              <a:t>6/28/18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95E1E-8B49-0643-93CE-1ADC21752FB0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an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unsigned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ea typeface="+mn-ea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</a:rPr>
              <a:t>, and a number,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lang="en-US" dirty="0" smtClean="0">
                <a:ea typeface="+mn-ea"/>
              </a:rPr>
              <a:t>, how would you: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Flip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X ^ 1 = ~X,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Need 1 in bit position b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 = n ^ (1 &lt;&lt; b);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(i.e., make sure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is 1)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X | 1 = 1,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| (1 &lt;&lt; b);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Clear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(i.e., make sure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is 0)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 shown before, X &amp; 0 =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get 0 in specific bit position, shift 1 to that position and then invert bit mask: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&amp; ~(1 &lt;&lt; b);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DC712D-CCE0-D145-8675-201A73355AF4}" type="datetime1">
              <a:rPr lang="en-US" sz="1200" smtClean="0">
                <a:latin typeface="Garamond" charset="0"/>
                <a:cs typeface="Arial" charset="0"/>
              </a:rPr>
              <a:t>6/28/18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BEAAD7-0661-264E-ADF2-958408277C1B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14326</TotalTime>
  <Words>1089</Words>
  <Application>Microsoft Macintosh PowerPoint</Application>
  <PresentationFormat>On-screen Show (4:3)</PresentationFormat>
  <Paragraphs>212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I/O</vt:lpstr>
      <vt:lpstr>Review: bit manipulation</vt:lpstr>
      <vt:lpstr>Example: Bitwise operations</vt:lpstr>
      <vt:lpstr>Example: Solution</vt:lpstr>
      <vt:lpstr>Example: Common bitwise operations</vt:lpstr>
      <vt:lpstr>Example solution</vt:lpstr>
      <vt:lpstr>Example solution (cont.)</vt:lpstr>
      <vt:lpstr>Common bitwise operations</vt:lpstr>
      <vt:lpstr>Extracting bits</vt:lpstr>
      <vt:lpstr>Extracting bits (cont.)</vt:lpstr>
      <vt:lpstr>Extracting bits (cont.)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Microsoft Office User</cp:lastModifiedBy>
  <cp:revision>1791</cp:revision>
  <dcterms:created xsi:type="dcterms:W3CDTF">2006-04-03T05:03:01Z</dcterms:created>
  <dcterms:modified xsi:type="dcterms:W3CDTF">2018-06-28T15:23:34Z</dcterms:modified>
</cp:coreProperties>
</file>