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489" r:id="rId4"/>
    <p:sldId id="494" r:id="rId5"/>
    <p:sldId id="506" r:id="rId6"/>
    <p:sldId id="505" r:id="rId7"/>
    <p:sldId id="490" r:id="rId8"/>
    <p:sldId id="491" r:id="rId9"/>
    <p:sldId id="492" r:id="rId10"/>
    <p:sldId id="495" r:id="rId11"/>
    <p:sldId id="497" r:id="rId12"/>
    <p:sldId id="498" r:id="rId13"/>
    <p:sldId id="504" r:id="rId14"/>
    <p:sldId id="499" r:id="rId15"/>
    <p:sldId id="500" r:id="rId16"/>
    <p:sldId id="483" r:id="rId17"/>
    <p:sldId id="484" r:id="rId18"/>
    <p:sldId id="485" r:id="rId19"/>
    <p:sldId id="486" r:id="rId20"/>
    <p:sldId id="385" r:id="rId21"/>
    <p:sldId id="488" r:id="rId2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>
        <p:scale>
          <a:sx n="80" d="100"/>
          <a:sy n="80" d="100"/>
        </p:scale>
        <p:origin x="-1704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25B087-6B91-314C-9CB5-851F41260C64}" type="datetime1">
              <a:rPr lang="en-US" smtClean="0"/>
              <a:t>2/15/18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02E3C8-F46F-8E40-A92A-4D7CD449042A}" type="datetime1">
              <a:rPr lang="en-US" smtClean="0"/>
              <a:t>2/15/18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BDE47B-7C7F-8244-A329-5F42CC47EB32}" type="datetime1">
              <a:rPr lang="en-US" smtClean="0"/>
              <a:t>2/15/18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D37ED9-A565-B14D-8EEA-E272D6A7EACA}" type="datetime1">
              <a:rPr lang="en-US" smtClean="0"/>
              <a:t>2/15/18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1F0500-2966-4046-990C-34B71D95143B}" type="datetime1">
              <a:rPr lang="en-US" smtClean="0"/>
              <a:t>2/15/18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EBB6D7-7623-1E44-AC3C-EC52E0B0AB73}" type="datetime1">
              <a:rPr lang="en-US" smtClean="0"/>
              <a:t>2/15/18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539171-F1FD-7D42-AD0A-814B041D8641}" type="datetime1">
              <a:rPr lang="en-US" smtClean="0"/>
              <a:t>2/15/18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CAAF37-E9E3-3A4F-9B19-F0F93E68BBFB}" type="datetime1">
              <a:rPr lang="en-US" smtClean="0"/>
              <a:t>2/15/18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473920-1765-EC4D-8D74-A08D0DEFDE7D}" type="datetime1">
              <a:rPr lang="en-US" smtClean="0"/>
              <a:t>2/15/18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2225C6-07CD-AC48-82BD-687684344D2B}" type="datetime1">
              <a:rPr lang="en-US" smtClean="0"/>
              <a:t>2/15/18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50001E-DE0F-7849-9BD6-2E2AAF225D4A}" type="datetime1">
              <a:rPr lang="en-US" smtClean="0"/>
              <a:t>2/15/18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498B09-C802-2947-AC5C-B2970C6F06A9}" type="datetime1">
              <a:rPr lang="en-US" smtClean="0"/>
              <a:t>2/15/18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CAFDDC-8659-844B-8EDC-EEDB09B536B9}" type="datetime1">
              <a:rPr lang="en-US" smtClean="0"/>
              <a:t>2/15/18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D23CA3CB-3009-C24B-91A1-BBE5DF3B1737}" type="datetime1">
              <a:rPr lang="en-US" smtClean="0"/>
              <a:t>2/15/18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mputing.llnl.gov/tutorials/pthread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7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Synchronization (continued)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queue: no synch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0" y="1143000"/>
            <a:ext cx="4343400" cy="4987925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enqueue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Courier New"/>
                <a:cs typeface="Courier New"/>
              </a:rPr>
              <a:t>struct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 node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	*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new_element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endParaRPr lang="en-US" sz="20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/ Find queue tail</a:t>
            </a:r>
            <a:endParaRPr lang="en-US" sz="20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 = head; </a:t>
            </a:r>
            <a:endParaRPr lang="en-US" sz="20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			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-&gt;next !=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				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-&gt;next) {}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// Add new </a:t>
            </a:r>
            <a:r>
              <a:rPr lang="en-US" sz="20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elem</a:t>
            </a:r>
            <a:r>
              <a:rPr lang="en-US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 to </a:t>
            </a: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tail</a:t>
            </a:r>
            <a:endParaRPr lang="en-US" sz="20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-&gt;next =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new_element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new_element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-&gt;next =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343400" cy="4987925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 err="1">
                <a:solidFill>
                  <a:srgbClr val="0000FF"/>
                </a:solidFill>
                <a:latin typeface="Courier New"/>
                <a:cs typeface="Courier New"/>
              </a:rPr>
              <a:t>struct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node *</a:t>
            </a:r>
            <a:r>
              <a:rPr lang="en-US" sz="2000" b="1" dirty="0" err="1">
                <a:latin typeface="Courier New"/>
                <a:cs typeface="Courier New"/>
              </a:rPr>
              <a:t>dequeue</a:t>
            </a:r>
            <a:r>
              <a:rPr lang="en-US" sz="2000" b="1" dirty="0"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Courier New"/>
                <a:cs typeface="Courier New"/>
              </a:rPr>
              <a:t>struct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node *</a:t>
            </a:r>
            <a:r>
              <a:rPr lang="en-US" sz="2000" b="1" dirty="0" err="1" smtClean="0">
                <a:latin typeface="Courier New"/>
                <a:cs typeface="Courier New"/>
              </a:rPr>
              <a:t>elem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=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r>
              <a:rPr lang="en-US" sz="2000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// If queue not empty, </a:t>
            </a:r>
            <a:endParaRPr lang="en-US" sz="2000" b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  <a:r>
              <a:rPr lang="en-US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  remove </a:t>
            </a: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first node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US" sz="2000" b="1" dirty="0">
                <a:latin typeface="Courier New"/>
                <a:cs typeface="Courier New"/>
              </a:rPr>
              <a:t> (head-&gt;next !=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r>
              <a:rPr lang="en-US" sz="2000" b="1" dirty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>
                <a:latin typeface="Courier New"/>
                <a:cs typeface="Courier New"/>
              </a:rPr>
              <a:t>		</a:t>
            </a:r>
            <a:r>
              <a:rPr lang="en-US" sz="2000" b="1" dirty="0" err="1" smtClean="0">
                <a:latin typeface="Courier New"/>
                <a:cs typeface="Courier New"/>
              </a:rPr>
              <a:t>elem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= head-&gt;next;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>
                <a:latin typeface="Courier New"/>
                <a:cs typeface="Courier New"/>
              </a:rPr>
              <a:t>		head-&gt;next = </a:t>
            </a:r>
            <a:endParaRPr lang="en-US" sz="2000" b="1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smtClean="0">
                <a:latin typeface="Courier New"/>
                <a:cs typeface="Courier New"/>
              </a:rPr>
              <a:t>		head</a:t>
            </a:r>
            <a:r>
              <a:rPr lang="en-US" sz="2000" b="1" dirty="0">
                <a:latin typeface="Courier New"/>
                <a:cs typeface="Courier New"/>
              </a:rPr>
              <a:t>-&gt;next-&gt;next;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 sz="2000" b="1" dirty="0">
                <a:latin typeface="Courier New"/>
                <a:cs typeface="Courier New"/>
              </a:rPr>
              <a:t> element;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B6D7-7623-1E44-AC3C-EC52E0B0AB73}" type="datetime1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15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queue: simple synch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0" y="1143000"/>
            <a:ext cx="4343400" cy="4987925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enqueue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Courier New"/>
                <a:cs typeface="Courier New"/>
              </a:rPr>
              <a:t>struct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 node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	*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new_element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qmutex.lock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();</a:t>
            </a:r>
            <a:endParaRPr lang="en-US" sz="20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/ Find queue tail</a:t>
            </a:r>
            <a:endParaRPr lang="en-US" sz="20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 = head; </a:t>
            </a:r>
            <a:endParaRPr lang="en-US" sz="20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			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-&gt;next !=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				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-&gt;next) {}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// Add new </a:t>
            </a:r>
            <a:r>
              <a:rPr lang="en-US" sz="20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elem</a:t>
            </a:r>
            <a:r>
              <a:rPr lang="en-US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 to </a:t>
            </a: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tail</a:t>
            </a:r>
            <a:endParaRPr lang="en-US" sz="20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-&gt;next =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new_element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new_element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-&gt;next =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qmutex.unlock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();</a:t>
            </a:r>
            <a:endParaRPr lang="en-US" sz="20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343400" cy="4987925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 err="1">
                <a:solidFill>
                  <a:srgbClr val="0000FF"/>
                </a:solidFill>
                <a:latin typeface="Courier New"/>
                <a:cs typeface="Courier New"/>
              </a:rPr>
              <a:t>struct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node *</a:t>
            </a:r>
            <a:r>
              <a:rPr lang="en-US" sz="2000" b="1" dirty="0" err="1">
                <a:latin typeface="Courier New"/>
                <a:cs typeface="Courier New"/>
              </a:rPr>
              <a:t>dequeue</a:t>
            </a:r>
            <a:r>
              <a:rPr lang="en-US" sz="2000" b="1" dirty="0">
                <a:latin typeface="Courier New"/>
                <a:cs typeface="Courier New"/>
              </a:rPr>
              <a:t>() </a:t>
            </a:r>
            <a:r>
              <a:rPr lang="en-US" sz="2000" b="1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struct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node *</a:t>
            </a:r>
            <a:r>
              <a:rPr lang="en-US" sz="2000" b="1" dirty="0" err="1" smtClean="0">
                <a:latin typeface="Courier New"/>
                <a:cs typeface="Courier New"/>
              </a:rPr>
              <a:t>elem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=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r>
              <a:rPr lang="en-US" sz="2000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 smtClean="0"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qmutex.lock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();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// If queue not empty, </a:t>
            </a:r>
            <a:endParaRPr lang="en-US" sz="2000" b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  <a:r>
              <a:rPr lang="en-US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  remove </a:t>
            </a: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first node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US" sz="2000" b="1" dirty="0">
                <a:latin typeface="Courier New"/>
                <a:cs typeface="Courier New"/>
              </a:rPr>
              <a:t> (head-&gt;next !=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r>
              <a:rPr lang="en-US" sz="2000" b="1" dirty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>
                <a:latin typeface="Courier New"/>
                <a:cs typeface="Courier New"/>
              </a:rPr>
              <a:t>		</a:t>
            </a:r>
            <a:r>
              <a:rPr lang="en-US" sz="2000" b="1" dirty="0" err="1" smtClean="0">
                <a:latin typeface="Courier New"/>
                <a:cs typeface="Courier New"/>
              </a:rPr>
              <a:t>elem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= head-&gt;next;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>
                <a:latin typeface="Courier New"/>
                <a:cs typeface="Courier New"/>
              </a:rPr>
              <a:t>		head-&gt;next = </a:t>
            </a:r>
            <a:endParaRPr lang="en-US" sz="2000" b="1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smtClean="0">
                <a:latin typeface="Courier New"/>
                <a:cs typeface="Courier New"/>
              </a:rPr>
              <a:t>		head</a:t>
            </a:r>
            <a:r>
              <a:rPr lang="en-US" sz="2000" b="1" dirty="0">
                <a:latin typeface="Courier New"/>
                <a:cs typeface="Courier New"/>
              </a:rPr>
              <a:t>-&gt;next-&gt;next;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qmutex.unlock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element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 smtClean="0">
                <a:latin typeface="Courier New"/>
                <a:cs typeface="Courier New"/>
              </a:rPr>
              <a:t>}</a:t>
            </a:r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B6D7-7623-1E44-AC3C-EC52E0B0AB73}" type="datetime1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3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Fine-grained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lock per queue </a:t>
            </a:r>
            <a:r>
              <a:rPr lang="en-US" dirty="0" smtClean="0">
                <a:sym typeface="Wingdings"/>
              </a:rPr>
              <a:t> only one thread can access queue at once</a:t>
            </a:r>
          </a:p>
          <a:p>
            <a:r>
              <a:rPr lang="en-US" dirty="0" smtClean="0">
                <a:sym typeface="Wingdings"/>
              </a:rPr>
              <a:t>One lock per node: fine-grained locking</a:t>
            </a:r>
          </a:p>
          <a:p>
            <a:pPr lvl="1"/>
            <a:r>
              <a:rPr lang="en-US" dirty="0" smtClean="0">
                <a:sym typeface="Wingdings"/>
              </a:rPr>
              <a:t>What’s the major benefit?</a:t>
            </a:r>
          </a:p>
          <a:p>
            <a:r>
              <a:rPr lang="en-US" dirty="0" smtClean="0"/>
              <a:t>Lock each node as queue is traversed, release once it’s safe, allowing other threads to traverse queue</a:t>
            </a:r>
          </a:p>
          <a:p>
            <a:r>
              <a:rPr lang="en-US" dirty="0" smtClean="0"/>
              <a:t>Hand-over-hand locking necessary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30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busy waiting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</a:t>
            </a:r>
            <a:r>
              <a:rPr lang="en-US" dirty="0" err="1" smtClean="0"/>
              <a:t>dequeuer</a:t>
            </a:r>
            <a:r>
              <a:rPr lang="en-US" dirty="0" smtClean="0"/>
              <a:t> “go to sleep”</a:t>
            </a:r>
          </a:p>
          <a:p>
            <a:pPr lvl="1"/>
            <a:r>
              <a:rPr lang="en-US" dirty="0" smtClean="0"/>
              <a:t>Put </a:t>
            </a:r>
            <a:r>
              <a:rPr lang="en-US" dirty="0" err="1" smtClean="0"/>
              <a:t>dequeuer</a:t>
            </a:r>
            <a:r>
              <a:rPr lang="en-US" dirty="0" smtClean="0"/>
              <a:t> on waiting list, then go to sleep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if (queue is empty) {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add self to waiting list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go to sleep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Wait to be awoken once something’s in queue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18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What if you want </a:t>
            </a:r>
            <a:r>
              <a:rPr lang="en-US" dirty="0" err="1" smtClean="0"/>
              <a:t>dequeue</a:t>
            </a:r>
            <a:r>
              <a:rPr lang="en-US" dirty="0" smtClean="0"/>
              <a:t>() to wait if queue is empty?</a:t>
            </a:r>
          </a:p>
          <a:p>
            <a:r>
              <a:rPr lang="en-US" dirty="0" smtClean="0"/>
              <a:t>What’s problem with solution below?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struct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node *</a:t>
            </a:r>
            <a:r>
              <a:rPr lang="en-US" b="1" dirty="0" err="1">
                <a:latin typeface="Courier New"/>
                <a:cs typeface="Courier New"/>
              </a:rPr>
              <a:t>dequeue</a:t>
            </a:r>
            <a:r>
              <a:rPr lang="en-US" b="1" dirty="0"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struct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node *</a:t>
            </a:r>
            <a:r>
              <a:rPr lang="en-US" b="1" dirty="0" err="1">
                <a:latin typeface="Courier New"/>
                <a:cs typeface="Courier New"/>
              </a:rPr>
              <a:t>elem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qmutex.lock</a:t>
            </a:r>
            <a:r>
              <a:rPr lang="en-US" b="1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// Wait for queue to not be empty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qmutex.unlock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	while (head-&gt;next == NULL);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qmutex.lock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latin typeface="Courier New"/>
                <a:cs typeface="Courier New"/>
              </a:rPr>
              <a:t>	// Remove </a:t>
            </a:r>
            <a:r>
              <a:rPr lang="en-US" b="1" dirty="0" smtClean="0">
                <a:latin typeface="Courier New"/>
                <a:cs typeface="Courier New"/>
              </a:rPr>
              <a:t>element, then unlock queue and return</a:t>
            </a: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elem</a:t>
            </a:r>
            <a:r>
              <a:rPr lang="en-US" b="1" dirty="0">
                <a:latin typeface="Courier New"/>
                <a:cs typeface="Courier New"/>
              </a:rPr>
              <a:t> = head-&gt;next;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latin typeface="Courier New"/>
                <a:cs typeface="Courier New"/>
              </a:rPr>
              <a:t>	head-&gt;next = head-&gt;next-&gt;next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qmutex.unlock</a:t>
            </a:r>
            <a:r>
              <a:rPr lang="en-US" b="1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elem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02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constraints, pt.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What if you want </a:t>
            </a:r>
            <a:r>
              <a:rPr lang="en-US" dirty="0" err="1" smtClean="0"/>
              <a:t>dequeue</a:t>
            </a:r>
            <a:r>
              <a:rPr lang="en-US" dirty="0" smtClean="0"/>
              <a:t>() to wait if queue is empty?</a:t>
            </a:r>
          </a:p>
          <a:p>
            <a:r>
              <a:rPr lang="en-US" dirty="0" smtClean="0"/>
              <a:t>What’s problem with solution below?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struct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node *</a:t>
            </a:r>
            <a:r>
              <a:rPr lang="en-US" b="1" dirty="0" err="1">
                <a:latin typeface="Courier New"/>
                <a:cs typeface="Courier New"/>
              </a:rPr>
              <a:t>dequeue</a:t>
            </a:r>
            <a:r>
              <a:rPr lang="en-US" b="1" dirty="0"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struct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node *</a:t>
            </a:r>
            <a:r>
              <a:rPr lang="en-US" b="1" dirty="0" err="1">
                <a:latin typeface="Courier New"/>
                <a:cs typeface="Courier New"/>
              </a:rPr>
              <a:t>elem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qmutex.lock</a:t>
            </a:r>
            <a:r>
              <a:rPr lang="en-US" b="1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// Wait for queue to not be empty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	while (head-&gt;next == NULL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 {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qmutex.unlock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		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qmutex.lock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	}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latin typeface="Courier New"/>
                <a:cs typeface="Courier New"/>
              </a:rPr>
              <a:t>	// Remove </a:t>
            </a:r>
            <a:r>
              <a:rPr lang="en-US" b="1" dirty="0" smtClean="0">
                <a:latin typeface="Courier New"/>
                <a:cs typeface="Courier New"/>
              </a:rPr>
              <a:t>element, then unlock queue and return</a:t>
            </a: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elem</a:t>
            </a:r>
            <a:r>
              <a:rPr lang="en-US" b="1" dirty="0">
                <a:latin typeface="Courier New"/>
                <a:cs typeface="Courier New"/>
              </a:rPr>
              <a:t> = head-&gt;next;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latin typeface="Courier New"/>
                <a:cs typeface="Courier New"/>
              </a:rPr>
              <a:t>	head-&gt;next = head-&gt;next-&gt;next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qmutex.unlock</a:t>
            </a:r>
            <a:r>
              <a:rPr lang="en-US" b="1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elem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26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Mutual exclusion</a:t>
            </a:r>
          </a:p>
          <a:p>
            <a:pPr lvl="1"/>
            <a:r>
              <a:rPr lang="en-US" dirty="0" smtClean="0"/>
              <a:t>Ensures only one thread in critical section</a:t>
            </a:r>
          </a:p>
          <a:p>
            <a:pPr lvl="1"/>
            <a:r>
              <a:rPr lang="en-US" dirty="0" smtClean="0"/>
              <a:t>“Not at the same time”</a:t>
            </a:r>
          </a:p>
          <a:p>
            <a:pPr lvl="1"/>
            <a:r>
              <a:rPr lang="en-US" dirty="0" smtClean="0"/>
              <a:t>lock/unlock</a:t>
            </a:r>
          </a:p>
          <a:p>
            <a:r>
              <a:rPr lang="en-US" dirty="0" smtClean="0"/>
              <a:t>Condition variables</a:t>
            </a:r>
          </a:p>
          <a:p>
            <a:pPr lvl="1"/>
            <a:r>
              <a:rPr lang="en-US" dirty="0" smtClean="0"/>
              <a:t>Used when one thread must wait for another to do something</a:t>
            </a:r>
          </a:p>
          <a:p>
            <a:pPr lvl="1"/>
            <a:r>
              <a:rPr lang="en-US" dirty="0" smtClean="0"/>
              <a:t>“Before/after”</a:t>
            </a:r>
          </a:p>
          <a:p>
            <a:pPr lvl="1"/>
            <a:r>
              <a:rPr lang="en-US" dirty="0" err="1" smtClean="0"/>
              <a:t>dequeue</a:t>
            </a:r>
            <a:r>
              <a:rPr lang="en-US" dirty="0" smtClean="0"/>
              <a:t>() must wait for </a:t>
            </a:r>
            <a:r>
              <a:rPr lang="en-US" dirty="0" err="1" smtClean="0"/>
              <a:t>enqueue</a:t>
            </a:r>
            <a:r>
              <a:rPr lang="en-US" dirty="0" smtClean="0"/>
              <a:t>() if empty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F635-9EB3-E446-9C4A-C46CE526D2FA}" type="datetime1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92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thread to sleep inside critical section by (steps in red are atomic):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Release lock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Put thread on waiting list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Go to sleep</a:t>
            </a:r>
          </a:p>
          <a:p>
            <a:pPr lvl="1"/>
            <a:r>
              <a:rPr lang="en-US" dirty="0" smtClean="0"/>
              <a:t>After being woken, re-acquire lock()</a:t>
            </a:r>
          </a:p>
          <a:p>
            <a:r>
              <a:rPr lang="en-US" dirty="0" smtClean="0"/>
              <a:t>Each condition variable tracks list of threads waiting on that specific condition</a:t>
            </a:r>
          </a:p>
          <a:p>
            <a:r>
              <a:rPr lang="en-US" dirty="0" smtClean="0"/>
              <a:t>Each condition variable associated with lock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C711-FAB7-784A-9489-985EF82B8FCC}" type="datetime1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87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variable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wait(&amp;lock)</a:t>
            </a:r>
          </a:p>
          <a:p>
            <a:pPr lvl="1"/>
            <a:r>
              <a:rPr lang="en-US" dirty="0" smtClean="0"/>
              <a:t>Atomically release lock, add thread to waiting list, then go to sleep</a:t>
            </a:r>
          </a:p>
          <a:p>
            <a:pPr lvl="1"/>
            <a:r>
              <a:rPr lang="en-US" dirty="0" smtClean="0"/>
              <a:t>Thread must hold lock when calling wait()</a:t>
            </a:r>
          </a:p>
          <a:p>
            <a:pPr lvl="1"/>
            <a:r>
              <a:rPr lang="en-US" dirty="0" smtClean="0"/>
              <a:t>Must re-acquire lock before exiting wait()</a:t>
            </a:r>
          </a:p>
          <a:p>
            <a:r>
              <a:rPr lang="en-US" dirty="0" smtClean="0"/>
              <a:t>signal()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ake up one thread waiting on condition variable</a:t>
            </a:r>
          </a:p>
          <a:p>
            <a:pPr lvl="1"/>
            <a:r>
              <a:rPr lang="en-US" dirty="0" smtClean="0"/>
              <a:t>If no thread waiting, does nothing</a:t>
            </a:r>
          </a:p>
          <a:p>
            <a:r>
              <a:rPr lang="en-US" dirty="0" smtClean="0"/>
              <a:t>broadcast()</a:t>
            </a:r>
          </a:p>
          <a:p>
            <a:pPr lvl="1"/>
            <a:r>
              <a:rPr lang="en-US" dirty="0" smtClean="0"/>
              <a:t>Wake up all threads waiting on condition variable</a:t>
            </a:r>
          </a:p>
          <a:p>
            <a:pPr lvl="1"/>
            <a:r>
              <a:rPr lang="en-US" dirty="0" smtClean="0"/>
              <a:t>If no thread waiting, does nothing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B557-74F7-0347-9973-7ABEA0C5CD80}" type="datetime1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52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Thread-safe queue with CVs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1EB3-1DB4-2A45-8417-5293F1EB8621}" type="datetime1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977900"/>
            <a:ext cx="90932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4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2 to be posted; due date TBD</a:t>
            </a:r>
          </a:p>
          <a:p>
            <a:pPr lvl="1"/>
            <a:r>
              <a:rPr lang="en-US" dirty="0" smtClean="0"/>
              <a:t>Exam 1: Wednesday, 2/21</a:t>
            </a:r>
          </a:p>
          <a:p>
            <a:pPr lvl="2"/>
            <a:r>
              <a:rPr lang="en-US" dirty="0" smtClean="0"/>
              <a:t>Covers through today </a:t>
            </a:r>
            <a:r>
              <a:rPr lang="en-US" i="1" dirty="0"/>
              <a:t>(Tues. lecture just review)</a:t>
            </a:r>
          </a:p>
          <a:p>
            <a:pPr lvl="2"/>
            <a:r>
              <a:rPr lang="en-US" dirty="0" smtClean="0"/>
              <a:t>Will be allowed one 8.5” x 11” double-sided note sheet</a:t>
            </a:r>
          </a:p>
          <a:p>
            <a:pPr lvl="2"/>
            <a:r>
              <a:rPr lang="en-US" dirty="0" smtClean="0"/>
              <a:t>No electronic devices, other notes allowed</a:t>
            </a:r>
          </a:p>
          <a:p>
            <a:pPr lvl="1"/>
            <a:r>
              <a:rPr lang="en-US" dirty="0" smtClean="0"/>
              <a:t>Thursday 2/15 office hours: 11:30 AM-1 PM</a:t>
            </a:r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Review</a:t>
            </a:r>
          </a:p>
          <a:p>
            <a:pPr lvl="2"/>
            <a:r>
              <a:rPr lang="en-US" smtClean="0"/>
              <a:t>Critical sections</a:t>
            </a:r>
            <a:endParaRPr lang="en-US"/>
          </a:p>
          <a:p>
            <a:pPr lvl="2"/>
            <a:r>
              <a:rPr lang="en-US" dirty="0" smtClean="0"/>
              <a:t>Locks</a:t>
            </a:r>
          </a:p>
          <a:p>
            <a:pPr lvl="1"/>
            <a:r>
              <a:rPr lang="en-US" dirty="0" smtClean="0"/>
              <a:t>More on synchronization</a:t>
            </a:r>
          </a:p>
          <a:p>
            <a:pPr lvl="2"/>
            <a:r>
              <a:rPr lang="en-US" dirty="0" smtClean="0"/>
              <a:t>Condition variables</a:t>
            </a:r>
          </a:p>
          <a:p>
            <a:pPr lvl="2"/>
            <a:r>
              <a:rPr lang="en-US" dirty="0" smtClean="0"/>
              <a:t>Monitors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036DEDE-2B25-3D4C-AD3D-A27D8266E35D}" type="datetime1">
              <a:rPr lang="en-US" smtClean="0">
                <a:latin typeface="Garamond"/>
                <a:cs typeface="Garamond"/>
              </a:rPr>
              <a:t>2/15/18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7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 </a:t>
            </a:r>
            <a:r>
              <a:rPr lang="en-US" i="1" dirty="0" smtClean="0">
                <a:solidFill>
                  <a:srgbClr val="FF0000"/>
                </a:solidFill>
              </a:rPr>
              <a:t>(Tuesday, 2/20)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Introduce Program 2</a:t>
            </a:r>
          </a:p>
          <a:p>
            <a:pPr lvl="1"/>
            <a:r>
              <a:rPr lang="en-US" dirty="0" smtClean="0"/>
              <a:t>Preview Exam 1</a:t>
            </a:r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Program 2 to be posted; due date TBD</a:t>
            </a:r>
          </a:p>
          <a:p>
            <a:pPr lvl="1"/>
            <a:r>
              <a:rPr lang="en-US" dirty="0"/>
              <a:t>Exam 1: Wednesday, 2/21</a:t>
            </a:r>
          </a:p>
          <a:p>
            <a:pPr lvl="2"/>
            <a:r>
              <a:rPr lang="en-US" dirty="0"/>
              <a:t>Covers through </a:t>
            </a:r>
            <a:r>
              <a:rPr lang="en-US" dirty="0" smtClean="0"/>
              <a:t>today </a:t>
            </a:r>
            <a:r>
              <a:rPr lang="en-US" i="1" dirty="0" smtClean="0"/>
              <a:t>(Tues. lecture just review)</a:t>
            </a:r>
            <a:endParaRPr lang="en-US" i="1" dirty="0"/>
          </a:p>
          <a:p>
            <a:pPr lvl="2"/>
            <a:r>
              <a:rPr lang="en-US" dirty="0"/>
              <a:t>Will be allowed one 8.5” x 11” double-sided note </a:t>
            </a:r>
            <a:r>
              <a:rPr lang="en-US" dirty="0" smtClean="0"/>
              <a:t>sheet</a:t>
            </a:r>
          </a:p>
          <a:p>
            <a:pPr lvl="2"/>
            <a:r>
              <a:rPr lang="en-US" dirty="0"/>
              <a:t>No electronic devices, other notes allowed</a:t>
            </a:r>
            <a:endParaRPr lang="en-US" dirty="0" smtClean="0"/>
          </a:p>
          <a:p>
            <a:pPr lvl="1"/>
            <a:r>
              <a:rPr lang="en-US" dirty="0"/>
              <a:t>Thursday 2/15 office hours: 11:30 AM-1 PM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07216E8-8574-634D-B947-5940129FBD75}" type="datetime1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the following sources:</a:t>
            </a:r>
          </a:p>
          <a:p>
            <a:pPr lvl="1"/>
            <a:r>
              <a:rPr lang="en-US" dirty="0" err="1" smtClean="0"/>
              <a:t>Silberschatz</a:t>
            </a:r>
            <a:r>
              <a:rPr lang="en-US" dirty="0" smtClean="0"/>
              <a:t>, Galvin, &amp; Gagne, </a:t>
            </a:r>
            <a:r>
              <a:rPr lang="en-US" i="1" dirty="0" smtClean="0"/>
              <a:t>Operating Systems Concepts</a:t>
            </a:r>
            <a:r>
              <a:rPr lang="en-US" dirty="0" smtClean="0"/>
              <a:t>, 9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Chen &amp; </a:t>
            </a:r>
            <a:r>
              <a:rPr lang="en-US" dirty="0" err="1" smtClean="0"/>
              <a:t>Madhyastha</a:t>
            </a:r>
            <a:r>
              <a:rPr lang="en-US" dirty="0" smtClean="0"/>
              <a:t>, EECS 482 lecture notes, University of Michigan, Fall 2016</a:t>
            </a:r>
          </a:p>
          <a:p>
            <a:r>
              <a:rPr lang="en-US" dirty="0" err="1" smtClean="0"/>
              <a:t>Pthread</a:t>
            </a:r>
            <a:r>
              <a:rPr lang="en-US" dirty="0" smtClean="0"/>
              <a:t> example programs obtained from: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https://computing.llnl.gov/tutorials/pthreads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EF77-E27B-DB4E-9725-2F74F559171E}" type="datetime1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Critical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section that needs to be run atomically with respect to selected other pieces of code</a:t>
            </a:r>
          </a:p>
          <a:p>
            <a:pPr lvl="1"/>
            <a:r>
              <a:rPr lang="en-US" dirty="0" smtClean="0"/>
              <a:t>A and B often same piece of code</a:t>
            </a:r>
          </a:p>
          <a:p>
            <a:r>
              <a:rPr lang="en-US" dirty="0" smtClean="0"/>
              <a:t>Protects access to shared resource</a:t>
            </a:r>
          </a:p>
          <a:p>
            <a:r>
              <a:rPr lang="en-US" dirty="0" smtClean="0"/>
              <a:t>Critical section requirements: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Mutual exclusion</a:t>
            </a:r>
            <a:r>
              <a:rPr lang="en-US" dirty="0" smtClean="0"/>
              <a:t>: ≤1 thread executes CS at a time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Progress</a:t>
            </a:r>
            <a:r>
              <a:rPr lang="en-US" dirty="0" smtClean="0"/>
              <a:t>: if &gt;1 thread attempts CS at same time, 1 thread guaranteed to be selected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Bounded waiting</a:t>
            </a:r>
            <a:r>
              <a:rPr lang="en-US" dirty="0" smtClean="0"/>
              <a:t>: if thread T requests access to its CS, limit on # times other threads can access their CS before T does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6AF8-F039-C24F-BA50-34AEF0FEDE97}" type="datetime1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95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section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Dekker’s algorithm: 1</a:t>
            </a:r>
            <a:r>
              <a:rPr lang="en-US" baseline="30000" dirty="0" smtClean="0"/>
              <a:t>st</a:t>
            </a:r>
            <a:r>
              <a:rPr lang="en-US" dirty="0" smtClean="0"/>
              <a:t> known CS solution (pre-synch primitives) for two threads</a:t>
            </a:r>
          </a:p>
          <a:p>
            <a:r>
              <a:rPr lang="en-US" dirty="0" smtClean="0"/>
              <a:t>Shared variables: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boolean</a:t>
            </a:r>
            <a:r>
              <a:rPr lang="en-US" dirty="0" smtClean="0">
                <a:latin typeface="Courier New"/>
                <a:cs typeface="Courier New"/>
              </a:rPr>
              <a:t> flag[2];	// Both initially false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turn;		// Initialized to 0 or 1</a:t>
            </a:r>
          </a:p>
          <a:p>
            <a:r>
              <a:rPr lang="en-US" dirty="0" smtClean="0"/>
              <a:t>Process 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== 0 or 1) shown in handout/</a:t>
            </a:r>
            <a:r>
              <a:rPr lang="en-US" smtClean="0"/>
              <a:t>next slide; </a:t>
            </a:r>
            <a:r>
              <a:rPr lang="en-US" dirty="0" smtClean="0"/>
              <a:t>other process is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</a:t>
            </a:r>
            <a:r>
              <a:rPr lang="en-US" dirty="0" smtClean="0"/>
              <a:t>(j == 1 or 0)</a:t>
            </a:r>
          </a:p>
          <a:p>
            <a:r>
              <a:rPr lang="en-US" dirty="0" smtClean="0"/>
              <a:t>Prove algorithm satisfies CS properties</a:t>
            </a:r>
          </a:p>
          <a:p>
            <a:pPr lvl="1"/>
            <a:r>
              <a:rPr lang="en-US" dirty="0" smtClean="0"/>
              <a:t>Mutual exclusion </a:t>
            </a:r>
            <a:r>
              <a:rPr lang="en-US" i="1" dirty="0" smtClean="0"/>
              <a:t>(only 1 thread in CS at time)</a:t>
            </a:r>
            <a:endParaRPr lang="en-US" dirty="0" smtClean="0"/>
          </a:p>
          <a:p>
            <a:pPr lvl="1"/>
            <a:r>
              <a:rPr lang="en-US" dirty="0" smtClean="0"/>
              <a:t>Progress </a:t>
            </a:r>
            <a:r>
              <a:rPr lang="en-US" i="1" dirty="0" smtClean="0"/>
              <a:t>(1 thread guaranteed to access CS if &gt;1 </a:t>
            </a:r>
            <a:r>
              <a:rPr lang="en-US" i="1" dirty="0" err="1" smtClean="0"/>
              <a:t>req</a:t>
            </a:r>
            <a:r>
              <a:rPr lang="en-US" i="1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Bounded waiting </a:t>
            </a:r>
            <a:r>
              <a:rPr lang="en-US" i="1" dirty="0" smtClean="0"/>
              <a:t>(limit on time thread will wait for CS)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B6D7-7623-1E44-AC3C-EC52E0B0AB73}" type="datetime1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4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Dekker’s algorithm code for P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222250" algn="l"/>
                <a:tab pos="460375" algn="l"/>
                <a:tab pos="682625" algn="l"/>
                <a:tab pos="920750" algn="l"/>
              </a:tabLst>
            </a:pPr>
            <a:r>
              <a:rPr lang="en-US" b="1" dirty="0">
                <a:latin typeface="Courier New"/>
                <a:cs typeface="Courier New"/>
              </a:rPr>
              <a:t>do {</a:t>
            </a:r>
          </a:p>
          <a:p>
            <a:pPr marL="0" indent="0">
              <a:buNone/>
              <a:tabLst>
                <a:tab pos="222250" algn="l"/>
                <a:tab pos="460375" algn="l"/>
                <a:tab pos="682625" algn="l"/>
                <a:tab pos="920750" algn="l"/>
              </a:tabLst>
            </a:pPr>
            <a:r>
              <a:rPr lang="en-US" b="1" dirty="0">
                <a:latin typeface="Courier New"/>
                <a:cs typeface="Courier New"/>
              </a:rPr>
              <a:t>	flag[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] = true;</a:t>
            </a:r>
          </a:p>
          <a:p>
            <a:pPr marL="0" indent="0">
              <a:buNone/>
              <a:tabLst>
                <a:tab pos="222250" algn="l"/>
                <a:tab pos="460375" algn="l"/>
                <a:tab pos="682625" algn="l"/>
                <a:tab pos="920750" algn="l"/>
              </a:tabLst>
            </a:pPr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22250" algn="l"/>
                <a:tab pos="460375" algn="l"/>
                <a:tab pos="682625" algn="l"/>
                <a:tab pos="920750" algn="l"/>
              </a:tabLst>
            </a:pPr>
            <a:r>
              <a:rPr lang="en-US" b="1" dirty="0">
                <a:latin typeface="Courier New"/>
                <a:cs typeface="Courier New"/>
              </a:rPr>
              <a:t>	while (flag[j] == true) {</a:t>
            </a:r>
          </a:p>
          <a:p>
            <a:pPr marL="0" indent="0">
              <a:buNone/>
              <a:tabLst>
                <a:tab pos="222250" algn="l"/>
                <a:tab pos="460375" algn="l"/>
                <a:tab pos="682625" algn="l"/>
                <a:tab pos="920750" algn="l"/>
              </a:tabLst>
            </a:pPr>
            <a:r>
              <a:rPr lang="en-US" b="1" dirty="0">
                <a:latin typeface="Courier New"/>
                <a:cs typeface="Courier New"/>
              </a:rPr>
              <a:t>		if (turn == j) {</a:t>
            </a:r>
          </a:p>
          <a:p>
            <a:pPr marL="0" indent="0">
              <a:buNone/>
              <a:tabLst>
                <a:tab pos="222250" algn="l"/>
                <a:tab pos="460375" algn="l"/>
                <a:tab pos="682625" algn="l"/>
                <a:tab pos="920750" algn="l"/>
              </a:tabLst>
            </a:pPr>
            <a:r>
              <a:rPr lang="en-US" b="1" dirty="0">
                <a:latin typeface="Courier New"/>
                <a:cs typeface="Courier New"/>
              </a:rPr>
              <a:t>			flag[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] = false;</a:t>
            </a:r>
          </a:p>
          <a:p>
            <a:pPr marL="0" indent="0">
              <a:buNone/>
              <a:tabLst>
                <a:tab pos="222250" algn="l"/>
                <a:tab pos="460375" algn="l"/>
                <a:tab pos="682625" algn="l"/>
                <a:tab pos="920750" algn="l"/>
              </a:tabLst>
            </a:pPr>
            <a:r>
              <a:rPr lang="en-US" b="1" dirty="0">
                <a:latin typeface="Courier New"/>
                <a:cs typeface="Courier New"/>
              </a:rPr>
              <a:t>			while (turn == j)</a:t>
            </a:r>
          </a:p>
          <a:p>
            <a:pPr marL="0" indent="0">
              <a:buNone/>
              <a:tabLst>
                <a:tab pos="222250" algn="l"/>
                <a:tab pos="460375" algn="l"/>
                <a:tab pos="682625" algn="l"/>
                <a:tab pos="920750" algn="l"/>
              </a:tabLst>
            </a:pPr>
            <a:r>
              <a:rPr lang="en-US" b="1" dirty="0">
                <a:latin typeface="Courier New"/>
                <a:cs typeface="Courier New"/>
              </a:rPr>
              <a:t>				;		// do nothing</a:t>
            </a:r>
          </a:p>
          <a:p>
            <a:pPr marL="0" indent="0">
              <a:buNone/>
              <a:tabLst>
                <a:tab pos="222250" algn="l"/>
                <a:tab pos="460375" algn="l"/>
                <a:tab pos="682625" algn="l"/>
                <a:tab pos="920750" algn="l"/>
              </a:tabLst>
            </a:pPr>
            <a:r>
              <a:rPr lang="en-US" b="1" dirty="0">
                <a:latin typeface="Courier New"/>
                <a:cs typeface="Courier New"/>
              </a:rPr>
              <a:t>			flag[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] = true;</a:t>
            </a:r>
          </a:p>
          <a:p>
            <a:pPr marL="0" indent="0">
              <a:buNone/>
              <a:tabLst>
                <a:tab pos="222250" algn="l"/>
                <a:tab pos="460375" algn="l"/>
                <a:tab pos="682625" algn="l"/>
                <a:tab pos="920750" algn="l"/>
              </a:tabLst>
            </a:pPr>
            <a:r>
              <a:rPr lang="en-US" b="1" dirty="0">
                <a:latin typeface="Courier New"/>
                <a:cs typeface="Courier New"/>
              </a:rPr>
              <a:t>		}</a:t>
            </a:r>
          </a:p>
          <a:p>
            <a:pPr marL="0" indent="0">
              <a:buNone/>
              <a:tabLst>
                <a:tab pos="222250" algn="l"/>
                <a:tab pos="460375" algn="l"/>
                <a:tab pos="682625" algn="l"/>
                <a:tab pos="920750" algn="l"/>
              </a:tabLst>
            </a:pPr>
            <a:r>
              <a:rPr lang="en-US" b="1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22250" algn="l"/>
                <a:tab pos="460375" algn="l"/>
                <a:tab pos="682625" algn="l"/>
                <a:tab pos="920750" algn="l"/>
              </a:tabLst>
            </a:pPr>
            <a:r>
              <a:rPr lang="en-US" b="1" dirty="0">
                <a:latin typeface="Courier New"/>
                <a:cs typeface="Courier New"/>
              </a:rPr>
              <a:t> </a:t>
            </a:r>
          </a:p>
          <a:p>
            <a:pPr marL="0" indent="0">
              <a:buNone/>
              <a:tabLst>
                <a:tab pos="222250" algn="l"/>
                <a:tab pos="460375" algn="l"/>
                <a:tab pos="682625" algn="l"/>
                <a:tab pos="920750" algn="l"/>
              </a:tabLst>
            </a:pPr>
            <a:r>
              <a:rPr lang="en-US" b="1" dirty="0">
                <a:latin typeface="Courier New"/>
                <a:cs typeface="Courier New"/>
              </a:rPr>
              <a:t>		/* critical section would be placed here */</a:t>
            </a:r>
          </a:p>
          <a:p>
            <a:pPr marL="0" indent="0">
              <a:buNone/>
              <a:tabLst>
                <a:tab pos="222250" algn="l"/>
                <a:tab pos="460375" algn="l"/>
                <a:tab pos="682625" algn="l"/>
                <a:tab pos="920750" algn="l"/>
              </a:tabLst>
            </a:pPr>
            <a:r>
              <a:rPr lang="en-US" b="1" dirty="0">
                <a:latin typeface="Courier New"/>
                <a:cs typeface="Courier New"/>
              </a:rPr>
              <a:t> </a:t>
            </a:r>
          </a:p>
          <a:p>
            <a:pPr marL="0" indent="0">
              <a:buNone/>
              <a:tabLst>
                <a:tab pos="222250" algn="l"/>
                <a:tab pos="460375" algn="l"/>
                <a:tab pos="682625" algn="l"/>
                <a:tab pos="920750" algn="l"/>
              </a:tabLst>
            </a:pPr>
            <a:r>
              <a:rPr lang="en-US" b="1" dirty="0">
                <a:latin typeface="Courier New"/>
                <a:cs typeface="Courier New"/>
              </a:rPr>
              <a:t>	turn = j;</a:t>
            </a:r>
          </a:p>
          <a:p>
            <a:pPr marL="0" indent="0">
              <a:buNone/>
              <a:tabLst>
                <a:tab pos="222250" algn="l"/>
                <a:tab pos="460375" algn="l"/>
                <a:tab pos="682625" algn="l"/>
                <a:tab pos="920750" algn="l"/>
              </a:tabLst>
            </a:pPr>
            <a:r>
              <a:rPr lang="en-US" b="1" dirty="0">
                <a:latin typeface="Courier New"/>
                <a:cs typeface="Courier New"/>
              </a:rPr>
              <a:t>	flag[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] = false;</a:t>
            </a:r>
          </a:p>
          <a:p>
            <a:pPr marL="0" indent="0">
              <a:buNone/>
              <a:tabLst>
                <a:tab pos="222250" algn="l"/>
                <a:tab pos="460375" algn="l"/>
                <a:tab pos="682625" algn="l"/>
                <a:tab pos="920750" algn="l"/>
              </a:tabLst>
            </a:pPr>
            <a:r>
              <a:rPr lang="en-US" b="1" dirty="0">
                <a:latin typeface="Courier New"/>
                <a:cs typeface="Courier New"/>
              </a:rPr>
              <a:t> </a:t>
            </a:r>
          </a:p>
          <a:p>
            <a:pPr marL="0" indent="0">
              <a:buNone/>
              <a:tabLst>
                <a:tab pos="222250" algn="l"/>
                <a:tab pos="460375" algn="l"/>
                <a:tab pos="682625" algn="l"/>
                <a:tab pos="920750" algn="l"/>
              </a:tabLst>
            </a:pPr>
            <a:r>
              <a:rPr lang="en-US" b="1" dirty="0">
                <a:latin typeface="Courier New"/>
                <a:cs typeface="Courier New"/>
              </a:rPr>
              <a:t>} while (true);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B6D7-7623-1E44-AC3C-EC52E0B0AB73}" type="datetime1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2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section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satisfies </a:t>
            </a:r>
            <a:r>
              <a:rPr lang="en-US" dirty="0"/>
              <a:t>the </a:t>
            </a:r>
            <a:r>
              <a:rPr lang="en-US" dirty="0" smtClean="0"/>
              <a:t>conditions </a:t>
            </a:r>
            <a:r>
              <a:rPr lang="en-US" dirty="0"/>
              <a:t>as follows:</a:t>
            </a:r>
          </a:p>
          <a:p>
            <a:pPr lvl="1"/>
            <a:r>
              <a:rPr lang="en-US" u="sng" dirty="0"/>
              <a:t>Mutual exclusion:</a:t>
            </a:r>
            <a:r>
              <a:rPr lang="en-US" dirty="0"/>
              <a:t> </a:t>
            </a:r>
            <a:r>
              <a:rPr lang="en-US" dirty="0" smtClean="0"/>
              <a:t>If </a:t>
            </a:r>
            <a:r>
              <a:rPr lang="en-US" dirty="0"/>
              <a:t>both processes set </a:t>
            </a:r>
            <a:r>
              <a:rPr lang="en-US" dirty="0" smtClean="0"/>
              <a:t>their </a:t>
            </a:r>
            <a:r>
              <a:rPr lang="en-US" dirty="0" smtClean="0">
                <a:latin typeface="Courier New"/>
                <a:cs typeface="Courier New"/>
              </a:rPr>
              <a:t>flag</a:t>
            </a:r>
            <a:r>
              <a:rPr lang="en-US" dirty="0" smtClean="0"/>
              <a:t> variables </a:t>
            </a:r>
            <a:r>
              <a:rPr lang="en-US" dirty="0"/>
              <a:t>to true, only </a:t>
            </a:r>
            <a:r>
              <a:rPr lang="en-US" dirty="0" smtClean="0"/>
              <a:t>process </a:t>
            </a:r>
            <a:r>
              <a:rPr lang="en-US" dirty="0"/>
              <a:t>whose turn it is will move </a:t>
            </a:r>
            <a:r>
              <a:rPr lang="en-US" dirty="0" smtClean="0"/>
              <a:t>forward </a:t>
            </a:r>
          </a:p>
          <a:p>
            <a:pPr lvl="1"/>
            <a:r>
              <a:rPr lang="en-US" u="sng" dirty="0" smtClean="0"/>
              <a:t>Progress</a:t>
            </a:r>
            <a:r>
              <a:rPr lang="en-US" u="sng" dirty="0"/>
              <a:t>:</a:t>
            </a:r>
            <a:r>
              <a:rPr lang="en-US" dirty="0"/>
              <a:t> </a:t>
            </a:r>
            <a:r>
              <a:rPr lang="en-US" dirty="0" smtClean="0">
                <a:latin typeface="Courier New"/>
                <a:cs typeface="Courier New"/>
              </a:rPr>
              <a:t>turn</a:t>
            </a:r>
            <a:r>
              <a:rPr lang="en-US" dirty="0" smtClean="0"/>
              <a:t> chooses </a:t>
            </a:r>
            <a:r>
              <a:rPr lang="en-US" dirty="0"/>
              <a:t>the process to move forward if both attempt to enter the critical section </a:t>
            </a:r>
            <a:r>
              <a:rPr lang="en-US" dirty="0" smtClean="0"/>
              <a:t>simultaneously</a:t>
            </a:r>
            <a:endParaRPr lang="en-US" dirty="0"/>
          </a:p>
          <a:p>
            <a:pPr lvl="1"/>
            <a:r>
              <a:rPr lang="en-US" u="sng" dirty="0"/>
              <a:t>Bounded waiting:</a:t>
            </a:r>
            <a:r>
              <a:rPr lang="en-US" dirty="0"/>
              <a:t> Since one process sets </a:t>
            </a:r>
            <a:r>
              <a:rPr lang="en-US" dirty="0">
                <a:latin typeface="Courier New"/>
                <a:cs typeface="Courier New"/>
              </a:rPr>
              <a:t>turn</a:t>
            </a:r>
            <a:r>
              <a:rPr lang="en-US" dirty="0"/>
              <a:t> to </a:t>
            </a:r>
            <a:r>
              <a:rPr lang="en-US" dirty="0" smtClean="0"/>
              <a:t>value </a:t>
            </a:r>
            <a:r>
              <a:rPr lang="en-US" dirty="0"/>
              <a:t>of </a:t>
            </a:r>
            <a:r>
              <a:rPr lang="en-US" dirty="0" smtClean="0"/>
              <a:t>other </a:t>
            </a:r>
            <a:r>
              <a:rPr lang="en-US" dirty="0"/>
              <a:t>process, </a:t>
            </a:r>
            <a:r>
              <a:rPr lang="en-US" dirty="0" smtClean="0"/>
              <a:t>waiting </a:t>
            </a:r>
            <a:r>
              <a:rPr lang="en-US" dirty="0"/>
              <a:t>process will be allowed to enter its critical section </a:t>
            </a:r>
            <a:r>
              <a:rPr lang="en-US" dirty="0" smtClean="0"/>
              <a:t>next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B6D7-7623-1E44-AC3C-EC52E0B0AB73}" type="datetime1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8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lock</a:t>
            </a:r>
            <a:r>
              <a:rPr lang="en-US" dirty="0" smtClean="0"/>
              <a:t> (or </a:t>
            </a:r>
            <a:r>
              <a:rPr lang="en-US" dirty="0" err="1" smtClean="0">
                <a:solidFill>
                  <a:srgbClr val="FF0000"/>
                </a:solidFill>
              </a:rPr>
              <a:t>mutex</a:t>
            </a:r>
            <a:r>
              <a:rPr lang="en-US" dirty="0" smtClean="0"/>
              <a:t>) prevents another thread from entering a critical section</a:t>
            </a:r>
          </a:p>
          <a:p>
            <a:pPr lvl="1"/>
            <a:r>
              <a:rPr lang="en-US" dirty="0" smtClean="0"/>
              <a:t>“Lock fridge while checking milk &amp; shopping”</a:t>
            </a:r>
          </a:p>
          <a:p>
            <a:r>
              <a:rPr lang="en-US" dirty="0" smtClean="0"/>
              <a:t>Two operations: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lock()</a:t>
            </a:r>
            <a:r>
              <a:rPr lang="en-US" dirty="0" smtClean="0"/>
              <a:t>: wait until lock is free, then acquire it</a:t>
            </a:r>
          </a:p>
          <a:p>
            <a:pPr marL="344487" lvl="1" indent="0">
              <a:buNone/>
            </a:pPr>
            <a:r>
              <a:rPr lang="en-US" dirty="0" smtClean="0"/>
              <a:t>do {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if (lock is free) {		// code in red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acquire lock		//  is atomic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break out of loop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}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dirty="0" smtClean="0"/>
              <a:t>} while (1);</a:t>
            </a:r>
          </a:p>
          <a:p>
            <a:pPr lvl="1"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dirty="0" smtClean="0">
                <a:latin typeface="Courier New"/>
                <a:cs typeface="Courier New"/>
              </a:rPr>
              <a:t>unlock()</a:t>
            </a:r>
            <a:r>
              <a:rPr lang="en-US" dirty="0" smtClean="0"/>
              <a:t>: release lock</a:t>
            </a:r>
          </a:p>
          <a:p>
            <a:pPr lvl="1"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0C10-8F67-3D42-B8BA-F663D6EC7DEA}" type="datetime1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24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thread-safe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Correction from Monday: queue example intended to show usefulness of locks, </a:t>
            </a:r>
            <a:r>
              <a:rPr lang="en-US" u="sng" dirty="0" smtClean="0">
                <a:solidFill>
                  <a:srgbClr val="FF0000"/>
                </a:solidFill>
              </a:rPr>
              <a:t>not</a:t>
            </a:r>
            <a:r>
              <a:rPr lang="en-US" dirty="0" smtClean="0">
                <a:solidFill>
                  <a:srgbClr val="FF0000"/>
                </a:solidFill>
              </a:rPr>
              <a:t> addition to lock to manage waiting</a:t>
            </a:r>
          </a:p>
          <a:p>
            <a:r>
              <a:rPr lang="en-US" dirty="0" smtClean="0"/>
              <a:t>Thread-safe queue: queue shared between several threads</a:t>
            </a:r>
          </a:p>
          <a:p>
            <a:pPr lvl="1"/>
            <a:r>
              <a:rPr lang="en-US" dirty="0" smtClean="0"/>
              <a:t>Synch. primitives necessary to restrict access</a:t>
            </a:r>
          </a:p>
          <a:p>
            <a:pPr lvl="1"/>
            <a:r>
              <a:rPr lang="en-US" dirty="0" smtClean="0"/>
              <a:t>Maintain invariant: condition “always” true</a:t>
            </a:r>
          </a:p>
          <a:p>
            <a:pPr lvl="2"/>
            <a:r>
              <a:rPr lang="en-US" dirty="0" smtClean="0"/>
              <a:t>Lock queue when manipulating shared data</a:t>
            </a:r>
          </a:p>
          <a:p>
            <a:r>
              <a:rPr lang="en-US" dirty="0" smtClean="0"/>
              <a:t>Queues commonly used in OS</a:t>
            </a:r>
          </a:p>
          <a:p>
            <a:pPr lvl="1"/>
            <a:r>
              <a:rPr lang="en-US" dirty="0" smtClean="0"/>
              <a:t>Track processes/threads waiting for resources</a:t>
            </a:r>
          </a:p>
          <a:p>
            <a:pPr lvl="1"/>
            <a:r>
              <a:rPr lang="en-US" dirty="0" smtClean="0"/>
              <a:t>Thread-safe queue necessary so multiple kernel threads can </a:t>
            </a:r>
            <a:r>
              <a:rPr lang="en-US" dirty="0" err="1" smtClean="0"/>
              <a:t>enqueue</a:t>
            </a:r>
            <a:r>
              <a:rPr lang="en-US" dirty="0" smtClean="0"/>
              <a:t>/</a:t>
            </a:r>
            <a:r>
              <a:rPr lang="en-US" dirty="0" err="1" smtClean="0"/>
              <a:t>dequeue</a:t>
            </a:r>
            <a:r>
              <a:rPr lang="en-US" dirty="0" smtClean="0"/>
              <a:t> items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B6D7-7623-1E44-AC3C-EC52E0B0AB73}" type="datetime1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36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thread-safe shared queue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300"/>
            <a:ext cx="9144000" cy="43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41218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11123</TotalTime>
  <Words>1082</Words>
  <Application>Microsoft Macintosh PowerPoint</Application>
  <PresentationFormat>On-screen Show (4:3)</PresentationFormat>
  <Paragraphs>291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Edge</vt:lpstr>
      <vt:lpstr>EECE.4810/EECE.5730 Operating Systems</vt:lpstr>
      <vt:lpstr>Lecture outline</vt:lpstr>
      <vt:lpstr>Review: Critical section</vt:lpstr>
      <vt:lpstr>Critical section example</vt:lpstr>
      <vt:lpstr>Dekker’s algorithm code for Pi</vt:lpstr>
      <vt:lpstr>Critical section solution</vt:lpstr>
      <vt:lpstr>Review: Locks</vt:lpstr>
      <vt:lpstr>Review: thread-safe queue</vt:lpstr>
      <vt:lpstr>Case study: thread-safe shared queue</vt:lpstr>
      <vt:lpstr>Shared queue: no synch</vt:lpstr>
      <vt:lpstr>Shared queue: simple synch</vt:lpstr>
      <vt:lpstr>Fine-grained locking</vt:lpstr>
      <vt:lpstr>Avoiding busy waiting</vt:lpstr>
      <vt:lpstr>Ordering constraints</vt:lpstr>
      <vt:lpstr>Ordering constraints, pt. 2</vt:lpstr>
      <vt:lpstr>Synchronization types</vt:lpstr>
      <vt:lpstr>Condition variables</vt:lpstr>
      <vt:lpstr>Condition variable operations</vt:lpstr>
      <vt:lpstr>Thread-safe queue with CVs</vt:lpstr>
      <vt:lpstr>Final notes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2943</cp:revision>
  <dcterms:created xsi:type="dcterms:W3CDTF">2006-04-03T05:03:01Z</dcterms:created>
  <dcterms:modified xsi:type="dcterms:W3CDTF">2018-02-16T03:16:45Z</dcterms:modified>
</cp:coreProperties>
</file>