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540" r:id="rId4"/>
    <p:sldId id="541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42" r:id="rId18"/>
    <p:sldId id="543" r:id="rId19"/>
    <p:sldId id="544" r:id="rId20"/>
    <p:sldId id="545" r:id="rId21"/>
    <p:sldId id="385" r:id="rId22"/>
    <p:sldId id="488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80" d="100"/>
          <a:sy n="80" d="100"/>
        </p:scale>
        <p:origin x="-1720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484F18E-8397-2547-92B3-EB45706F1CD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8FF9047-EC8A-6A4B-A045-3CD8A719A6F8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ACC76-BC22-9F4A-BF01-EFC50C2ED8F4}" type="datetime1">
              <a:rPr lang="en-US" smtClean="0"/>
              <a:t>2/28/18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AD24B-CF21-D84D-AC5D-174D361A5D5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B0DAA-C1B5-7044-A48A-63477EF3BE4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3B5F3-3320-9E47-916D-F4BF96EECDCE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320E1-5D30-0B4D-A1C2-C3040EED546E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DA657-A7B0-5845-8966-575D2333F36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EF4A5-3BB9-C542-B5CA-839D91B25BE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20073-10F1-0246-855F-2D72277AD506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1FA9D-3311-8B4D-A1EF-5B89BA7FE19C}" type="datetime1">
              <a:rPr lang="en-US" smtClean="0"/>
              <a:t>2/28/18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66434-031A-0C49-845F-117D5E1CD190}" type="datetime1">
              <a:rPr lang="en-US" smtClean="0"/>
              <a:t>2/28/18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A885F-665A-0542-93A6-31606FD48A1E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D48A0-20F1-7B4A-992A-F45354E1E1E5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E1A89-5478-6A4B-8AA8-70D69DD14168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8DD21F1-3915-BA4A-9865-93781A11F14D}" type="datetime1">
              <a:rPr lang="en-US" smtClean="0"/>
              <a:t>2/28/18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pthre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Deadlock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</a:p>
          <a:p>
            <a:pPr lvl="1"/>
            <a:r>
              <a:rPr lang="en-US" dirty="0" smtClean="0"/>
              <a:t>Ignore (not very effective)</a:t>
            </a:r>
          </a:p>
          <a:p>
            <a:pPr lvl="1"/>
            <a:r>
              <a:rPr lang="en-US" dirty="0" smtClean="0"/>
              <a:t>Detect and fix</a:t>
            </a:r>
          </a:p>
          <a:p>
            <a:pPr lvl="2"/>
            <a:r>
              <a:rPr lang="en-US" dirty="0" smtClean="0"/>
              <a:t>Find cycles in resource graph</a:t>
            </a:r>
          </a:p>
          <a:p>
            <a:pPr lvl="2"/>
            <a:r>
              <a:rPr lang="en-US" dirty="0" smtClean="0"/>
              <a:t>Don’t allow requests that would cause cycle to occur</a:t>
            </a:r>
          </a:p>
          <a:p>
            <a:pPr lvl="1"/>
            <a:r>
              <a:rPr lang="en-US" dirty="0" smtClean="0"/>
              <a:t>Prevent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CAD0-22D2-9C4A-86D1-0A38DB359EA3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0AF-1B5E-8843-A27D-53027408923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10A5-66A0-6D45-8111-273B92DAC5D7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bank loaning money</a:t>
            </a:r>
          </a:p>
          <a:p>
            <a:pPr lvl="1"/>
            <a:r>
              <a:rPr lang="en-US" dirty="0" smtClean="0"/>
              <a:t>Bank has $6000</a:t>
            </a:r>
          </a:p>
          <a:p>
            <a:pPr lvl="1"/>
            <a:r>
              <a:rPr lang="en-US" dirty="0" smtClean="0"/>
              <a:t>Customers establish credit limit (max $ needed)</a:t>
            </a:r>
          </a:p>
          <a:p>
            <a:pPr lvl="1"/>
            <a:r>
              <a:rPr lang="en-US" dirty="0" smtClean="0"/>
              <a:t>Customers borrow in stages and return all money when done</a:t>
            </a:r>
          </a:p>
          <a:p>
            <a:r>
              <a:rPr lang="en-US" dirty="0" smtClean="0"/>
              <a:t>Solution 1: Bank promises to give money immediately upon request, up to limit</a:t>
            </a:r>
          </a:p>
          <a:p>
            <a:pPr lvl="1"/>
            <a:r>
              <a:rPr lang="en-US" dirty="0" smtClean="0"/>
              <a:t>Ann asks for $2000 limit</a:t>
            </a:r>
          </a:p>
          <a:p>
            <a:pPr lvl="1"/>
            <a:r>
              <a:rPr lang="en-US" dirty="0" smtClean="0"/>
              <a:t>Bob asks for $4000 limit</a:t>
            </a:r>
          </a:p>
          <a:p>
            <a:pPr lvl="1"/>
            <a:r>
              <a:rPr lang="en-US" dirty="0" smtClean="0"/>
              <a:t>Charlie asks for $6000 limit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bank approve all of them?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7FD6-CF92-2542-B5AE-023B2EBDC11A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2: Bank approves all limits, but may block individual requests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$2000</a:t>
            </a:r>
          </a:p>
          <a:p>
            <a:pPr lvl="2"/>
            <a:r>
              <a:rPr lang="en-US" dirty="0" smtClean="0"/>
              <a:t>Can this request be satisfied?</a:t>
            </a:r>
          </a:p>
          <a:p>
            <a:pPr lvl="2"/>
            <a:r>
              <a:rPr lang="en-US" dirty="0" smtClean="0"/>
              <a:t>Is there a way for all threads to get maximum resources and therefore finish?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829-36B8-AF4E-B0AC-3D2E1BA57F5D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example can finish in following order</a:t>
            </a:r>
          </a:p>
          <a:p>
            <a:pPr lvl="1"/>
            <a:r>
              <a:rPr lang="en-US" dirty="0" smtClean="0"/>
              <a:t>Charlie takes out $2000 ($1000 left in bank)</a:t>
            </a:r>
          </a:p>
          <a:p>
            <a:pPr lvl="1"/>
            <a:r>
              <a:rPr lang="en-US" dirty="0" smtClean="0"/>
              <a:t>Ann takes out $1000, then finishes ($2000 left in bank)</a:t>
            </a:r>
          </a:p>
          <a:p>
            <a:pPr lvl="1"/>
            <a:r>
              <a:rPr lang="en-US" dirty="0" smtClean="0"/>
              <a:t>Bob takes out $2000, then finishes ($4000 left in bank)</a:t>
            </a:r>
          </a:p>
          <a:p>
            <a:pPr lvl="1"/>
            <a:r>
              <a:rPr lang="en-US" dirty="0" smtClean="0"/>
              <a:t>Charlie takes </a:t>
            </a:r>
            <a:r>
              <a:rPr lang="en-US" smtClean="0"/>
              <a:t>out $4000</a:t>
            </a:r>
            <a:r>
              <a:rPr lang="en-US" dirty="0" smtClean="0"/>
              <a:t>, then finishes ($6000 left in bank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D39-B549-0B48-BCFD-8E5111309303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scenario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$2500</a:t>
            </a:r>
          </a:p>
          <a:p>
            <a:pPr lvl="2"/>
            <a:r>
              <a:rPr lang="en-US" dirty="0" smtClean="0"/>
              <a:t>Request won’t be satisfied—no way for all to finish</a:t>
            </a:r>
          </a:p>
          <a:p>
            <a:r>
              <a:rPr lang="en-US" dirty="0" smtClean="0"/>
              <a:t>Algorithm allows system to overcommit resources without deadlock</a:t>
            </a:r>
          </a:p>
          <a:p>
            <a:pPr lvl="1"/>
            <a:r>
              <a:rPr lang="en-US" dirty="0" smtClean="0"/>
              <a:t>Sum of max resource needs can be greater than total resources as long as threads can finish</a:t>
            </a:r>
          </a:p>
          <a:p>
            <a:pPr lvl="1"/>
            <a:r>
              <a:rPr lang="en-US" dirty="0" smtClean="0"/>
              <a:t>Difficult to anticipate maximum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CED7-B578-F344-BCAB-B2F54FCFFC13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Given function from MT bank software package used to transfer money</a:t>
            </a:r>
          </a:p>
          <a:p>
            <a:pPr lvl="1"/>
            <a:r>
              <a:rPr lang="en-US" dirty="0" smtClean="0"/>
              <a:t>Assume global array of locks, 1 lock per account</a:t>
            </a:r>
          </a:p>
          <a:p>
            <a:pPr lvl="1"/>
            <a:r>
              <a:rPr lang="en-US" dirty="0" smtClean="0"/>
              <a:t>locks[</a:t>
            </a:r>
            <a:r>
              <a:rPr lang="en-US" dirty="0" err="1" smtClean="0"/>
              <a:t>i</a:t>
            </a:r>
            <a:r>
              <a:rPr lang="en-US" dirty="0" smtClean="0"/>
              <a:t>] = lock for account #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void </a:t>
            </a:r>
            <a:r>
              <a:rPr lang="en-US" sz="2900" b="1" dirty="0" err="1">
                <a:latin typeface="Courier New"/>
                <a:cs typeface="Courier New"/>
              </a:rPr>
              <a:t>transfer_money</a:t>
            </a:r>
            <a:r>
              <a:rPr lang="en-US" sz="2900" b="1" dirty="0">
                <a:latin typeface="Courier New"/>
                <a:cs typeface="Courier New"/>
              </a:rPr>
              <a:t>(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, 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, 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amt</a:t>
            </a:r>
            <a:r>
              <a:rPr lang="en-US" sz="2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].lock();	 // Lock account sending money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].lock();	 // Lock account receiving money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&lt;transfer money&gt;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].unlock();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].unlock();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}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Describe how this function can deadlock if called in multiple threads</a:t>
            </a:r>
          </a:p>
          <a:p>
            <a:r>
              <a:rPr lang="en-US" dirty="0" smtClean="0"/>
              <a:t>How can we rewrite function to remove deadlock by:</a:t>
            </a:r>
          </a:p>
          <a:p>
            <a:pPr lvl="1"/>
            <a:r>
              <a:rPr lang="en-US" dirty="0" smtClean="0"/>
              <a:t>Removing hold and wait?</a:t>
            </a:r>
          </a:p>
          <a:p>
            <a:pPr lvl="1"/>
            <a:r>
              <a:rPr lang="en-US" dirty="0" smtClean="0"/>
              <a:t>Removing circular wait?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657-A7B0-5845-8966-575D2333F36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solution: deadlock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threads access same accounts</a:t>
            </a:r>
          </a:p>
          <a:p>
            <a:pPr lvl="1"/>
            <a:r>
              <a:rPr lang="en-US" dirty="0" smtClean="0"/>
              <a:t>Account 1: source in one case, </a:t>
            </a:r>
            <a:r>
              <a:rPr lang="en-US" dirty="0" err="1" smtClean="0"/>
              <a:t>dest</a:t>
            </a:r>
            <a:r>
              <a:rPr lang="en-US" dirty="0" smtClean="0"/>
              <a:t> in other</a:t>
            </a:r>
          </a:p>
          <a:p>
            <a:pPr lvl="1"/>
            <a:r>
              <a:rPr lang="en-US" dirty="0" smtClean="0"/>
              <a:t>Account 2: </a:t>
            </a:r>
            <a:r>
              <a:rPr lang="en-US" dirty="0" err="1" smtClean="0"/>
              <a:t>dest</a:t>
            </a:r>
            <a:r>
              <a:rPr lang="en-US" dirty="0" smtClean="0"/>
              <a:t> in one case, source in other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T1: </a:t>
            </a:r>
            <a:r>
              <a:rPr lang="en-US" dirty="0" err="1" smtClean="0">
                <a:latin typeface="Courier New"/>
                <a:cs typeface="Courier New"/>
              </a:rPr>
              <a:t>transfer_money</a:t>
            </a:r>
            <a:r>
              <a:rPr lang="en-US" dirty="0" smtClean="0">
                <a:latin typeface="Courier New"/>
                <a:cs typeface="Courier New"/>
              </a:rPr>
              <a:t>(1, 2, 1000);</a:t>
            </a:r>
          </a:p>
          <a:p>
            <a:pPr lvl="1"/>
            <a:r>
              <a:rPr lang="en-US" dirty="0" smtClean="0"/>
              <a:t>T2: </a:t>
            </a:r>
            <a:r>
              <a:rPr lang="en-US" dirty="0" err="1" smtClean="0">
                <a:latin typeface="Courier New"/>
                <a:cs typeface="Courier New"/>
              </a:rPr>
              <a:t>transfer_money</a:t>
            </a:r>
            <a:r>
              <a:rPr lang="en-US" dirty="0" smtClean="0">
                <a:latin typeface="Courier New"/>
                <a:cs typeface="Courier New"/>
              </a:rPr>
              <a:t>(2, 1, 500);</a:t>
            </a:r>
          </a:p>
          <a:p>
            <a:r>
              <a:rPr lang="en-US" dirty="0" smtClean="0"/>
              <a:t>Following interleaving deadlocks: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T1: </a:t>
            </a:r>
            <a:r>
              <a:rPr lang="en-US" dirty="0" smtClean="0">
                <a:latin typeface="Courier New"/>
                <a:cs typeface="Courier New"/>
              </a:rPr>
              <a:t>locks[1].lock();	// T1 gets locks[1]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T2: </a:t>
            </a:r>
            <a:r>
              <a:rPr lang="en-US" dirty="0" smtClean="0">
                <a:latin typeface="Courier New"/>
                <a:cs typeface="Courier New"/>
              </a:rPr>
              <a:t>locks[2].lock();	// T2 gets locks[2]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T1: </a:t>
            </a:r>
            <a:r>
              <a:rPr lang="en-US" dirty="0" smtClean="0">
                <a:latin typeface="Courier New"/>
                <a:cs typeface="Courier New"/>
              </a:rPr>
              <a:t>locks[2].lock();	// T1 blocks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T2: </a:t>
            </a:r>
            <a:r>
              <a:rPr lang="en-US" dirty="0" smtClean="0">
                <a:latin typeface="Courier New"/>
                <a:cs typeface="Courier New"/>
              </a:rPr>
              <a:t>locks[1].lock();	// T2 blocks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657-A7B0-5845-8966-575D2333F36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solution: remove hold and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thread to give up all locks if one lock call unsuccessful</a:t>
            </a:r>
          </a:p>
          <a:p>
            <a:endParaRPr lang="en-US" dirty="0"/>
          </a:p>
          <a:p>
            <a:r>
              <a:rPr lang="en-US" dirty="0" smtClean="0"/>
              <a:t>Pseudo-code: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while (both locks not acquired) 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locks</a:t>
            </a:r>
            <a:r>
              <a:rPr lang="en-US" sz="2400" dirty="0">
                <a:latin typeface="Courier New"/>
                <a:cs typeface="Courier New"/>
              </a:rPr>
              <a:t>[</a:t>
            </a:r>
            <a:r>
              <a:rPr lang="en-US" sz="2400" dirty="0" err="1">
                <a:latin typeface="Courier New"/>
                <a:cs typeface="Courier New"/>
              </a:rPr>
              <a:t>src_acct</a:t>
            </a:r>
            <a:r>
              <a:rPr lang="en-US" sz="2400" dirty="0">
                <a:latin typeface="Courier New"/>
                <a:cs typeface="Courier New"/>
              </a:rPr>
              <a:t>].lock();			</a:t>
            </a:r>
            <a:r>
              <a:rPr lang="en-US" sz="24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if </a:t>
            </a:r>
            <a:r>
              <a:rPr lang="en-US" sz="2400" dirty="0">
                <a:latin typeface="Courier New"/>
                <a:cs typeface="Courier New"/>
              </a:rPr>
              <a:t>(locks[</a:t>
            </a:r>
            <a:r>
              <a:rPr lang="en-US" sz="2400" dirty="0" err="1">
                <a:latin typeface="Courier New"/>
                <a:cs typeface="Courier New"/>
              </a:rPr>
              <a:t>dest_acct</a:t>
            </a:r>
            <a:r>
              <a:rPr lang="en-US" sz="2400" dirty="0">
                <a:latin typeface="Courier New"/>
                <a:cs typeface="Courier New"/>
              </a:rPr>
              <a:t>].lock() fails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locks[</a:t>
            </a:r>
            <a:r>
              <a:rPr lang="en-US" sz="2400" dirty="0" err="1" smtClean="0">
                <a:latin typeface="Courier New"/>
                <a:cs typeface="Courier New"/>
              </a:rPr>
              <a:t>src_acct</a:t>
            </a:r>
            <a:r>
              <a:rPr lang="en-US" sz="2400" dirty="0" smtClean="0">
                <a:latin typeface="Courier New"/>
                <a:cs typeface="Courier New"/>
              </a:rPr>
              <a:t>].unlock();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}	</a:t>
            </a:r>
            <a:r>
              <a:rPr lang="en-US" dirty="0" smtClean="0">
                <a:latin typeface="Courier New"/>
                <a:cs typeface="Courier New"/>
              </a:rPr>
              <a:t>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657-A7B0-5845-8966-575D2333F36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</a:t>
            </a:r>
            <a:r>
              <a:rPr lang="en-US" i="1" dirty="0" smtClean="0"/>
              <a:t>still </a:t>
            </a:r>
            <a:r>
              <a:rPr lang="en-US" dirty="0" smtClean="0"/>
              <a:t>to </a:t>
            </a:r>
            <a:r>
              <a:rPr lang="en-US" dirty="0" smtClean="0"/>
              <a:t>be posted; due 3</a:t>
            </a:r>
            <a:r>
              <a:rPr lang="en-US" dirty="0" smtClean="0"/>
              <a:t>/</a:t>
            </a:r>
            <a:r>
              <a:rPr lang="en-US" dirty="0" smtClean="0"/>
              <a:t>21</a:t>
            </a:r>
            <a:endParaRPr lang="en-US" dirty="0" smtClean="0"/>
          </a:p>
          <a:p>
            <a:pPr lvl="2"/>
            <a:r>
              <a:rPr lang="en-US" dirty="0" smtClean="0"/>
              <a:t>3</a:t>
            </a:r>
            <a:r>
              <a:rPr lang="en-US" dirty="0" smtClean="0"/>
              <a:t>/21 = Wednesday after </a:t>
            </a:r>
            <a:r>
              <a:rPr lang="en-US" dirty="0" smtClean="0"/>
              <a:t>Spring Break</a:t>
            </a:r>
          </a:p>
          <a:p>
            <a:pPr lvl="2"/>
            <a:r>
              <a:rPr lang="en-US" dirty="0" smtClean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</a:t>
            </a:r>
            <a:r>
              <a:rPr lang="en-US" dirty="0" smtClean="0">
                <a:latin typeface="Arial" charset="0"/>
              </a:rPr>
              <a:t>day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semaphores</a:t>
            </a:r>
            <a:endParaRPr lang="en-US" dirty="0"/>
          </a:p>
          <a:p>
            <a:pPr lvl="1"/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6B8974-9358-8547-95DE-2423316775A1}" type="datetime1">
              <a:rPr lang="en-US" smtClean="0">
                <a:latin typeface="Garamond"/>
                <a:cs typeface="Garamond"/>
              </a:rPr>
              <a:t>2/28/18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solution: remove circular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Impose ordering on locks so all threads acquire in same order</a:t>
            </a:r>
          </a:p>
          <a:p>
            <a:r>
              <a:rPr lang="en-US" dirty="0" smtClean="0"/>
              <a:t>Possible solution: always acquire lowest-numbered lock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 smtClean="0">
                <a:latin typeface="Courier New"/>
                <a:cs typeface="Courier New"/>
              </a:rPr>
              <a:t>else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657-A7B0-5845-8966-575D2333F364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</a:p>
          <a:p>
            <a:pPr lvl="1"/>
            <a:r>
              <a:rPr lang="en-US" dirty="0" smtClean="0"/>
              <a:t>CPU scheduling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</a:t>
            </a:r>
            <a:r>
              <a:rPr lang="en-US" i="1" dirty="0"/>
              <a:t>still </a:t>
            </a:r>
            <a:r>
              <a:rPr lang="en-US" dirty="0"/>
              <a:t>to be posted; due 3/21</a:t>
            </a:r>
          </a:p>
          <a:p>
            <a:pPr lvl="2"/>
            <a:r>
              <a:rPr lang="en-US" dirty="0"/>
              <a:t>3/21 = Wednesday after Spring Break</a:t>
            </a:r>
          </a:p>
          <a:p>
            <a:pPr lvl="2"/>
            <a:r>
              <a:rPr lang="en-US" dirty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52DE789-A5E6-F740-8E11-0E99A97184DE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example programs obtained from: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B820-B08D-C043-B372-85812D2CF5C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032-82FF-114B-B065-BED1C250CF05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7009-E604-FB41-BD61-33AF0BA591D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Resources: something a thread needs and will therefore wait for</a:t>
            </a:r>
          </a:p>
          <a:p>
            <a:pPr lvl="1"/>
            <a:r>
              <a:rPr lang="en-US" dirty="0" smtClean="0"/>
              <a:t>Locks, disk space, memory, CPU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Cyclical wait for resources, which prevents involved threads from making progress</a:t>
            </a:r>
          </a:p>
          <a:p>
            <a:pPr lvl="1"/>
            <a:r>
              <a:rPr lang="en-US" dirty="0" smtClean="0"/>
              <a:t>Threads don’t release resources until they’re done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Thread A</a:t>
            </a:r>
            <a:r>
              <a:rPr lang="en-US" dirty="0" smtClean="0"/>
              <a:t>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x.lock</a:t>
            </a:r>
            <a:r>
              <a:rPr lang="en-US" dirty="0" smtClean="0"/>
              <a:t>			</a:t>
            </a:r>
            <a:r>
              <a:rPr lang="en-US" dirty="0" err="1" smtClean="0"/>
              <a:t>y.lock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y.lock</a:t>
            </a:r>
            <a:r>
              <a:rPr lang="en-US" dirty="0" smtClean="0"/>
              <a:t>			</a:t>
            </a:r>
            <a:r>
              <a:rPr lang="en-US" dirty="0" err="1" smtClean="0"/>
              <a:t>x.lock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		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y.unlock</a:t>
            </a:r>
            <a:r>
              <a:rPr lang="en-US" dirty="0" smtClean="0"/>
              <a:t>		</a:t>
            </a:r>
            <a:r>
              <a:rPr lang="en-US" dirty="0" err="1" smtClean="0"/>
              <a:t>x.unlock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x.unlock</a:t>
            </a:r>
            <a:r>
              <a:rPr lang="en-US" dirty="0" smtClean="0"/>
              <a:t>		</a:t>
            </a:r>
            <a:r>
              <a:rPr lang="en-US" dirty="0" err="1" smtClean="0"/>
              <a:t>y.unlock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BCA5-C528-FF44-BE0B-D0D578925FD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Don’</a:t>
            </a:r>
            <a:r>
              <a:rPr lang="en-US" altLang="ja-JP" sz="1800" dirty="0">
                <a:latin typeface="Helvetica" charset="0"/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Semaphore </a:t>
            </a:r>
            <a:r>
              <a:rPr lang="en-US" sz="18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chopstick [5]</a:t>
            </a:r>
            <a:r>
              <a:rPr lang="en-US" sz="1800" dirty="0">
                <a:latin typeface="Helvetica" charset="0"/>
                <a:ea typeface="MS PGothic" charset="0"/>
              </a:rPr>
              <a:t> initialized to 1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607-8FE9-3D4A-BFD2-CA31644F10F8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ea typeface="MS PGothic" charset="0"/>
              </a:rPr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The structure of Philosopher</a:t>
            </a:r>
            <a:r>
              <a:rPr lang="en-US" i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chopStick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1600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         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 while (TRUE);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A537-49A5-EA4E-B308-2FDDD7798A76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multithreaded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C4D-B1D7-AD43-85B6-12907839249C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0000"/>
            <a:ext cx="481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Limited resource</a:t>
            </a:r>
            <a:r>
              <a:rPr lang="en-US" dirty="0" smtClean="0"/>
              <a:t>: not enough to serve all threads simultaneously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Hold and wait</a:t>
            </a:r>
            <a:r>
              <a:rPr lang="en-US" dirty="0" smtClean="0"/>
              <a:t>: threads hold resources while waiting to acquire other resources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preemption</a:t>
            </a:r>
            <a:r>
              <a:rPr lang="en-US" dirty="0" smtClean="0"/>
              <a:t>: thread system can’t force one thread to give up resources</a:t>
            </a:r>
          </a:p>
          <a:p>
            <a:r>
              <a:rPr lang="en-US" dirty="0" smtClean="0"/>
              <a:t>Cyclical chain of requests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488C-0158-2A4A-B2AA-A5978E194B46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67100"/>
            <a:ext cx="481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11651</TotalTime>
  <Words>1338</Words>
  <Application>Microsoft Macintosh PowerPoint</Application>
  <PresentationFormat>On-screen Show (4:3)</PresentationFormat>
  <Paragraphs>287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EECE.4810/EECE.5730 Operating Systems</vt:lpstr>
      <vt:lpstr>Lecture outline</vt:lpstr>
      <vt:lpstr>Review: Semaphores</vt:lpstr>
      <vt:lpstr>Review: Using semaphores</vt:lpstr>
      <vt:lpstr>Deadlock</vt:lpstr>
      <vt:lpstr>Dining-Philosophers Problem</vt:lpstr>
      <vt:lpstr>  Dining-Philosophers Problem Algorithm</vt:lpstr>
      <vt:lpstr>Generic multithreaded program</vt:lpstr>
      <vt:lpstr>Necessary deadlock conditions</vt:lpstr>
      <vt:lpstr>Handling deadlock</vt:lpstr>
      <vt:lpstr>Deadlock prevention</vt:lpstr>
      <vt:lpstr>Banker’s Algorithm</vt:lpstr>
      <vt:lpstr>Banker’s Algorithm example</vt:lpstr>
      <vt:lpstr>Banker’s Algorithm example (2)</vt:lpstr>
      <vt:lpstr>Banker’s Algorithm example (3)</vt:lpstr>
      <vt:lpstr>Banker’s Algorithm example (4)</vt:lpstr>
      <vt:lpstr>Deadlock example</vt:lpstr>
      <vt:lpstr>Example solution: deadlock condition</vt:lpstr>
      <vt:lpstr>Example solution: remove hold and wait</vt:lpstr>
      <vt:lpstr>Example solution: remove circular wait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3076</cp:revision>
  <dcterms:created xsi:type="dcterms:W3CDTF">2006-04-03T05:03:01Z</dcterms:created>
  <dcterms:modified xsi:type="dcterms:W3CDTF">2018-02-28T15:38:59Z</dcterms:modified>
</cp:coreProperties>
</file>