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589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7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590" r:id="rId45"/>
    <p:sldId id="547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DD0CD1B-FFB0-6B4D-92E2-7B87E8DB7C6F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0E3160-38E0-384D-9480-1EB619BD422D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A8E6E3-EDD4-814D-A669-3BC2068ECE3D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7C856F-3BA1-E348-B3B3-6E584D5A657B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19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24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25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27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28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F98AB8-B468-9340-B989-B1F36EBC2E9C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42FBB-5E73-734D-8D44-A25C50E191D4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BA63F-C39F-874F-B610-C4309D6CB0C4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6B801-849D-9E41-8E3F-F1F039E4C2AB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EB84E-10A5-A946-88C6-4DAC2FDF72DC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EE59B-604C-9E4C-8166-BC4FAE692A82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36E47-C0EA-A34E-A0D9-7C1DC1A6F46A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672B1-073C-3543-974A-AC6ADE5AB64F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E53EA-1D04-5D41-AA7C-53AA905EFF0D}" type="datetime1">
              <a:rPr lang="en-US" smtClean="0"/>
              <a:t>3/30/18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83BFF-CEAA-874B-90B4-795B2DE30848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DC23A-8904-8542-B899-7B0F4F2B820B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4B09A-953B-5E49-B1A0-63A280344673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6BEBA-7617-B048-A4D1-4C30AF6E1BBB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D00308-68D0-3240-8613-E278066AACE4}" type="datetime1">
              <a:rPr lang="en-US" smtClean="0"/>
              <a:t>3/30/18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Memory management: segmentation </a:t>
            </a:r>
            <a:r>
              <a:rPr lang="en-US" smtClean="0">
                <a:latin typeface="Arial" charset="0"/>
              </a:rPr>
              <a:t>and paging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units, or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 smtClean="0"/>
              <a:t>Often refer to pages in virtual address space, </a:t>
            </a:r>
            <a:r>
              <a:rPr lang="en-US" dirty="0" smtClean="0">
                <a:solidFill>
                  <a:srgbClr val="0000FF"/>
                </a:solidFill>
              </a:rPr>
              <a:t>frames</a:t>
            </a:r>
            <a:r>
              <a:rPr lang="en-US" dirty="0" smtClean="0"/>
              <a:t> in physical address space</a:t>
            </a:r>
          </a:p>
          <a:p>
            <a:r>
              <a:rPr lang="en-US" dirty="0" smtClean="0"/>
              <a:t>Finding a free frame is easy</a:t>
            </a:r>
          </a:p>
          <a:p>
            <a:pPr lvl="1"/>
            <a:r>
              <a:rPr lang="en-US" dirty="0" smtClean="0"/>
              <a:t>Bitmap allocation: 0011111100000001100</a:t>
            </a:r>
          </a:p>
          <a:p>
            <a:pPr lvl="1"/>
            <a:r>
              <a:rPr lang="en-US" dirty="0" smtClean="0"/>
              <a:t>Each bit represents one physical page frame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Stored in physical memory</a:t>
            </a:r>
          </a:p>
          <a:p>
            <a:pPr lvl="1"/>
            <a:r>
              <a:rPr lang="en-US" dirty="0" smtClean="0"/>
              <a:t>Hardware registers</a:t>
            </a:r>
          </a:p>
          <a:p>
            <a:pPr lvl="2"/>
            <a:r>
              <a:rPr lang="en-US" dirty="0" smtClean="0"/>
              <a:t>pointer to page table start</a:t>
            </a:r>
          </a:p>
          <a:p>
            <a:pPr lvl="2"/>
            <a:r>
              <a:rPr lang="en-US" dirty="0" smtClean="0"/>
              <a:t>page table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E221-0B6D-0A4D-937C-5A7875DAAAD0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826-D673-5A42-8C61-870CB3919EDF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7352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Paged Translation (Implementation)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068F-9382-8A47-81C1-54BAB63B66F1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paging, what is saved/restored on a process context switch?</a:t>
            </a:r>
          </a:p>
          <a:p>
            <a:pPr lvl="1"/>
            <a:r>
              <a:rPr lang="en-US" dirty="0" smtClean="0"/>
              <a:t>Pointer to page table, size of page table</a:t>
            </a:r>
          </a:p>
          <a:p>
            <a:pPr lvl="1"/>
            <a:r>
              <a:rPr lang="en-US" dirty="0" smtClean="0"/>
              <a:t>Page table itself is in main memory</a:t>
            </a:r>
          </a:p>
          <a:p>
            <a:pPr lvl="0"/>
            <a:r>
              <a:rPr lang="en-US" dirty="0" smtClean="0"/>
              <a:t>What if page size is very small?</a:t>
            </a:r>
          </a:p>
          <a:p>
            <a:r>
              <a:rPr lang="en-US" dirty="0" smtClean="0"/>
              <a:t>What if page size is very large?</a:t>
            </a:r>
          </a:p>
          <a:p>
            <a:pPr lvl="1"/>
            <a:r>
              <a:rPr lang="en-US" dirty="0" smtClean="0"/>
              <a:t>Internal fragmentation: if we don’t need all of the space inside a fixed size chunk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688A-9F2C-E244-90D9-0032D750621B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basics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Major benefits</a:t>
            </a:r>
          </a:p>
          <a:p>
            <a:pPr lvl="1"/>
            <a:r>
              <a:rPr lang="en-US" dirty="0" smtClean="0"/>
              <a:t>No need for bounds checking</a:t>
            </a:r>
          </a:p>
          <a:p>
            <a:pPr lvl="1"/>
            <a:r>
              <a:rPr lang="en-US" dirty="0" smtClean="0"/>
              <a:t>Easy to allocate fixed-size units</a:t>
            </a:r>
          </a:p>
          <a:p>
            <a:pPr lvl="1"/>
            <a:r>
              <a:rPr lang="en-US" dirty="0" smtClean="0"/>
              <a:t>Simple translation</a:t>
            </a:r>
          </a:p>
          <a:p>
            <a:pPr lvl="2"/>
            <a:r>
              <a:rPr lang="en-US" dirty="0" smtClean="0"/>
              <a:t>Virtual address: page number &amp; offset</a:t>
            </a:r>
          </a:p>
          <a:p>
            <a:pPr lvl="3"/>
            <a:r>
              <a:rPr lang="en-US" dirty="0" smtClean="0"/>
              <a:t>Use page # to index into </a:t>
            </a:r>
            <a:r>
              <a:rPr lang="en-US" dirty="0" smtClean="0">
                <a:solidFill>
                  <a:srgbClr val="0000FF"/>
                </a:solidFill>
              </a:rPr>
              <a:t>page table</a:t>
            </a:r>
          </a:p>
          <a:p>
            <a:pPr lvl="2"/>
            <a:r>
              <a:rPr lang="en-US" dirty="0" smtClean="0"/>
              <a:t>Physical address: frame number &amp; offset</a:t>
            </a:r>
          </a:p>
          <a:p>
            <a:pPr lvl="3"/>
            <a:r>
              <a:rPr lang="en-US" dirty="0" smtClean="0"/>
              <a:t>Page # simply replaced by frame #--no arithmetic</a:t>
            </a:r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Usually one page size (some systems support &gt;1)</a:t>
            </a:r>
          </a:p>
          <a:p>
            <a:pPr lvl="2"/>
            <a:r>
              <a:rPr lang="en-US" dirty="0" smtClean="0"/>
              <a:t>Page size determines offset size (log</a:t>
            </a:r>
            <a:r>
              <a:rPr lang="en-US" baseline="-25000" dirty="0" smtClean="0"/>
              <a:t>2</a:t>
            </a:r>
            <a:r>
              <a:rPr lang="en-US" dirty="0" smtClean="0"/>
              <a:t>(page size))</a:t>
            </a:r>
          </a:p>
          <a:p>
            <a:pPr lvl="1"/>
            <a:r>
              <a:rPr lang="en-US" dirty="0" smtClean="0"/>
              <a:t>VA &gt; PA</a:t>
            </a:r>
          </a:p>
          <a:p>
            <a:pPr lvl="2"/>
            <a:r>
              <a:rPr lang="en-US" dirty="0" smtClean="0"/>
              <a:t>Larger virtual address space than physical address space</a:t>
            </a:r>
          </a:p>
          <a:p>
            <a:pPr lvl="2"/>
            <a:r>
              <a:rPr lang="en-US" dirty="0" smtClean="0"/>
              <a:t># page table entries (PTE) determines page # size</a:t>
            </a:r>
          </a:p>
          <a:p>
            <a:pPr lvl="2"/>
            <a:r>
              <a:rPr lang="en-US" dirty="0" smtClean="0"/>
              <a:t># frames determines frame # size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03BA-8FD5-0547-80C2-162E86F36B16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logical address space of 256 pages with 4 KB page size, mapped onto physical memory of 64 frames</a:t>
            </a:r>
          </a:p>
          <a:p>
            <a:pPr lvl="1"/>
            <a:r>
              <a:rPr lang="en-US" dirty="0" smtClean="0"/>
              <a:t>How many bits are in the virtual address?</a:t>
            </a:r>
          </a:p>
          <a:p>
            <a:pPr lvl="1"/>
            <a:r>
              <a:rPr lang="en-US" dirty="0" smtClean="0"/>
              <a:t>How many bits are in the physical address?</a:t>
            </a:r>
          </a:p>
          <a:p>
            <a:pPr lvl="1"/>
            <a:r>
              <a:rPr lang="en-US" dirty="0" smtClean="0"/>
              <a:t>What’s the total size of each address space (virtual and physical)?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34A0-A038-4647-BEA6-3DA9365141CD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logical address space of </a:t>
            </a:r>
            <a:r>
              <a:rPr lang="en-US" dirty="0" smtClean="0">
                <a:solidFill>
                  <a:srgbClr val="FF0000"/>
                </a:solidFill>
              </a:rPr>
              <a:t>256 pages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00FF"/>
                </a:solidFill>
              </a:rPr>
              <a:t>4 KB </a:t>
            </a:r>
            <a:r>
              <a:rPr lang="en-US" dirty="0" smtClean="0"/>
              <a:t>page size, mapped onto </a:t>
            </a:r>
            <a:r>
              <a:rPr lang="en-US" dirty="0" err="1" smtClean="0"/>
              <a:t>phsyical</a:t>
            </a:r>
            <a:r>
              <a:rPr lang="en-US" dirty="0" smtClean="0"/>
              <a:t> memory of </a:t>
            </a:r>
            <a:r>
              <a:rPr lang="en-US" dirty="0" smtClean="0">
                <a:solidFill>
                  <a:srgbClr val="008000"/>
                </a:solidFill>
              </a:rPr>
              <a:t>64 frames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Offset size = log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(4 KB) = </a:t>
            </a:r>
            <a:r>
              <a:rPr lang="en-US" dirty="0">
                <a:solidFill>
                  <a:srgbClr val="0000FF"/>
                </a:solidFill>
              </a:rPr>
              <a:t>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(2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>
                <a:solidFill>
                  <a:srgbClr val="0000FF"/>
                </a:solidFill>
              </a:rPr>
              <a:t> bytes) = 12 bits</a:t>
            </a:r>
          </a:p>
          <a:p>
            <a:pPr lvl="1"/>
            <a:r>
              <a:rPr lang="en-US" dirty="0" smtClean="0"/>
              <a:t>How many bits are in the virtual address?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Page # size </a:t>
            </a:r>
            <a:r>
              <a:rPr lang="en-US" dirty="0">
                <a:solidFill>
                  <a:srgbClr val="FF0000"/>
                </a:solidFill>
              </a:rPr>
              <a:t>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(256 pages) </a:t>
            </a:r>
            <a:r>
              <a:rPr lang="en-US" dirty="0">
                <a:solidFill>
                  <a:srgbClr val="FF0000"/>
                </a:solidFill>
              </a:rPr>
              <a:t>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pages)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8 bits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VA size = 8 + </a:t>
            </a:r>
            <a:r>
              <a:rPr lang="en-US" dirty="0" smtClean="0">
                <a:solidFill>
                  <a:srgbClr val="0000FF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 = 20 bits</a:t>
            </a:r>
          </a:p>
          <a:p>
            <a:pPr lvl="1"/>
            <a:r>
              <a:rPr lang="en-US" dirty="0" smtClean="0"/>
              <a:t>How many bits are in the physical address?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Frame # </a:t>
            </a:r>
            <a:r>
              <a:rPr lang="en-US" dirty="0">
                <a:solidFill>
                  <a:srgbClr val="008000"/>
                </a:solidFill>
              </a:rPr>
              <a:t>size 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(64 frames) </a:t>
            </a:r>
            <a:r>
              <a:rPr lang="en-US" dirty="0">
                <a:solidFill>
                  <a:srgbClr val="008000"/>
                </a:solidFill>
              </a:rPr>
              <a:t>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6</a:t>
            </a:r>
            <a:r>
              <a:rPr lang="en-US" dirty="0" smtClean="0">
                <a:solidFill>
                  <a:srgbClr val="008000"/>
                </a:solidFill>
              </a:rPr>
              <a:t> frames)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6 </a:t>
            </a:r>
            <a:r>
              <a:rPr lang="en-US" dirty="0">
                <a:solidFill>
                  <a:srgbClr val="008000"/>
                </a:solidFill>
              </a:rPr>
              <a:t>bits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VA size = </a:t>
            </a:r>
            <a:r>
              <a:rPr lang="en-US" dirty="0" smtClean="0">
                <a:solidFill>
                  <a:srgbClr val="008000"/>
                </a:solidFill>
              </a:rPr>
              <a:t>6 </a:t>
            </a:r>
            <a:r>
              <a:rPr lang="en-US" dirty="0">
                <a:solidFill>
                  <a:srgbClr val="008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18 bits</a:t>
            </a:r>
          </a:p>
          <a:p>
            <a:pPr lvl="1"/>
            <a:r>
              <a:rPr lang="en-US" dirty="0" smtClean="0"/>
              <a:t>What’s the total size of each address space (virtual and physical)?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Address space size = 2</a:t>
            </a:r>
            <a:r>
              <a:rPr lang="en-US" baseline="30000" dirty="0" smtClean="0">
                <a:solidFill>
                  <a:srgbClr val="000000"/>
                </a:solidFill>
              </a:rPr>
              <a:t>address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aseline="30000" dirty="0" smtClean="0">
                <a:solidFill>
                  <a:srgbClr val="000000"/>
                </a:solidFill>
              </a:rPr>
              <a:t>size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Virtual address space = 2</a:t>
            </a:r>
            <a:r>
              <a:rPr lang="en-US" baseline="30000" dirty="0" smtClean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= 1 MB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Physical address space = 2</a:t>
            </a:r>
            <a:r>
              <a:rPr lang="en-US" baseline="30000" dirty="0" smtClean="0">
                <a:solidFill>
                  <a:srgbClr val="008000"/>
                </a:solidFill>
              </a:rPr>
              <a:t>18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= 256 KB 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443C-2E3D-714E-B9F4-02544F91761B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biggest issue with large virtual address space?</a:t>
            </a:r>
          </a:p>
          <a:p>
            <a:pPr lvl="1"/>
            <a:r>
              <a:rPr lang="en-US" dirty="0" smtClean="0"/>
              <a:t>Size of page table </a:t>
            </a:r>
            <a:r>
              <a:rPr lang="en-US" dirty="0" smtClean="0">
                <a:sym typeface="Wingdings"/>
              </a:rPr>
              <a:t> space in memory, speed of translation</a:t>
            </a:r>
          </a:p>
          <a:p>
            <a:r>
              <a:rPr lang="en-US" dirty="0" smtClean="0">
                <a:sym typeface="Wingdings"/>
              </a:rPr>
              <a:t>How </a:t>
            </a:r>
            <a:r>
              <a:rPr lang="en-US" dirty="0" smtClean="0">
                <a:sym typeface="Wingdings"/>
              </a:rPr>
              <a:t>do we determine page to evict if physical address space is full?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E98D-1082-AA42-A3DC-DCF9DDD18F39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/>
              </a:rPr>
              <a:t>Page size strikes balance between</a:t>
            </a:r>
          </a:p>
          <a:p>
            <a:pPr lvl="1"/>
            <a:r>
              <a:rPr lang="en-US" dirty="0">
                <a:sym typeface="Wingdings"/>
              </a:rPr>
              <a:t>Internal fragmentation (large pages)</a:t>
            </a:r>
          </a:p>
          <a:p>
            <a:pPr lvl="1"/>
            <a:r>
              <a:rPr lang="en-US" dirty="0">
                <a:sym typeface="Wingdings"/>
              </a:rPr>
              <a:t>Unreasonably large page table (small pages</a:t>
            </a:r>
            <a:r>
              <a:rPr lang="en-US" dirty="0" smtClean="0">
                <a:sym typeface="Wingdings"/>
              </a:rPr>
              <a:t>)</a:t>
            </a:r>
          </a:p>
          <a:p>
            <a:pPr lvl="2"/>
            <a:r>
              <a:rPr lang="en-US" dirty="0" smtClean="0"/>
              <a:t>Large VA space </a:t>
            </a:r>
            <a:r>
              <a:rPr lang="en-US" dirty="0" smtClean="0">
                <a:sym typeface="Wingdings"/>
              </a:rPr>
              <a:t> large page table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Example: Say processor has 32-bit virtual address, 4 KB page size, and each page table entry holds 4 bytes. What’s size of page table?</a:t>
            </a:r>
          </a:p>
          <a:p>
            <a:pPr lvl="1"/>
            <a:r>
              <a:rPr lang="en-US" dirty="0" smtClean="0">
                <a:sym typeface="Wingdings"/>
              </a:rPr>
              <a:t>4 KB page size  12-bit offset</a:t>
            </a:r>
          </a:p>
          <a:p>
            <a:pPr lvl="1"/>
            <a:r>
              <a:rPr lang="en-US" dirty="0" smtClean="0">
                <a:sym typeface="Wingdings"/>
              </a:rPr>
              <a:t>20 bits for page #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pages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</a:t>
            </a:r>
          </a:p>
          <a:p>
            <a:pPr lvl="1"/>
            <a:r>
              <a:rPr lang="en-US" dirty="0" smtClean="0">
                <a:sym typeface="Wingdings"/>
              </a:rPr>
              <a:t>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 * 4 bytes per PTE =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 byte page table = 4 MB</a:t>
            </a:r>
          </a:p>
          <a:p>
            <a:pPr lvl="1"/>
            <a:r>
              <a:rPr lang="en-US" dirty="0" smtClean="0">
                <a:sym typeface="Wingdings"/>
              </a:rPr>
              <a:t>Page table itself would take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/2</a:t>
            </a:r>
            <a:r>
              <a:rPr lang="en-US" baseline="30000" dirty="0" smtClean="0">
                <a:sym typeface="Wingdings"/>
              </a:rPr>
              <a:t>12</a:t>
            </a:r>
            <a:r>
              <a:rPr lang="en-US" dirty="0" smtClean="0">
                <a:sym typeface="Wingdings"/>
              </a:rPr>
              <a:t> = 2</a:t>
            </a:r>
            <a:r>
              <a:rPr lang="en-US" baseline="30000" dirty="0" smtClean="0">
                <a:sym typeface="Wingdings"/>
              </a:rPr>
              <a:t>10</a:t>
            </a:r>
            <a:r>
              <a:rPr lang="en-US" dirty="0" smtClean="0">
                <a:sym typeface="Wingdings"/>
              </a:rPr>
              <a:t> = 1K pages!!!</a:t>
            </a:r>
          </a:p>
          <a:p>
            <a:r>
              <a:rPr lang="en-US" dirty="0" smtClean="0">
                <a:sym typeface="Wingdings"/>
              </a:rPr>
              <a:t>Alternative page table organizations</a:t>
            </a:r>
          </a:p>
          <a:p>
            <a:pPr lvl="1"/>
            <a:r>
              <a:rPr lang="en-US" dirty="0" smtClean="0">
                <a:sym typeface="Wingdings"/>
              </a:rPr>
              <a:t>Multilevel page table</a:t>
            </a:r>
          </a:p>
          <a:p>
            <a:pPr lvl="1"/>
            <a:r>
              <a:rPr lang="en-US" dirty="0" smtClean="0">
                <a:sym typeface="Wingdings"/>
              </a:rPr>
              <a:t>Hashed page table</a:t>
            </a:r>
          </a:p>
          <a:p>
            <a:pPr lvl="1"/>
            <a:r>
              <a:rPr lang="en-US" dirty="0" smtClean="0">
                <a:sym typeface="Wingdings"/>
              </a:rPr>
              <a:t>Inverted page table</a:t>
            </a:r>
          </a:p>
          <a:p>
            <a:pPr lvl="1"/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1BAB-33A1-8E4F-9FE9-16FBF61A51FA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373C-B05D-FA4B-9956-1A4FB1826B50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3 to be posted; due TBD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  <a:r>
              <a:rPr lang="en-US" dirty="0" smtClean="0"/>
              <a:t>: Segmentation and paging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90B345-90F7-4949-99C4-DE9DBA14E9FA}" type="datetime1">
              <a:rPr lang="en-US" smtClean="0">
                <a:latin typeface="Garamond"/>
                <a:cs typeface="Garamond"/>
              </a:rPr>
              <a:t>3/30/18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Multi-level page table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CA34-9C81-5449-83A4-31D9A0AC6320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address spaces: basic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272" b="-42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A73E-EA07-B840-9914-DCEA40419A3B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address spaces: 2-level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3581" b="-35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8D91-FF03-2045-AC85-7857EF70422A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Saves space over 1-level page table</a:t>
            </a:r>
          </a:p>
          <a:p>
            <a:pPr lvl="1"/>
            <a:r>
              <a:rPr lang="en-US" dirty="0" smtClean="0"/>
              <a:t>Particularly effective for sparse address spaces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May still have large tables at each level</a:t>
            </a:r>
          </a:p>
          <a:p>
            <a:pPr lvl="1"/>
            <a:r>
              <a:rPr lang="en-US" dirty="0" smtClean="0"/>
              <a:t>Multiple lookups per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3C91-7E21-6848-BA06-B24A8ED308EB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FAAF-FA30-0743-9399-40194F317662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899-19AD-6E47-BF93-2A3EB590D3B6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Hashed page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Even more space-effective than multilevel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Lookup time may be even longer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3E14-0C01-8344-985B-A238B900817F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0BC-F7A2-CC47-9E82-8519A78297D8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87D4-F8FE-E844-8A16-6D45F649C4EA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5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performance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Address translation accesses memory to get PTE </a:t>
            </a:r>
            <a:r>
              <a:rPr lang="en-US">
                <a:latin typeface="Arial" charset="0"/>
                <a:sym typeface="Wingdings" charset="0"/>
              </a:rPr>
              <a:t> every memory access twice as long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Solution: store recently used translations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Translation lookaside buffer (TLB)</a:t>
            </a:r>
            <a:r>
              <a:rPr lang="en-US">
                <a:latin typeface="Arial" charset="0"/>
              </a:rPr>
              <a:t>: a cache for page table entries</a:t>
            </a:r>
          </a:p>
          <a:p>
            <a:pPr lvl="2"/>
            <a:r>
              <a:rPr lang="en-US">
                <a:latin typeface="Arial" charset="0"/>
              </a:rPr>
              <a:t>“Tag” is the virtual page #</a:t>
            </a:r>
          </a:p>
          <a:p>
            <a:pPr lvl="2"/>
            <a:r>
              <a:rPr lang="en-US">
                <a:latin typeface="Arial" charset="0"/>
              </a:rPr>
              <a:t>TLB small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often fully associative</a:t>
            </a:r>
          </a:p>
          <a:p>
            <a:pPr lvl="2"/>
            <a:r>
              <a:rPr lang="en-US">
                <a:latin typeface="Arial" charset="0"/>
              </a:rPr>
              <a:t>TLB entry also contains valid bit (for that translation); reference &amp; dirty bits (for the page itself!)</a:t>
            </a:r>
          </a:p>
        </p:txBody>
      </p:sp>
      <p:sp>
        <p:nvSpPr>
          <p:cNvPr id="686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697ED6-41AB-2F4E-ACD6-9FF371365EE1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C071A-35FA-0042-ADB9-CE1D3CB2D2E2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memory regions independently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59" b="-359"/>
          <a:stretch>
            <a:fillRect/>
          </a:stretch>
        </p:blipFill>
        <p:spPr>
          <a:xfrm>
            <a:off x="457200" y="1143001"/>
            <a:ext cx="8229600" cy="38099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5181600"/>
            <a:ext cx="8229600" cy="949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these regions grow independently?</a:t>
            </a:r>
          </a:p>
          <a:p>
            <a:r>
              <a:rPr lang="en-US" dirty="0" smtClean="0"/>
              <a:t>Each needs own space!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segmentation/paging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28C7-EC64-2D44-A0C2-0EE77CEEBAC8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2190750" y="1009650"/>
            <a:ext cx="1252538" cy="1847850"/>
            <a:chOff x="1338" y="556"/>
            <a:chExt cx="789" cy="1164"/>
          </a:xfrm>
        </p:grpSpPr>
        <p:sp>
          <p:nvSpPr>
            <p:cNvPr id="64583" name="Text Box 3"/>
            <p:cNvSpPr txBox="1">
              <a:spLocks noChangeArrowheads="1"/>
            </p:cNvSpPr>
            <p:nvPr/>
          </p:nvSpPr>
          <p:spPr bwMode="auto">
            <a:xfrm>
              <a:off x="1338" y="556"/>
              <a:ext cx="7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Physical</a:t>
              </a:r>
            </a:p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Memory Space</a:t>
              </a:r>
            </a:p>
          </p:txBody>
        </p:sp>
        <p:sp>
          <p:nvSpPr>
            <p:cNvPr id="64584" name="Freeform 4"/>
            <p:cNvSpPr>
              <a:spLocks/>
            </p:cNvSpPr>
            <p:nvPr/>
          </p:nvSpPr>
          <p:spPr bwMode="auto">
            <a:xfrm>
              <a:off x="1478" y="960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5"/>
            <p:cNvSpPr>
              <a:spLocks/>
            </p:cNvSpPr>
            <p:nvPr/>
          </p:nvSpPr>
          <p:spPr bwMode="auto">
            <a:xfrm>
              <a:off x="1478" y="1152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6"/>
            <p:cNvSpPr>
              <a:spLocks/>
            </p:cNvSpPr>
            <p:nvPr/>
          </p:nvSpPr>
          <p:spPr bwMode="auto">
            <a:xfrm>
              <a:off x="1478" y="1344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"/>
            <p:cNvSpPr>
              <a:spLocks/>
            </p:cNvSpPr>
            <p:nvPr/>
          </p:nvSpPr>
          <p:spPr bwMode="auto">
            <a:xfrm>
              <a:off x="1478" y="1536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572500" cy="1039813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Page table maps virtual page numbers to physical frames (“PTE” = Page Table Entry)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Virtual memory =&gt; treat memory </a:t>
            </a:r>
            <a:r>
              <a:rPr lang="en-US" sz="2400">
                <a:latin typeface="Arial" charset="0"/>
                <a:sym typeface="Symbol" charset="0"/>
              </a:rPr>
              <a:t></a:t>
            </a:r>
            <a:r>
              <a:rPr lang="en-US" sz="2400">
                <a:latin typeface="Arial" charset="0"/>
              </a:rPr>
              <a:t> cache for disk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749925" cy="3683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Details of Page Table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2955925" y="1358900"/>
            <a:ext cx="6024563" cy="3789363"/>
            <a:chOff x="1872" y="1536"/>
            <a:chExt cx="3795" cy="2387"/>
          </a:xfrm>
        </p:grpSpPr>
        <p:sp>
          <p:nvSpPr>
            <p:cNvPr id="64542" name="Rectangle 11"/>
            <p:cNvSpPr>
              <a:spLocks noChangeArrowheads="1"/>
            </p:cNvSpPr>
            <p:nvPr/>
          </p:nvSpPr>
          <p:spPr bwMode="auto">
            <a:xfrm>
              <a:off x="2304" y="1536"/>
              <a:ext cx="11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Virtual Address</a:t>
              </a:r>
            </a:p>
          </p:txBody>
        </p:sp>
        <p:sp>
          <p:nvSpPr>
            <p:cNvPr id="64543" name="Line 12"/>
            <p:cNvSpPr>
              <a:spLocks noChangeShapeType="1"/>
            </p:cNvSpPr>
            <p:nvPr/>
          </p:nvSpPr>
          <p:spPr bwMode="auto">
            <a:xfrm>
              <a:off x="3068" y="231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13"/>
            <p:cNvSpPr>
              <a:spLocks noChangeShapeType="1"/>
            </p:cNvSpPr>
            <p:nvPr/>
          </p:nvSpPr>
          <p:spPr bwMode="auto">
            <a:xfrm>
              <a:off x="4124" y="231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14"/>
            <p:cNvSpPr>
              <a:spLocks noChangeShapeType="1"/>
            </p:cNvSpPr>
            <p:nvPr/>
          </p:nvSpPr>
          <p:spPr bwMode="auto">
            <a:xfrm>
              <a:off x="3076" y="25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15"/>
            <p:cNvSpPr>
              <a:spLocks noChangeShapeType="1"/>
            </p:cNvSpPr>
            <p:nvPr/>
          </p:nvSpPr>
          <p:spPr bwMode="auto">
            <a:xfrm>
              <a:off x="3076" y="269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16"/>
            <p:cNvSpPr>
              <a:spLocks noChangeShapeType="1"/>
            </p:cNvSpPr>
            <p:nvPr/>
          </p:nvSpPr>
          <p:spPr bwMode="auto">
            <a:xfrm>
              <a:off x="3076" y="29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17"/>
            <p:cNvSpPr>
              <a:spLocks noChangeShapeType="1"/>
            </p:cNvSpPr>
            <p:nvPr/>
          </p:nvSpPr>
          <p:spPr bwMode="auto">
            <a:xfrm>
              <a:off x="3076" y="305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18"/>
            <p:cNvSpPr>
              <a:spLocks noChangeShapeType="1"/>
            </p:cNvSpPr>
            <p:nvPr/>
          </p:nvSpPr>
          <p:spPr bwMode="auto">
            <a:xfrm>
              <a:off x="3276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19"/>
            <p:cNvSpPr>
              <a:spLocks noChangeShapeType="1"/>
            </p:cNvSpPr>
            <p:nvPr/>
          </p:nvSpPr>
          <p:spPr bwMode="auto">
            <a:xfrm>
              <a:off x="3708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Rectangle 20"/>
            <p:cNvSpPr>
              <a:spLocks noChangeArrowheads="1"/>
            </p:cNvSpPr>
            <p:nvPr/>
          </p:nvSpPr>
          <p:spPr bwMode="auto">
            <a:xfrm>
              <a:off x="3152" y="2280"/>
              <a:ext cx="8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i="1"/>
                <a:t>Page Table</a:t>
              </a:r>
            </a:p>
          </p:txBody>
        </p:sp>
        <p:sp>
          <p:nvSpPr>
            <p:cNvPr id="64552" name="Line 21"/>
            <p:cNvSpPr>
              <a:spLocks noChangeShapeType="1"/>
            </p:cNvSpPr>
            <p:nvPr/>
          </p:nvSpPr>
          <p:spPr bwMode="auto">
            <a:xfrm>
              <a:off x="2708" y="2060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22"/>
            <p:cNvSpPr>
              <a:spLocks noChangeShapeType="1"/>
            </p:cNvSpPr>
            <p:nvPr/>
          </p:nvSpPr>
          <p:spPr bwMode="auto">
            <a:xfrm>
              <a:off x="2716" y="2764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Rectangle 23"/>
            <p:cNvSpPr>
              <a:spLocks noChangeArrowheads="1"/>
            </p:cNvSpPr>
            <p:nvPr/>
          </p:nvSpPr>
          <p:spPr bwMode="auto">
            <a:xfrm>
              <a:off x="2496" y="2768"/>
              <a:ext cx="42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index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into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page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table</a:t>
              </a:r>
            </a:p>
          </p:txBody>
        </p:sp>
        <p:sp>
          <p:nvSpPr>
            <p:cNvPr id="64555" name="Rectangle 24"/>
            <p:cNvSpPr>
              <a:spLocks noChangeArrowheads="1"/>
            </p:cNvSpPr>
            <p:nvPr/>
          </p:nvSpPr>
          <p:spPr bwMode="auto">
            <a:xfrm>
              <a:off x="1872" y="2424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Page Table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Base Reg</a:t>
              </a:r>
            </a:p>
          </p:txBody>
        </p:sp>
        <p:sp>
          <p:nvSpPr>
            <p:cNvPr id="64556" name="Line 25"/>
            <p:cNvSpPr>
              <a:spLocks noChangeShapeType="1"/>
            </p:cNvSpPr>
            <p:nvPr/>
          </p:nvSpPr>
          <p:spPr bwMode="auto">
            <a:xfrm>
              <a:off x="2612" y="2596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Rectangle 26"/>
            <p:cNvSpPr>
              <a:spLocks noChangeArrowheads="1"/>
            </p:cNvSpPr>
            <p:nvPr/>
          </p:nvSpPr>
          <p:spPr bwMode="auto">
            <a:xfrm>
              <a:off x="3080" y="2712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V</a:t>
              </a:r>
            </a:p>
          </p:txBody>
        </p:sp>
        <p:sp>
          <p:nvSpPr>
            <p:cNvPr id="64558" name="Rectangle 27"/>
            <p:cNvSpPr>
              <a:spLocks noChangeArrowheads="1"/>
            </p:cNvSpPr>
            <p:nvPr/>
          </p:nvSpPr>
          <p:spPr bwMode="auto">
            <a:xfrm>
              <a:off x="3280" y="2656"/>
              <a:ext cx="4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Access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Rights</a:t>
              </a:r>
            </a:p>
          </p:txBody>
        </p:sp>
        <p:sp>
          <p:nvSpPr>
            <p:cNvPr id="64559" name="Rectangle 28"/>
            <p:cNvSpPr>
              <a:spLocks noChangeArrowheads="1"/>
            </p:cNvSpPr>
            <p:nvPr/>
          </p:nvSpPr>
          <p:spPr bwMode="auto">
            <a:xfrm>
              <a:off x="3784" y="2728"/>
              <a:ext cx="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1"/>
                  </a:solidFill>
                </a:rPr>
                <a:t>PA</a:t>
              </a:r>
              <a:endParaRPr lang="en-US" b="1">
                <a:solidFill>
                  <a:schemeClr val="bg2"/>
                </a:solidFill>
              </a:endParaRPr>
            </a:p>
          </p:txBody>
        </p:sp>
        <p:grpSp>
          <p:nvGrpSpPr>
            <p:cNvPr id="64560" name="Group 29"/>
            <p:cNvGrpSpPr>
              <a:grpSpLocks/>
            </p:cNvGrpSpPr>
            <p:nvPr/>
          </p:nvGrpSpPr>
          <p:grpSpPr bwMode="auto">
            <a:xfrm>
              <a:off x="2412" y="1712"/>
              <a:ext cx="1600" cy="452"/>
              <a:chOff x="2556" y="1712"/>
              <a:chExt cx="1600" cy="452"/>
            </a:xfrm>
          </p:grpSpPr>
          <p:sp>
            <p:nvSpPr>
              <p:cNvPr id="64575" name="Rectangle 30"/>
              <p:cNvSpPr>
                <a:spLocks noChangeArrowheads="1"/>
              </p:cNvSpPr>
              <p:nvPr/>
            </p:nvSpPr>
            <p:spPr bwMode="auto">
              <a:xfrm>
                <a:off x="2556" y="186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76" name="Rectangle 31"/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V page no.</a:t>
                </a:r>
              </a:p>
            </p:txBody>
          </p:sp>
          <p:sp>
            <p:nvSpPr>
              <p:cNvPr id="64577" name="Rectangle 32"/>
              <p:cNvSpPr>
                <a:spLocks noChangeArrowheads="1"/>
              </p:cNvSpPr>
              <p:nvPr/>
            </p:nvSpPr>
            <p:spPr bwMode="auto">
              <a:xfrm>
                <a:off x="3648" y="188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8" name="Line 33"/>
              <p:cNvSpPr>
                <a:spLocks noChangeShapeType="1"/>
              </p:cNvSpPr>
              <p:nvPr/>
            </p:nvSpPr>
            <p:spPr bwMode="auto">
              <a:xfrm>
                <a:off x="3492" y="18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Rectangle 34"/>
              <p:cNvSpPr>
                <a:spLocks noChangeArrowheads="1"/>
              </p:cNvSpPr>
              <p:nvPr/>
            </p:nvSpPr>
            <p:spPr bwMode="auto">
              <a:xfrm>
                <a:off x="3712" y="1712"/>
                <a:ext cx="24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12</a:t>
                </a:r>
              </a:p>
            </p:txBody>
          </p:sp>
          <p:sp>
            <p:nvSpPr>
              <p:cNvPr id="64580" name="Line 35"/>
              <p:cNvSpPr>
                <a:spLocks noChangeShapeType="1"/>
              </p:cNvSpPr>
              <p:nvPr/>
            </p:nvSpPr>
            <p:spPr bwMode="auto">
              <a:xfrm>
                <a:off x="3932" y="178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Line 36"/>
              <p:cNvSpPr>
                <a:spLocks noChangeShapeType="1"/>
              </p:cNvSpPr>
              <p:nvPr/>
            </p:nvSpPr>
            <p:spPr bwMode="auto">
              <a:xfrm flipH="1">
                <a:off x="3484" y="178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Line 37"/>
              <p:cNvSpPr>
                <a:spLocks noChangeShapeType="1"/>
              </p:cNvSpPr>
              <p:nvPr/>
            </p:nvSpPr>
            <p:spPr bwMode="auto">
              <a:xfrm>
                <a:off x="3828" y="205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1" name="Line 38"/>
            <p:cNvSpPr>
              <a:spLocks noChangeShapeType="1"/>
            </p:cNvSpPr>
            <p:nvPr/>
          </p:nvSpPr>
          <p:spPr bwMode="auto">
            <a:xfrm flipV="1">
              <a:off x="3692" y="2160"/>
              <a:ext cx="1588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9"/>
            <p:cNvSpPr>
              <a:spLocks noChangeShapeType="1"/>
            </p:cNvSpPr>
            <p:nvPr/>
          </p:nvSpPr>
          <p:spPr bwMode="auto">
            <a:xfrm>
              <a:off x="5280" y="216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Rectangle 40"/>
            <p:cNvSpPr>
              <a:spLocks noChangeArrowheads="1"/>
            </p:cNvSpPr>
            <p:nvPr/>
          </p:nvSpPr>
          <p:spPr bwMode="auto">
            <a:xfrm>
              <a:off x="3132" y="3152"/>
              <a:ext cx="89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/>
                <a:t>table located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in physical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memory</a:t>
              </a:r>
            </a:p>
          </p:txBody>
        </p:sp>
        <p:grpSp>
          <p:nvGrpSpPr>
            <p:cNvPr id="64564" name="Group 41"/>
            <p:cNvGrpSpPr>
              <a:grpSpLocks/>
            </p:cNvGrpSpPr>
            <p:nvPr/>
          </p:nvGrpSpPr>
          <p:grpSpPr bwMode="auto">
            <a:xfrm>
              <a:off x="4057" y="3316"/>
              <a:ext cx="1610" cy="374"/>
              <a:chOff x="3984" y="3708"/>
              <a:chExt cx="1610" cy="374"/>
            </a:xfrm>
          </p:grpSpPr>
          <p:sp>
            <p:nvSpPr>
              <p:cNvPr id="64567" name="Rectangle 42"/>
              <p:cNvSpPr>
                <a:spLocks noChangeArrowheads="1"/>
              </p:cNvSpPr>
              <p:nvPr/>
            </p:nvSpPr>
            <p:spPr bwMode="auto">
              <a:xfrm>
                <a:off x="3984" y="370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68" name="Rectangle 43"/>
              <p:cNvSpPr>
                <a:spLocks noChangeArrowheads="1"/>
              </p:cNvSpPr>
              <p:nvPr/>
            </p:nvSpPr>
            <p:spPr bwMode="auto">
              <a:xfrm>
                <a:off x="3988" y="372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P page no.</a:t>
                </a:r>
              </a:p>
            </p:txBody>
          </p:sp>
          <p:sp>
            <p:nvSpPr>
              <p:cNvPr id="64569" name="Rectangle 44"/>
              <p:cNvSpPr>
                <a:spLocks noChangeArrowheads="1"/>
              </p:cNvSpPr>
              <p:nvPr/>
            </p:nvSpPr>
            <p:spPr bwMode="auto">
              <a:xfrm>
                <a:off x="5076" y="372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0" name="Line 45"/>
              <p:cNvSpPr>
                <a:spLocks noChangeShapeType="1"/>
              </p:cNvSpPr>
              <p:nvPr/>
            </p:nvSpPr>
            <p:spPr bwMode="auto">
              <a:xfrm>
                <a:off x="4920" y="370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71" name="Group 46"/>
              <p:cNvGrpSpPr>
                <a:grpSpLocks/>
              </p:cNvGrpSpPr>
              <p:nvPr/>
            </p:nvGrpSpPr>
            <p:grpSpPr bwMode="auto">
              <a:xfrm>
                <a:off x="4922" y="3903"/>
                <a:ext cx="672" cy="179"/>
                <a:chOff x="4912" y="3552"/>
                <a:chExt cx="672" cy="179"/>
              </a:xfrm>
            </p:grpSpPr>
            <p:sp>
              <p:nvSpPr>
                <p:cNvPr id="64572" name="Rectangle 47"/>
                <p:cNvSpPr>
                  <a:spLocks noChangeArrowheads="1"/>
                </p:cNvSpPr>
                <p:nvPr/>
              </p:nvSpPr>
              <p:spPr bwMode="auto">
                <a:xfrm>
                  <a:off x="5140" y="3552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12</a:t>
                  </a:r>
                </a:p>
              </p:txBody>
            </p:sp>
            <p:sp>
              <p:nvSpPr>
                <p:cNvPr id="64573" name="Line 48"/>
                <p:cNvSpPr>
                  <a:spLocks noChangeShapeType="1"/>
                </p:cNvSpPr>
                <p:nvPr/>
              </p:nvSpPr>
              <p:spPr bwMode="auto">
                <a:xfrm>
                  <a:off x="5360" y="3620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7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912" y="362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65" name="Freeform 50"/>
            <p:cNvSpPr>
              <a:spLocks/>
            </p:cNvSpPr>
            <p:nvPr/>
          </p:nvSpPr>
          <p:spPr bwMode="auto">
            <a:xfrm>
              <a:off x="4128" y="2784"/>
              <a:ext cx="384" cy="528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0"/>
                  </a:moveTo>
                  <a:lnTo>
                    <a:pt x="384" y="0"/>
                  </a:lnTo>
                  <a:lnTo>
                    <a:pt x="384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Rectangle 51"/>
            <p:cNvSpPr>
              <a:spLocks noChangeArrowheads="1"/>
            </p:cNvSpPr>
            <p:nvPr/>
          </p:nvSpPr>
          <p:spPr bwMode="auto">
            <a:xfrm>
              <a:off x="4272" y="3744"/>
              <a:ext cx="1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Physical Address</a:t>
              </a:r>
            </a:p>
          </p:txBody>
        </p:sp>
      </p:grpSp>
      <p:sp>
        <p:nvSpPr>
          <p:cNvPr id="64517" name="Line 52"/>
          <p:cNvSpPr>
            <a:spLocks noChangeShapeType="1"/>
          </p:cNvSpPr>
          <p:nvPr/>
        </p:nvSpPr>
        <p:spPr bwMode="auto">
          <a:xfrm rot="10800000" flipH="1">
            <a:off x="1531938" y="20955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53"/>
          <p:cNvSpPr txBox="1">
            <a:spLocks noChangeArrowheads="1"/>
          </p:cNvSpPr>
          <p:nvPr/>
        </p:nvSpPr>
        <p:spPr bwMode="auto">
          <a:xfrm>
            <a:off x="2509838" y="19939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19" name="Line 54"/>
          <p:cNvSpPr>
            <a:spLocks noChangeShapeType="1"/>
          </p:cNvSpPr>
          <p:nvPr/>
        </p:nvSpPr>
        <p:spPr bwMode="auto">
          <a:xfrm>
            <a:off x="1531938" y="2400300"/>
            <a:ext cx="901700" cy="127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Text Box 55"/>
          <p:cNvSpPr txBox="1">
            <a:spLocks noChangeArrowheads="1"/>
          </p:cNvSpPr>
          <p:nvPr/>
        </p:nvSpPr>
        <p:spPr bwMode="auto">
          <a:xfrm>
            <a:off x="2509838" y="22860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1" name="Line 56"/>
          <p:cNvSpPr>
            <a:spLocks noChangeShapeType="1"/>
          </p:cNvSpPr>
          <p:nvPr/>
        </p:nvSpPr>
        <p:spPr bwMode="auto">
          <a:xfrm rot="10800000" flipH="1">
            <a:off x="1531938" y="27051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57"/>
          <p:cNvSpPr txBox="1">
            <a:spLocks noChangeArrowheads="1"/>
          </p:cNvSpPr>
          <p:nvPr/>
        </p:nvSpPr>
        <p:spPr bwMode="auto">
          <a:xfrm>
            <a:off x="2509838" y="26035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 rot="10800000" flipH="1">
            <a:off x="1531938" y="1790700"/>
            <a:ext cx="901700" cy="13081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2509838" y="16891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5" name="Line 60"/>
          <p:cNvSpPr>
            <a:spLocks noChangeShapeType="1"/>
          </p:cNvSpPr>
          <p:nvPr/>
        </p:nvSpPr>
        <p:spPr bwMode="auto">
          <a:xfrm>
            <a:off x="147638" y="3644900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61"/>
          <p:cNvSpPr txBox="1">
            <a:spLocks noChangeArrowheads="1"/>
          </p:cNvSpPr>
          <p:nvPr/>
        </p:nvSpPr>
        <p:spPr bwMode="auto">
          <a:xfrm>
            <a:off x="-80963" y="3683000"/>
            <a:ext cx="8001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 b="1">
                <a:latin typeface="Helvetica" charset="0"/>
              </a:rPr>
              <a:t>virtual address</a:t>
            </a:r>
          </a:p>
        </p:txBody>
      </p:sp>
      <p:sp>
        <p:nvSpPr>
          <p:cNvPr id="64527" name="Text Box 62"/>
          <p:cNvSpPr txBox="1">
            <a:spLocks noChangeArrowheads="1"/>
          </p:cNvSpPr>
          <p:nvPr/>
        </p:nvSpPr>
        <p:spPr bwMode="auto">
          <a:xfrm>
            <a:off x="720725" y="1073150"/>
            <a:ext cx="984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sz="1400" b="1">
                <a:solidFill>
                  <a:srgbClr val="053DE8"/>
                </a:solidFill>
              </a:rPr>
              <a:t> Page Table</a:t>
            </a:r>
          </a:p>
        </p:txBody>
      </p:sp>
      <p:sp>
        <p:nvSpPr>
          <p:cNvPr id="64528" name="Freeform 63"/>
          <p:cNvSpPr>
            <a:spLocks/>
          </p:cNvSpPr>
          <p:nvPr/>
        </p:nvSpPr>
        <p:spPr bwMode="auto">
          <a:xfrm>
            <a:off x="844550" y="1651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Freeform 64"/>
          <p:cNvSpPr>
            <a:spLocks/>
          </p:cNvSpPr>
          <p:nvPr/>
        </p:nvSpPr>
        <p:spPr bwMode="auto">
          <a:xfrm>
            <a:off x="844550" y="1955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Freeform 65"/>
          <p:cNvSpPr>
            <a:spLocks/>
          </p:cNvSpPr>
          <p:nvPr/>
        </p:nvSpPr>
        <p:spPr bwMode="auto">
          <a:xfrm>
            <a:off x="844550" y="2260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Freeform 66"/>
          <p:cNvSpPr>
            <a:spLocks/>
          </p:cNvSpPr>
          <p:nvPr/>
        </p:nvSpPr>
        <p:spPr bwMode="auto">
          <a:xfrm>
            <a:off x="844550" y="2565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Freeform 67"/>
          <p:cNvSpPr>
            <a:spLocks/>
          </p:cNvSpPr>
          <p:nvPr/>
        </p:nvSpPr>
        <p:spPr bwMode="auto">
          <a:xfrm>
            <a:off x="844550" y="2870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Freeform 68"/>
          <p:cNvSpPr>
            <a:spLocks/>
          </p:cNvSpPr>
          <p:nvPr/>
        </p:nvSpPr>
        <p:spPr bwMode="auto">
          <a:xfrm>
            <a:off x="844550" y="3175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Freeform 69"/>
          <p:cNvSpPr>
            <a:spLocks/>
          </p:cNvSpPr>
          <p:nvPr/>
        </p:nvSpPr>
        <p:spPr bwMode="auto">
          <a:xfrm>
            <a:off x="844550" y="3479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Freeform 70"/>
          <p:cNvSpPr>
            <a:spLocks/>
          </p:cNvSpPr>
          <p:nvPr/>
        </p:nvSpPr>
        <p:spPr bwMode="auto">
          <a:xfrm>
            <a:off x="844550" y="3784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Freeform 71"/>
          <p:cNvSpPr>
            <a:spLocks/>
          </p:cNvSpPr>
          <p:nvPr/>
        </p:nvSpPr>
        <p:spPr bwMode="auto">
          <a:xfrm>
            <a:off x="844550" y="4089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Freeform 72"/>
          <p:cNvSpPr>
            <a:spLocks/>
          </p:cNvSpPr>
          <p:nvPr/>
        </p:nvSpPr>
        <p:spPr bwMode="auto">
          <a:xfrm>
            <a:off x="844550" y="4394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Text Box 73"/>
          <p:cNvSpPr txBox="1">
            <a:spLocks noChangeArrowheads="1"/>
          </p:cNvSpPr>
          <p:nvPr/>
        </p:nvSpPr>
        <p:spPr bwMode="auto">
          <a:xfrm>
            <a:off x="590550" y="1257300"/>
            <a:ext cx="13477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300" b="1">
              <a:solidFill>
                <a:srgbClr val="0000FF"/>
              </a:solidFill>
              <a:latin typeface="Helvetica" charset="0"/>
            </a:endParaRPr>
          </a:p>
        </p:txBody>
      </p:sp>
      <p:sp>
        <p:nvSpPr>
          <p:cNvPr id="64539" name="Date Placeholder 7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4AC89-6AAD-5D4F-9041-3FBC7FBAFCBC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64540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C083AA-21B4-0D45-A97B-DE9CCE698744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186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1"/>
            <a:ext cx="42672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More users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Page is needed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invalid reference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Lazy swapper</a:t>
            </a:r>
            <a:r>
              <a:rPr lang="en-US" sz="1600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Swapper that deals with pages is a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  <a:sym typeface="Symbol" charset="0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8D3-9B05-FA40-9D2D-FB9EBF48876A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DC74-CC58-4C4B-B0B0-8BA43AACB19D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t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able with non-resident pages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AD5B-2787-DF47-94E2-C81941A331F9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876-E2D1-024A-909C-A6E030C42643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1956-0097-0D46-841E-01D4B1C78FF8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Possible algorithms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FIFO</a:t>
            </a:r>
          </a:p>
          <a:p>
            <a:pPr lvl="2"/>
            <a:r>
              <a:rPr lang="en-US" dirty="0" smtClean="0"/>
              <a:t>Replace page brought into memory longest time ago</a:t>
            </a:r>
          </a:p>
          <a:p>
            <a:pPr lvl="2"/>
            <a:r>
              <a:rPr lang="en-US" dirty="0" smtClean="0"/>
              <a:t>Page may still be frequently used</a:t>
            </a:r>
          </a:p>
          <a:p>
            <a:pPr lvl="1"/>
            <a:r>
              <a:rPr lang="en-US" dirty="0" smtClean="0"/>
              <a:t>Optimal</a:t>
            </a:r>
          </a:p>
          <a:p>
            <a:pPr lvl="2"/>
            <a:r>
              <a:rPr lang="en-US" dirty="0" smtClean="0"/>
              <a:t>Replace page that won’t be used for longest time in future</a:t>
            </a:r>
          </a:p>
          <a:p>
            <a:pPr lvl="2"/>
            <a:r>
              <a:rPr lang="en-US" dirty="0" smtClean="0"/>
              <a:t>Minimizes misses, but requires future knowledge</a:t>
            </a:r>
          </a:p>
          <a:p>
            <a:pPr lvl="2"/>
            <a:r>
              <a:rPr lang="en-US" dirty="0" smtClean="0"/>
              <a:t>Can we approximate optimal replacement?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D430-DA03-0F4A-8AE1-C6E0F5DB4AB9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LRU: least recently used replacement</a:t>
            </a:r>
          </a:p>
          <a:p>
            <a:pPr lvl="1"/>
            <a:r>
              <a:rPr lang="en-US" dirty="0" smtClean="0"/>
              <a:t>Past reference pattern predicts future</a:t>
            </a:r>
          </a:p>
          <a:p>
            <a:pPr lvl="1"/>
            <a:r>
              <a:rPr lang="en-US" dirty="0" smtClean="0"/>
              <a:t>Page accessed longest ago likely to be accessed furthest in future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Programs display temporal locality</a:t>
            </a:r>
          </a:p>
          <a:p>
            <a:r>
              <a:rPr lang="en-US" dirty="0" smtClean="0"/>
              <a:t>What info necessary to implement LRU?</a:t>
            </a:r>
          </a:p>
          <a:p>
            <a:pPr lvl="1"/>
            <a:r>
              <a:rPr lang="en-US" dirty="0" smtClean="0"/>
              <a:t>Past access history—difficult to track</a:t>
            </a:r>
          </a:p>
          <a:p>
            <a:pPr lvl="1"/>
            <a:r>
              <a:rPr lang="en-US" dirty="0" smtClean="0"/>
              <a:t>Approximated using reference bits</a:t>
            </a:r>
          </a:p>
          <a:p>
            <a:pPr lvl="2"/>
            <a:r>
              <a:rPr lang="en-US" dirty="0" smtClean="0"/>
              <a:t>Ref bit = 1 if page accessed within recent interval</a:t>
            </a:r>
          </a:p>
          <a:p>
            <a:pPr lvl="2"/>
            <a:r>
              <a:rPr lang="en-US" dirty="0" smtClean="0"/>
              <a:t>Cleared periodically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BEBA-B3F8-2745-A4DF-E1E92B6ADA8D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algorithm</a:t>
            </a:r>
          </a:p>
          <a:p>
            <a:pPr lvl="1"/>
            <a:r>
              <a:rPr lang="en-US" dirty="0" smtClean="0"/>
              <a:t>Resident pages around “clock”</a:t>
            </a:r>
          </a:p>
          <a:p>
            <a:r>
              <a:rPr lang="en-US" dirty="0" smtClean="0"/>
              <a:t>When eviction necessary, consider page referenced by clock “hand”</a:t>
            </a:r>
          </a:p>
          <a:p>
            <a:pPr lvl="1"/>
            <a:r>
              <a:rPr lang="en-US" dirty="0" smtClean="0"/>
              <a:t>If ref bit = 0, not recently referenced—evict</a:t>
            </a:r>
          </a:p>
          <a:p>
            <a:pPr lvl="1"/>
            <a:r>
              <a:rPr lang="en-US" dirty="0" smtClean="0"/>
              <a:t>If ref bit = 1, clear ref bit and move to next page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D7B-8D9B-0A41-AC75-45FCCFD10228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62000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E28-1DCA-4C49-98CC-489C975040C7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 &amp; bounds groups entire address space together</a:t>
            </a:r>
          </a:p>
          <a:p>
            <a:r>
              <a:rPr lang="en-US" dirty="0" smtClean="0"/>
              <a:t>Programs more logically organized into units</a:t>
            </a:r>
          </a:p>
          <a:p>
            <a:pPr lvl="1"/>
            <a:r>
              <a:rPr lang="en-US" dirty="0" smtClean="0"/>
              <a:t>Main program, functions, stack, heap, etc.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Segment</a:t>
            </a:r>
            <a:r>
              <a:rPr lang="en-US" dirty="0" smtClean="0"/>
              <a:t>: contiguous region of memory</a:t>
            </a:r>
          </a:p>
          <a:p>
            <a:pPr lvl="1"/>
            <a:r>
              <a:rPr lang="en-US" dirty="0" smtClean="0"/>
              <a:t>Base &amp; bounds = 1 segment</a:t>
            </a:r>
          </a:p>
          <a:p>
            <a:pPr lvl="1"/>
            <a:r>
              <a:rPr lang="en-US" dirty="0" smtClean="0"/>
              <a:t>Generalized segmentation allows &gt;1 segment per program</a:t>
            </a:r>
          </a:p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rgbClr val="0000FF"/>
                </a:solidFill>
              </a:rPr>
              <a:t>segment table</a:t>
            </a:r>
            <a:endParaRPr lang="en-US" dirty="0" smtClean="0"/>
          </a:p>
          <a:p>
            <a:pPr lvl="1"/>
            <a:r>
              <a:rPr lang="en-US" dirty="0" smtClean="0"/>
              <a:t>Entry in table = segment</a:t>
            </a:r>
          </a:p>
          <a:p>
            <a:pPr lvl="1"/>
            <a:r>
              <a:rPr lang="en-US" dirty="0" smtClean="0"/>
              <a:t>HW support</a:t>
            </a:r>
          </a:p>
          <a:p>
            <a:pPr lvl="2"/>
            <a:r>
              <a:rPr lang="en-US" dirty="0" smtClean="0"/>
              <a:t>Segment table base register (STBR) points to segment table</a:t>
            </a:r>
          </a:p>
          <a:p>
            <a:pPr lvl="2"/>
            <a:r>
              <a:rPr lang="en-US" dirty="0" smtClean="0"/>
              <a:t>Segment table length register (STLR) indicates number of segments</a:t>
            </a:r>
          </a:p>
          <a:p>
            <a:r>
              <a:rPr lang="en-US" dirty="0" smtClean="0"/>
              <a:t>Segment can be located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5435-7F61-AF41-A33B-12E7E199412B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Clock algorithm implementation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66-3F4E-2F43-A85E-A2343087C000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bits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eviction?</a:t>
            </a:r>
          </a:p>
          <a:p>
            <a:pPr lvl="1"/>
            <a:r>
              <a:rPr lang="en-US" dirty="0" smtClean="0"/>
              <a:t>Simplest case: evicted page written back to disk</a:t>
            </a:r>
          </a:p>
          <a:p>
            <a:pPr lvl="1"/>
            <a:r>
              <a:rPr lang="en-US" dirty="0" smtClean="0"/>
              <a:t>When is write to disk actually necessary?</a:t>
            </a:r>
          </a:p>
          <a:p>
            <a:pPr lvl="2"/>
            <a:r>
              <a:rPr lang="en-US" dirty="0" smtClean="0"/>
              <a:t>Only if page has been modified</a:t>
            </a:r>
          </a:p>
          <a:p>
            <a:r>
              <a:rPr lang="en-US" dirty="0" smtClean="0"/>
              <a:t>Dirty bit tracks changed pages</a:t>
            </a:r>
          </a:p>
          <a:p>
            <a:pPr lvl="1"/>
            <a:r>
              <a:rPr lang="en-US" dirty="0" smtClean="0"/>
              <a:t>Dirty bit = 1 </a:t>
            </a:r>
            <a:r>
              <a:rPr lang="en-US" dirty="0" smtClean="0">
                <a:sym typeface="Wingdings"/>
              </a:rPr>
              <a:t> page modified</a:t>
            </a:r>
          </a:p>
          <a:p>
            <a:r>
              <a:rPr lang="en-US" dirty="0" smtClean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 smtClean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066-F255-1649-A97B-37DB1A73BB41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current process uses the page table below: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Which resident pages are candidates for eviction?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addresses, what physical addresses would the virtual addresses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7FDC31-EFBA-B141-9750-9025B58A2151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34A3D-3C92-7240-B290-D261B970CC00}" type="slidenum">
              <a:rPr lang="en-US" sz="1200">
                <a:latin typeface="Garamond" charset="0"/>
              </a:rPr>
              <a:pPr eaLnBrk="1" hangingPunct="1"/>
              <a:t>42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295400"/>
          <a:ext cx="6324601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64920"/>
                <a:gridCol w="1185863"/>
                <a:gridCol w="1343978"/>
                <a:gridCol w="1264920"/>
                <a:gridCol w="12649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  <a:r>
                        <a:rPr lang="en-US" sz="1400" b="1" baseline="0" dirty="0" smtClean="0"/>
                        <a:t> page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Valid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Reference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Dirty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Frame</a:t>
                      </a:r>
                      <a:r>
                        <a:rPr lang="en-US" sz="1400" b="1" baseline="0" dirty="0" smtClean="0"/>
                        <a:t>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3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 soln.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All those with valid PTEs: 0, 1,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Which resident pages are candidates for eviction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All those with valid PTEs and ref bit = 0: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 (both VA &amp; PA), what PA, if any, would the VA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1 KB pages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10-bit page offset (unchanged in PA)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Remaining bits: virtual page #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upper 6 bits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Virtual page # chooses PTE; frame # used in PA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 = </a:t>
            </a:r>
            <a:r>
              <a:rPr lang="en-US" dirty="0" smtClean="0">
                <a:solidFill>
                  <a:srgbClr val="FF0000"/>
                </a:solidFill>
              </a:rPr>
              <a:t>0000 01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01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7 = 000111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0001 11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r>
              <a:rPr lang="en-US" dirty="0" smtClean="0"/>
              <a:t> = 0x1C1C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 = </a:t>
            </a:r>
            <a:r>
              <a:rPr lang="en-US" dirty="0" smtClean="0">
                <a:solidFill>
                  <a:srgbClr val="FF0000"/>
                </a:solidFill>
              </a:rPr>
              <a:t>0000 10</a:t>
            </a:r>
            <a:r>
              <a:rPr lang="en-US" dirty="0" smtClean="0">
                <a:solidFill>
                  <a:srgbClr val="0000FF"/>
                </a:solidFill>
              </a:rPr>
              <a:t>00 1010 1101</a:t>
            </a:r>
            <a:r>
              <a:rPr lang="en-US" baseline="-25000" dirty="0" smtClean="0"/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10 = 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2 is not valid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page fault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 = </a:t>
            </a:r>
            <a:r>
              <a:rPr lang="en-US" dirty="0" smtClean="0">
                <a:solidFill>
                  <a:srgbClr val="FF0000"/>
                </a:solidFill>
              </a:rPr>
              <a:t>0001 01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0001 01 = 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5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0 = 000000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0000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 </a:t>
            </a:r>
            <a:r>
              <a:rPr lang="en-US" dirty="0" smtClean="0"/>
              <a:t>= 0x017B</a:t>
            </a: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9F8A70-820E-4C4C-880C-D1E6A4EFDF67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3378A-6B04-9045-96A4-684DE6EB0B6B}" type="slidenum">
              <a:rPr lang="en-US" sz="1200">
                <a:latin typeface="Garamond" charset="0"/>
              </a:rPr>
              <a:pPr eaLnBrk="1" hangingPunct="1"/>
              <a:t>43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Finish paging discussion</a:t>
            </a:r>
          </a:p>
          <a:p>
            <a:pPr lvl="1"/>
            <a:r>
              <a:rPr lang="en-US" dirty="0" smtClean="0"/>
              <a:t>File systems (time permitting)</a:t>
            </a:r>
          </a:p>
          <a:p>
            <a:pPr lvl="1"/>
            <a:r>
              <a:rPr lang="en-US" dirty="0" smtClean="0"/>
              <a:t>Return Exam 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to be posted; due </a:t>
            </a:r>
            <a:r>
              <a:rPr lang="en-US" dirty="0" smtClean="0"/>
              <a:t>TBD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F4F31E-1A91-E74A-B46A-8E1765752DC1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D85-094B-1443-A30A-A1194913DEEF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19C6-F8EB-EA48-847B-62C2DDA94EB4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7159044"/>
              </p:ext>
            </p:extLst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unused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handled by segment table contents</a:t>
            </a:r>
          </a:p>
          <a:p>
            <a:pPr lvl="1"/>
            <a:r>
              <a:rPr lang="en-US" dirty="0" smtClean="0"/>
              <a:t>Valid bit (V) indicates if segment in use</a:t>
            </a:r>
          </a:p>
          <a:p>
            <a:pPr lvl="1"/>
            <a:r>
              <a:rPr lang="en-US" dirty="0" smtClean="0"/>
              <a:t>Access indicates privileges (read/write/execute)</a:t>
            </a:r>
          </a:p>
          <a:p>
            <a:r>
              <a:rPr lang="en-US" dirty="0" smtClean="0"/>
              <a:t>Virtual address: segment #, offset</a:t>
            </a:r>
          </a:p>
          <a:p>
            <a:pPr lvl="1"/>
            <a:r>
              <a:rPr lang="en-US" dirty="0" smtClean="0"/>
              <a:t>Segment number must be valid</a:t>
            </a:r>
          </a:p>
          <a:p>
            <a:pPr lvl="1"/>
            <a:r>
              <a:rPr lang="en-US" dirty="0" smtClean="0"/>
              <a:t>Offset must be &lt; bound</a:t>
            </a:r>
          </a:p>
          <a:p>
            <a:pPr lvl="1"/>
            <a:r>
              <a:rPr lang="en-US" dirty="0" smtClean="0"/>
              <a:t>If either false, trap to OS </a:t>
            </a:r>
            <a:r>
              <a:rPr lang="en-US" dirty="0" smtClean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E1F1-0D05-F249-8F00-849DE906A872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Can share code/data segments between processes</a:t>
            </a:r>
          </a:p>
          <a:p>
            <a:pPr lvl="1"/>
            <a:r>
              <a:rPr lang="en-US" dirty="0" smtClean="0"/>
              <a:t>Can protect code segment from being overwritten</a:t>
            </a:r>
          </a:p>
          <a:p>
            <a:pPr lvl="1"/>
            <a:r>
              <a:rPr lang="en-US" dirty="0" smtClean="0"/>
              <a:t>Can transparently grow stack/heap as needed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/>
              <a:t>Complex memory management</a:t>
            </a:r>
          </a:p>
          <a:p>
            <a:pPr lvl="2"/>
            <a:r>
              <a:rPr lang="en-US" dirty="0" smtClean="0"/>
              <a:t>Need to find chunk of a particular size</a:t>
            </a:r>
          </a:p>
          <a:p>
            <a:pPr lvl="1"/>
            <a:r>
              <a:rPr lang="en-US" dirty="0" smtClean="0"/>
              <a:t>May need to rearrange memory from time to time to make room for new segment or growing segment</a:t>
            </a:r>
          </a:p>
          <a:p>
            <a:pPr lvl="2"/>
            <a:r>
              <a:rPr lang="en-US" dirty="0" smtClean="0"/>
              <a:t>External fragmentation: wasted space between chunks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B04-2E67-1E42-84B0-20098D6B995A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example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3989772"/>
              </p:ext>
            </p:extLst>
          </p:nvPr>
        </p:nvGraphicFramePr>
        <p:xfrm>
          <a:off x="457200" y="1143000"/>
          <a:ext cx="8229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229600" cy="26257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segment table above, what are physical addresses for following virtual addresses (of form &lt;</a:t>
            </a:r>
            <a:r>
              <a:rPr lang="en-US" dirty="0" err="1" smtClean="0"/>
              <a:t>seg</a:t>
            </a:r>
            <a:r>
              <a:rPr lang="en-US" dirty="0" smtClean="0"/>
              <a:t> #&gt;, &lt;offset&gt;)?</a:t>
            </a:r>
          </a:p>
          <a:p>
            <a:pPr lvl="1"/>
            <a:r>
              <a:rPr lang="en-US" dirty="0" smtClean="0"/>
              <a:t>0, 430</a:t>
            </a:r>
          </a:p>
          <a:p>
            <a:pPr lvl="1"/>
            <a:r>
              <a:rPr lang="en-US" dirty="0" smtClean="0"/>
              <a:t>1, 10</a:t>
            </a:r>
          </a:p>
          <a:p>
            <a:pPr lvl="1"/>
            <a:r>
              <a:rPr lang="en-US" dirty="0" smtClean="0"/>
              <a:t>2, 500</a:t>
            </a:r>
          </a:p>
          <a:p>
            <a:pPr lvl="1"/>
            <a:r>
              <a:rPr lang="en-US" dirty="0" smtClean="0"/>
              <a:t>3, 400</a:t>
            </a:r>
          </a:p>
          <a:p>
            <a:pPr lvl="1"/>
            <a:r>
              <a:rPr lang="en-US" dirty="0" smtClean="0"/>
              <a:t>4, 112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E1-5204-7349-8125-C088896D390E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395674"/>
              </p:ext>
            </p:extLst>
          </p:nvPr>
        </p:nvGraphicFramePr>
        <p:xfrm>
          <a:off x="457200" y="1143000"/>
          <a:ext cx="8229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229600" cy="26257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segment table above, what are physical addresses for following virtual addresses (of form &lt;</a:t>
            </a:r>
            <a:r>
              <a:rPr lang="en-US" dirty="0" err="1" smtClean="0"/>
              <a:t>seg</a:t>
            </a:r>
            <a:r>
              <a:rPr lang="en-US" dirty="0" smtClean="0"/>
              <a:t> #&gt;, &lt;offset&gt;)?</a:t>
            </a:r>
          </a:p>
          <a:p>
            <a:pPr lvl="1"/>
            <a:r>
              <a:rPr lang="en-US" dirty="0" smtClean="0"/>
              <a:t>0, 430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219 + 430 = 649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1, 10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2300 + 10 = 2310</a:t>
            </a:r>
            <a:endParaRPr lang="en-US" dirty="0" smtClean="0"/>
          </a:p>
          <a:p>
            <a:pPr lvl="1"/>
            <a:r>
              <a:rPr lang="en-US" dirty="0" smtClean="0"/>
              <a:t>2, 500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offset &gt; bound  illegal access</a:t>
            </a:r>
            <a:endParaRPr lang="en-US" dirty="0" smtClean="0"/>
          </a:p>
          <a:p>
            <a:pPr lvl="1"/>
            <a:r>
              <a:rPr lang="en-US" dirty="0" smtClean="0"/>
              <a:t>3, 400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1327 + 400 = 1727</a:t>
            </a:r>
            <a:endParaRPr lang="en-US" dirty="0" smtClean="0"/>
          </a:p>
          <a:p>
            <a:pPr lvl="1"/>
            <a:r>
              <a:rPr lang="en-US" dirty="0" smtClean="0"/>
              <a:t>4, 112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segment 4 not valid  illegal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EEA-4696-1041-AE5C-998581B5340F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13548</TotalTime>
  <Words>2870</Words>
  <Application>Microsoft Macintosh PowerPoint</Application>
  <PresentationFormat>On-screen Show (4:3)</PresentationFormat>
  <Paragraphs>627</Paragraphs>
  <Slides>45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Edge</vt:lpstr>
      <vt:lpstr>EECE.4810/EECE.5730 Operating Systems</vt:lpstr>
      <vt:lpstr>Lecture outline</vt:lpstr>
      <vt:lpstr>Growing memory regions independently</vt:lpstr>
      <vt:lpstr>Segmentation</vt:lpstr>
      <vt:lpstr>Segmentation</vt:lpstr>
      <vt:lpstr>Segment table</vt:lpstr>
      <vt:lpstr>Segmentation</vt:lpstr>
      <vt:lpstr>Segmentation example</vt:lpstr>
      <vt:lpstr>Example solution</vt:lpstr>
      <vt:lpstr>Paged Translation</vt:lpstr>
      <vt:lpstr>Paged Translation (Abstract)</vt:lpstr>
      <vt:lpstr>PowerPoint Presentation</vt:lpstr>
      <vt:lpstr>Paging Questions</vt:lpstr>
      <vt:lpstr>Paging basics</vt:lpstr>
      <vt:lpstr>Paging examples</vt:lpstr>
      <vt:lpstr>Paging examples</vt:lpstr>
      <vt:lpstr>Paging issues</vt:lpstr>
      <vt:lpstr>Page table organization</vt:lpstr>
      <vt:lpstr>Multi-level page table</vt:lpstr>
      <vt:lpstr>Multi-level page table example</vt:lpstr>
      <vt:lpstr>Sparse address spaces: basic page table</vt:lpstr>
      <vt:lpstr>Sparse address spaces: 2-level page table</vt:lpstr>
      <vt:lpstr>Multi-level page table</vt:lpstr>
      <vt:lpstr>Hashed Page Tables</vt:lpstr>
      <vt:lpstr>Hashed Page Table</vt:lpstr>
      <vt:lpstr>Hashed page table</vt:lpstr>
      <vt:lpstr>Inverted Page Table</vt:lpstr>
      <vt:lpstr>Inverted Page Table Architecture</vt:lpstr>
      <vt:lpstr>Virtual memory performance</vt:lpstr>
      <vt:lpstr>Details of Page Table</vt:lpstr>
      <vt:lpstr>Demand Paging</vt:lpstr>
      <vt:lpstr>Valid-Invalid Bit</vt:lpstr>
      <vt:lpstr>Page table with non-resident pages</vt:lpstr>
      <vt:lpstr>Page Fault</vt:lpstr>
      <vt:lpstr>Steps in Handling a Page Fault</vt:lpstr>
      <vt:lpstr>Page replacement</vt:lpstr>
      <vt:lpstr>Page replacement</vt:lpstr>
      <vt:lpstr>Page replacement (continued)</vt:lpstr>
      <vt:lpstr>Clock algorithm example</vt:lpstr>
      <vt:lpstr>Clock algorithm implementation</vt:lpstr>
      <vt:lpstr>Dirty bits</vt:lpstr>
      <vt:lpstr>Virtual memory example</vt:lpstr>
      <vt:lpstr>Virtual memory example soln.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3521</cp:revision>
  <dcterms:created xsi:type="dcterms:W3CDTF">2006-04-03T05:03:01Z</dcterms:created>
  <dcterms:modified xsi:type="dcterms:W3CDTF">2018-03-30T16:32:42Z</dcterms:modified>
</cp:coreProperties>
</file>