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641" r:id="rId4"/>
    <p:sldId id="602" r:id="rId5"/>
    <p:sldId id="604" r:id="rId6"/>
    <p:sldId id="605" r:id="rId7"/>
    <p:sldId id="607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590" r:id="rId34"/>
    <p:sldId id="547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264" y="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0E3160-38E0-384D-9480-1EB619BD422D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A8E6E3-EDD4-814D-A669-3BC2068ECE3D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7C856F-3BA1-E348-B3B3-6E584D5A657B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9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17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18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5FACC2-1210-4F10-B0ED-D82F1F537A9A}" type="datetime1">
              <a:rPr lang="en-US" smtClean="0"/>
              <a:t>4/9/2018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337A7-A1BA-42ED-AC0F-856A287A9A5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69CE-AACE-47E8-BD6C-D532FB8FE6AB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102D3-DE50-46E5-8D54-BB6061D56763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A6BB0-7030-42D3-8BDF-F4602E4E4A9C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4CBB9-AC95-4318-83F2-EEDCA3997069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DE944-1635-4ED4-8C40-F029CBCDA9AE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443C2-11D9-46AC-9D70-16B776B77BD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4EDA5-1FCE-4908-B807-75E2F15FDE2E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8AD3A-8D45-47CD-A26D-013FD2B263C4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40553-EFA7-4AEB-9063-526408F063F1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56870-EDEB-4523-9A4F-D28D2A44D02F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BFB0D-4682-4FA5-8345-85863EB2900D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172C81-0697-4546-A915-F0BBA62B4CB3}" type="datetime1">
              <a:rPr lang="en-US" smtClean="0"/>
              <a:t>4/9/2018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Memory management: more on paging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Multi-level page table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AAAE-5D8B-46BA-B95A-3EF436D30241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address spaces: basic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272" b="-42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6DFC-C5BE-4F5E-8DF0-5F0AE634923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address spaces: 2-level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3581" b="-35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18F-433D-4AC1-AA32-4655795CA375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Saves space over 1-level page table</a:t>
            </a:r>
          </a:p>
          <a:p>
            <a:pPr lvl="1"/>
            <a:r>
              <a:rPr lang="en-US" dirty="0" smtClean="0"/>
              <a:t>Particularly effective for sparse address spaces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May still have large tables at each level</a:t>
            </a:r>
          </a:p>
          <a:p>
            <a:pPr lvl="1"/>
            <a:r>
              <a:rPr lang="en-US" dirty="0" smtClean="0"/>
              <a:t>Multiple lookups per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AF92-E8E8-49F9-9BE5-6D16BB2A053A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7D-203F-4C69-ADFD-0899AF2D938B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EE2A-CE22-4C90-B76B-4EECCA68E01A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Hashed page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Even more space-effective than multilevel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Lookup time may be even longer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E4E9-5447-4FF2-9A04-33B72AFCFC2A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80-259C-45CE-BC75-1DE82A55C09B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2BDB-EBCE-488C-9084-7041E2447A5C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performance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Address translation accesses memory to get PTE </a:t>
            </a:r>
            <a:r>
              <a:rPr lang="en-US">
                <a:latin typeface="Arial" charset="0"/>
                <a:sym typeface="Wingdings" charset="0"/>
              </a:rPr>
              <a:t> every memory access twice as long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Solution: store recently used translations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Translation lookaside buffer (TLB)</a:t>
            </a:r>
            <a:r>
              <a:rPr lang="en-US">
                <a:latin typeface="Arial" charset="0"/>
              </a:rPr>
              <a:t>: a cache for page table entries</a:t>
            </a:r>
          </a:p>
          <a:p>
            <a:pPr lvl="2"/>
            <a:r>
              <a:rPr lang="en-US">
                <a:latin typeface="Arial" charset="0"/>
              </a:rPr>
              <a:t>“Tag” is the virtual page #</a:t>
            </a:r>
          </a:p>
          <a:p>
            <a:pPr lvl="2"/>
            <a:r>
              <a:rPr lang="en-US">
                <a:latin typeface="Arial" charset="0"/>
              </a:rPr>
              <a:t>TLB small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often fully associative</a:t>
            </a:r>
          </a:p>
          <a:p>
            <a:pPr lvl="2"/>
            <a:r>
              <a:rPr lang="en-US">
                <a:latin typeface="Arial" charset="0"/>
              </a:rPr>
              <a:t>TLB entry also contains valid bit (for that translation); reference &amp; dirty bits (for the page itself!)</a:t>
            </a:r>
          </a:p>
        </p:txBody>
      </p:sp>
      <p:sp>
        <p:nvSpPr>
          <p:cNvPr id="686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EFEFE5-6A68-4114-ACB5-4080A4E1155A}" type="datetime1">
              <a:rPr lang="en-US" sz="1200" smtClean="0">
                <a:latin typeface="Garamond" charset="0"/>
              </a:rPr>
              <a:t>4/9/2018</a:t>
            </a:fld>
            <a:endParaRPr lang="en-US" sz="1200">
              <a:latin typeface="Garamond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C071A-35FA-0042-ADB9-CE1D3CB2D2E2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due 4/18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Continue with paging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80C9B78-88D0-4360-8782-2606B6DFB8F7}" type="datetime1">
              <a:rPr lang="en-US" smtClean="0">
                <a:latin typeface="Garamond"/>
              </a:rPr>
              <a:t>4/9/2018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2190750" y="1009650"/>
            <a:ext cx="1252538" cy="1847850"/>
            <a:chOff x="1338" y="556"/>
            <a:chExt cx="789" cy="1164"/>
          </a:xfrm>
        </p:grpSpPr>
        <p:sp>
          <p:nvSpPr>
            <p:cNvPr id="64583" name="Text Box 3"/>
            <p:cNvSpPr txBox="1">
              <a:spLocks noChangeArrowheads="1"/>
            </p:cNvSpPr>
            <p:nvPr/>
          </p:nvSpPr>
          <p:spPr bwMode="auto">
            <a:xfrm>
              <a:off x="1338" y="556"/>
              <a:ext cx="7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Physical</a:t>
              </a:r>
            </a:p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Memory Space</a:t>
              </a:r>
            </a:p>
          </p:txBody>
        </p:sp>
        <p:sp>
          <p:nvSpPr>
            <p:cNvPr id="64584" name="Freeform 4"/>
            <p:cNvSpPr>
              <a:spLocks/>
            </p:cNvSpPr>
            <p:nvPr/>
          </p:nvSpPr>
          <p:spPr bwMode="auto">
            <a:xfrm>
              <a:off x="1478" y="960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5"/>
            <p:cNvSpPr>
              <a:spLocks/>
            </p:cNvSpPr>
            <p:nvPr/>
          </p:nvSpPr>
          <p:spPr bwMode="auto">
            <a:xfrm>
              <a:off x="1478" y="1152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6"/>
            <p:cNvSpPr>
              <a:spLocks/>
            </p:cNvSpPr>
            <p:nvPr/>
          </p:nvSpPr>
          <p:spPr bwMode="auto">
            <a:xfrm>
              <a:off x="1478" y="1344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"/>
            <p:cNvSpPr>
              <a:spLocks/>
            </p:cNvSpPr>
            <p:nvPr/>
          </p:nvSpPr>
          <p:spPr bwMode="auto">
            <a:xfrm>
              <a:off x="1478" y="1536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572500" cy="1039813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Page table maps virtual page numbers to physical frames (“PTE” = Page Table Entry)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Virtual memory =&gt; treat memory </a:t>
            </a:r>
            <a:r>
              <a:rPr lang="en-US" sz="2400">
                <a:latin typeface="Arial" charset="0"/>
                <a:sym typeface="Symbol" charset="0"/>
              </a:rPr>
              <a:t></a:t>
            </a:r>
            <a:r>
              <a:rPr lang="en-US" sz="2400">
                <a:latin typeface="Arial" charset="0"/>
              </a:rPr>
              <a:t> cache for disk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749925" cy="3683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Details of Page Table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2955925" y="1358900"/>
            <a:ext cx="6024563" cy="3789363"/>
            <a:chOff x="1872" y="1536"/>
            <a:chExt cx="3795" cy="2387"/>
          </a:xfrm>
        </p:grpSpPr>
        <p:sp>
          <p:nvSpPr>
            <p:cNvPr id="64542" name="Rectangle 11"/>
            <p:cNvSpPr>
              <a:spLocks noChangeArrowheads="1"/>
            </p:cNvSpPr>
            <p:nvPr/>
          </p:nvSpPr>
          <p:spPr bwMode="auto">
            <a:xfrm>
              <a:off x="2304" y="1536"/>
              <a:ext cx="11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Virtual Address</a:t>
              </a:r>
            </a:p>
          </p:txBody>
        </p:sp>
        <p:sp>
          <p:nvSpPr>
            <p:cNvPr id="64543" name="Line 12"/>
            <p:cNvSpPr>
              <a:spLocks noChangeShapeType="1"/>
            </p:cNvSpPr>
            <p:nvPr/>
          </p:nvSpPr>
          <p:spPr bwMode="auto">
            <a:xfrm>
              <a:off x="3068" y="231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13"/>
            <p:cNvSpPr>
              <a:spLocks noChangeShapeType="1"/>
            </p:cNvSpPr>
            <p:nvPr/>
          </p:nvSpPr>
          <p:spPr bwMode="auto">
            <a:xfrm>
              <a:off x="4124" y="231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14"/>
            <p:cNvSpPr>
              <a:spLocks noChangeShapeType="1"/>
            </p:cNvSpPr>
            <p:nvPr/>
          </p:nvSpPr>
          <p:spPr bwMode="auto">
            <a:xfrm>
              <a:off x="3076" y="25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15"/>
            <p:cNvSpPr>
              <a:spLocks noChangeShapeType="1"/>
            </p:cNvSpPr>
            <p:nvPr/>
          </p:nvSpPr>
          <p:spPr bwMode="auto">
            <a:xfrm>
              <a:off x="3076" y="269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16"/>
            <p:cNvSpPr>
              <a:spLocks noChangeShapeType="1"/>
            </p:cNvSpPr>
            <p:nvPr/>
          </p:nvSpPr>
          <p:spPr bwMode="auto">
            <a:xfrm>
              <a:off x="3076" y="29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17"/>
            <p:cNvSpPr>
              <a:spLocks noChangeShapeType="1"/>
            </p:cNvSpPr>
            <p:nvPr/>
          </p:nvSpPr>
          <p:spPr bwMode="auto">
            <a:xfrm>
              <a:off x="3076" y="305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18"/>
            <p:cNvSpPr>
              <a:spLocks noChangeShapeType="1"/>
            </p:cNvSpPr>
            <p:nvPr/>
          </p:nvSpPr>
          <p:spPr bwMode="auto">
            <a:xfrm>
              <a:off x="3276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19"/>
            <p:cNvSpPr>
              <a:spLocks noChangeShapeType="1"/>
            </p:cNvSpPr>
            <p:nvPr/>
          </p:nvSpPr>
          <p:spPr bwMode="auto">
            <a:xfrm>
              <a:off x="3708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Rectangle 20"/>
            <p:cNvSpPr>
              <a:spLocks noChangeArrowheads="1"/>
            </p:cNvSpPr>
            <p:nvPr/>
          </p:nvSpPr>
          <p:spPr bwMode="auto">
            <a:xfrm>
              <a:off x="3152" y="2280"/>
              <a:ext cx="8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i="1"/>
                <a:t>Page Table</a:t>
              </a:r>
            </a:p>
          </p:txBody>
        </p:sp>
        <p:sp>
          <p:nvSpPr>
            <p:cNvPr id="64552" name="Line 21"/>
            <p:cNvSpPr>
              <a:spLocks noChangeShapeType="1"/>
            </p:cNvSpPr>
            <p:nvPr/>
          </p:nvSpPr>
          <p:spPr bwMode="auto">
            <a:xfrm>
              <a:off x="2708" y="2060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22"/>
            <p:cNvSpPr>
              <a:spLocks noChangeShapeType="1"/>
            </p:cNvSpPr>
            <p:nvPr/>
          </p:nvSpPr>
          <p:spPr bwMode="auto">
            <a:xfrm>
              <a:off x="2716" y="2764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Rectangle 23"/>
            <p:cNvSpPr>
              <a:spLocks noChangeArrowheads="1"/>
            </p:cNvSpPr>
            <p:nvPr/>
          </p:nvSpPr>
          <p:spPr bwMode="auto">
            <a:xfrm>
              <a:off x="2496" y="2768"/>
              <a:ext cx="42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index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into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page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table</a:t>
              </a:r>
            </a:p>
          </p:txBody>
        </p:sp>
        <p:sp>
          <p:nvSpPr>
            <p:cNvPr id="64555" name="Rectangle 24"/>
            <p:cNvSpPr>
              <a:spLocks noChangeArrowheads="1"/>
            </p:cNvSpPr>
            <p:nvPr/>
          </p:nvSpPr>
          <p:spPr bwMode="auto">
            <a:xfrm>
              <a:off x="1872" y="2424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Page Table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Base Reg</a:t>
              </a:r>
            </a:p>
          </p:txBody>
        </p:sp>
        <p:sp>
          <p:nvSpPr>
            <p:cNvPr id="64556" name="Line 25"/>
            <p:cNvSpPr>
              <a:spLocks noChangeShapeType="1"/>
            </p:cNvSpPr>
            <p:nvPr/>
          </p:nvSpPr>
          <p:spPr bwMode="auto">
            <a:xfrm>
              <a:off x="2612" y="2596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Rectangle 26"/>
            <p:cNvSpPr>
              <a:spLocks noChangeArrowheads="1"/>
            </p:cNvSpPr>
            <p:nvPr/>
          </p:nvSpPr>
          <p:spPr bwMode="auto">
            <a:xfrm>
              <a:off x="3080" y="2712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V</a:t>
              </a:r>
            </a:p>
          </p:txBody>
        </p:sp>
        <p:sp>
          <p:nvSpPr>
            <p:cNvPr id="64558" name="Rectangle 27"/>
            <p:cNvSpPr>
              <a:spLocks noChangeArrowheads="1"/>
            </p:cNvSpPr>
            <p:nvPr/>
          </p:nvSpPr>
          <p:spPr bwMode="auto">
            <a:xfrm>
              <a:off x="3280" y="2656"/>
              <a:ext cx="4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Access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Rights</a:t>
              </a:r>
            </a:p>
          </p:txBody>
        </p:sp>
        <p:sp>
          <p:nvSpPr>
            <p:cNvPr id="64559" name="Rectangle 28"/>
            <p:cNvSpPr>
              <a:spLocks noChangeArrowheads="1"/>
            </p:cNvSpPr>
            <p:nvPr/>
          </p:nvSpPr>
          <p:spPr bwMode="auto">
            <a:xfrm>
              <a:off x="3784" y="2728"/>
              <a:ext cx="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1"/>
                  </a:solidFill>
                </a:rPr>
                <a:t>PA</a:t>
              </a:r>
              <a:endParaRPr lang="en-US" b="1">
                <a:solidFill>
                  <a:schemeClr val="bg2"/>
                </a:solidFill>
              </a:endParaRPr>
            </a:p>
          </p:txBody>
        </p:sp>
        <p:grpSp>
          <p:nvGrpSpPr>
            <p:cNvPr id="64560" name="Group 29"/>
            <p:cNvGrpSpPr>
              <a:grpSpLocks/>
            </p:cNvGrpSpPr>
            <p:nvPr/>
          </p:nvGrpSpPr>
          <p:grpSpPr bwMode="auto">
            <a:xfrm>
              <a:off x="2412" y="1712"/>
              <a:ext cx="1600" cy="452"/>
              <a:chOff x="2556" y="1712"/>
              <a:chExt cx="1600" cy="452"/>
            </a:xfrm>
          </p:grpSpPr>
          <p:sp>
            <p:nvSpPr>
              <p:cNvPr id="64575" name="Rectangle 30"/>
              <p:cNvSpPr>
                <a:spLocks noChangeArrowheads="1"/>
              </p:cNvSpPr>
              <p:nvPr/>
            </p:nvSpPr>
            <p:spPr bwMode="auto">
              <a:xfrm>
                <a:off x="2556" y="186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76" name="Rectangle 31"/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V page no.</a:t>
                </a:r>
              </a:p>
            </p:txBody>
          </p:sp>
          <p:sp>
            <p:nvSpPr>
              <p:cNvPr id="64577" name="Rectangle 32"/>
              <p:cNvSpPr>
                <a:spLocks noChangeArrowheads="1"/>
              </p:cNvSpPr>
              <p:nvPr/>
            </p:nvSpPr>
            <p:spPr bwMode="auto">
              <a:xfrm>
                <a:off x="3648" y="188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8" name="Line 33"/>
              <p:cNvSpPr>
                <a:spLocks noChangeShapeType="1"/>
              </p:cNvSpPr>
              <p:nvPr/>
            </p:nvSpPr>
            <p:spPr bwMode="auto">
              <a:xfrm>
                <a:off x="3492" y="18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Rectangle 34"/>
              <p:cNvSpPr>
                <a:spLocks noChangeArrowheads="1"/>
              </p:cNvSpPr>
              <p:nvPr/>
            </p:nvSpPr>
            <p:spPr bwMode="auto">
              <a:xfrm>
                <a:off x="3712" y="1712"/>
                <a:ext cx="24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12</a:t>
                </a:r>
              </a:p>
            </p:txBody>
          </p:sp>
          <p:sp>
            <p:nvSpPr>
              <p:cNvPr id="64580" name="Line 35"/>
              <p:cNvSpPr>
                <a:spLocks noChangeShapeType="1"/>
              </p:cNvSpPr>
              <p:nvPr/>
            </p:nvSpPr>
            <p:spPr bwMode="auto">
              <a:xfrm>
                <a:off x="3932" y="178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Line 36"/>
              <p:cNvSpPr>
                <a:spLocks noChangeShapeType="1"/>
              </p:cNvSpPr>
              <p:nvPr/>
            </p:nvSpPr>
            <p:spPr bwMode="auto">
              <a:xfrm flipH="1">
                <a:off x="3484" y="178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Line 37"/>
              <p:cNvSpPr>
                <a:spLocks noChangeShapeType="1"/>
              </p:cNvSpPr>
              <p:nvPr/>
            </p:nvSpPr>
            <p:spPr bwMode="auto">
              <a:xfrm>
                <a:off x="3828" y="205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1" name="Line 38"/>
            <p:cNvSpPr>
              <a:spLocks noChangeShapeType="1"/>
            </p:cNvSpPr>
            <p:nvPr/>
          </p:nvSpPr>
          <p:spPr bwMode="auto">
            <a:xfrm flipV="1">
              <a:off x="3692" y="2160"/>
              <a:ext cx="1588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9"/>
            <p:cNvSpPr>
              <a:spLocks noChangeShapeType="1"/>
            </p:cNvSpPr>
            <p:nvPr/>
          </p:nvSpPr>
          <p:spPr bwMode="auto">
            <a:xfrm>
              <a:off x="5280" y="216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Rectangle 40"/>
            <p:cNvSpPr>
              <a:spLocks noChangeArrowheads="1"/>
            </p:cNvSpPr>
            <p:nvPr/>
          </p:nvSpPr>
          <p:spPr bwMode="auto">
            <a:xfrm>
              <a:off x="3132" y="3152"/>
              <a:ext cx="89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/>
                <a:t>table located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in physical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memory</a:t>
              </a:r>
            </a:p>
          </p:txBody>
        </p:sp>
        <p:grpSp>
          <p:nvGrpSpPr>
            <p:cNvPr id="64564" name="Group 41"/>
            <p:cNvGrpSpPr>
              <a:grpSpLocks/>
            </p:cNvGrpSpPr>
            <p:nvPr/>
          </p:nvGrpSpPr>
          <p:grpSpPr bwMode="auto">
            <a:xfrm>
              <a:off x="4057" y="3316"/>
              <a:ext cx="1610" cy="374"/>
              <a:chOff x="3984" y="3708"/>
              <a:chExt cx="1610" cy="374"/>
            </a:xfrm>
          </p:grpSpPr>
          <p:sp>
            <p:nvSpPr>
              <p:cNvPr id="64567" name="Rectangle 42"/>
              <p:cNvSpPr>
                <a:spLocks noChangeArrowheads="1"/>
              </p:cNvSpPr>
              <p:nvPr/>
            </p:nvSpPr>
            <p:spPr bwMode="auto">
              <a:xfrm>
                <a:off x="3984" y="370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68" name="Rectangle 43"/>
              <p:cNvSpPr>
                <a:spLocks noChangeArrowheads="1"/>
              </p:cNvSpPr>
              <p:nvPr/>
            </p:nvSpPr>
            <p:spPr bwMode="auto">
              <a:xfrm>
                <a:off x="3988" y="372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P page no.</a:t>
                </a:r>
              </a:p>
            </p:txBody>
          </p:sp>
          <p:sp>
            <p:nvSpPr>
              <p:cNvPr id="64569" name="Rectangle 44"/>
              <p:cNvSpPr>
                <a:spLocks noChangeArrowheads="1"/>
              </p:cNvSpPr>
              <p:nvPr/>
            </p:nvSpPr>
            <p:spPr bwMode="auto">
              <a:xfrm>
                <a:off x="5076" y="372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0" name="Line 45"/>
              <p:cNvSpPr>
                <a:spLocks noChangeShapeType="1"/>
              </p:cNvSpPr>
              <p:nvPr/>
            </p:nvSpPr>
            <p:spPr bwMode="auto">
              <a:xfrm>
                <a:off x="4920" y="370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71" name="Group 46"/>
              <p:cNvGrpSpPr>
                <a:grpSpLocks/>
              </p:cNvGrpSpPr>
              <p:nvPr/>
            </p:nvGrpSpPr>
            <p:grpSpPr bwMode="auto">
              <a:xfrm>
                <a:off x="4922" y="3903"/>
                <a:ext cx="672" cy="179"/>
                <a:chOff x="4912" y="3552"/>
                <a:chExt cx="672" cy="179"/>
              </a:xfrm>
            </p:grpSpPr>
            <p:sp>
              <p:nvSpPr>
                <p:cNvPr id="64572" name="Rectangle 47"/>
                <p:cNvSpPr>
                  <a:spLocks noChangeArrowheads="1"/>
                </p:cNvSpPr>
                <p:nvPr/>
              </p:nvSpPr>
              <p:spPr bwMode="auto">
                <a:xfrm>
                  <a:off x="5140" y="3552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12</a:t>
                  </a:r>
                </a:p>
              </p:txBody>
            </p:sp>
            <p:sp>
              <p:nvSpPr>
                <p:cNvPr id="64573" name="Line 48"/>
                <p:cNvSpPr>
                  <a:spLocks noChangeShapeType="1"/>
                </p:cNvSpPr>
                <p:nvPr/>
              </p:nvSpPr>
              <p:spPr bwMode="auto">
                <a:xfrm>
                  <a:off x="5360" y="3620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7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912" y="362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65" name="Freeform 50"/>
            <p:cNvSpPr>
              <a:spLocks/>
            </p:cNvSpPr>
            <p:nvPr/>
          </p:nvSpPr>
          <p:spPr bwMode="auto">
            <a:xfrm>
              <a:off x="4128" y="2784"/>
              <a:ext cx="384" cy="528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0"/>
                  </a:moveTo>
                  <a:lnTo>
                    <a:pt x="384" y="0"/>
                  </a:lnTo>
                  <a:lnTo>
                    <a:pt x="384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Rectangle 51"/>
            <p:cNvSpPr>
              <a:spLocks noChangeArrowheads="1"/>
            </p:cNvSpPr>
            <p:nvPr/>
          </p:nvSpPr>
          <p:spPr bwMode="auto">
            <a:xfrm>
              <a:off x="4272" y="3744"/>
              <a:ext cx="1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Physical Address</a:t>
              </a:r>
            </a:p>
          </p:txBody>
        </p:sp>
      </p:grpSp>
      <p:sp>
        <p:nvSpPr>
          <p:cNvPr id="64517" name="Line 52"/>
          <p:cNvSpPr>
            <a:spLocks noChangeShapeType="1"/>
          </p:cNvSpPr>
          <p:nvPr/>
        </p:nvSpPr>
        <p:spPr bwMode="auto">
          <a:xfrm rot="10800000" flipH="1">
            <a:off x="1531938" y="20955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53"/>
          <p:cNvSpPr txBox="1">
            <a:spLocks noChangeArrowheads="1"/>
          </p:cNvSpPr>
          <p:nvPr/>
        </p:nvSpPr>
        <p:spPr bwMode="auto">
          <a:xfrm>
            <a:off x="2509838" y="19939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19" name="Line 54"/>
          <p:cNvSpPr>
            <a:spLocks noChangeShapeType="1"/>
          </p:cNvSpPr>
          <p:nvPr/>
        </p:nvSpPr>
        <p:spPr bwMode="auto">
          <a:xfrm>
            <a:off x="1531938" y="2400300"/>
            <a:ext cx="901700" cy="127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Text Box 55"/>
          <p:cNvSpPr txBox="1">
            <a:spLocks noChangeArrowheads="1"/>
          </p:cNvSpPr>
          <p:nvPr/>
        </p:nvSpPr>
        <p:spPr bwMode="auto">
          <a:xfrm>
            <a:off x="2509838" y="22860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1" name="Line 56"/>
          <p:cNvSpPr>
            <a:spLocks noChangeShapeType="1"/>
          </p:cNvSpPr>
          <p:nvPr/>
        </p:nvSpPr>
        <p:spPr bwMode="auto">
          <a:xfrm rot="10800000" flipH="1">
            <a:off x="1531938" y="27051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57"/>
          <p:cNvSpPr txBox="1">
            <a:spLocks noChangeArrowheads="1"/>
          </p:cNvSpPr>
          <p:nvPr/>
        </p:nvSpPr>
        <p:spPr bwMode="auto">
          <a:xfrm>
            <a:off x="2509838" y="26035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 rot="10800000" flipH="1">
            <a:off x="1531938" y="1790700"/>
            <a:ext cx="901700" cy="13081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2509838" y="16891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5" name="Line 60"/>
          <p:cNvSpPr>
            <a:spLocks noChangeShapeType="1"/>
          </p:cNvSpPr>
          <p:nvPr/>
        </p:nvSpPr>
        <p:spPr bwMode="auto">
          <a:xfrm>
            <a:off x="147638" y="3644900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61"/>
          <p:cNvSpPr txBox="1">
            <a:spLocks noChangeArrowheads="1"/>
          </p:cNvSpPr>
          <p:nvPr/>
        </p:nvSpPr>
        <p:spPr bwMode="auto">
          <a:xfrm>
            <a:off x="-80963" y="3683000"/>
            <a:ext cx="8001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 b="1">
                <a:latin typeface="Helvetica" charset="0"/>
              </a:rPr>
              <a:t>virtual address</a:t>
            </a:r>
          </a:p>
        </p:txBody>
      </p:sp>
      <p:sp>
        <p:nvSpPr>
          <p:cNvPr id="64527" name="Text Box 62"/>
          <p:cNvSpPr txBox="1">
            <a:spLocks noChangeArrowheads="1"/>
          </p:cNvSpPr>
          <p:nvPr/>
        </p:nvSpPr>
        <p:spPr bwMode="auto">
          <a:xfrm>
            <a:off x="720725" y="1073150"/>
            <a:ext cx="984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sz="1400" b="1">
                <a:solidFill>
                  <a:srgbClr val="053DE8"/>
                </a:solidFill>
              </a:rPr>
              <a:t> Page Table</a:t>
            </a:r>
          </a:p>
        </p:txBody>
      </p:sp>
      <p:sp>
        <p:nvSpPr>
          <p:cNvPr id="64528" name="Freeform 63"/>
          <p:cNvSpPr>
            <a:spLocks/>
          </p:cNvSpPr>
          <p:nvPr/>
        </p:nvSpPr>
        <p:spPr bwMode="auto">
          <a:xfrm>
            <a:off x="844550" y="1651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Freeform 64"/>
          <p:cNvSpPr>
            <a:spLocks/>
          </p:cNvSpPr>
          <p:nvPr/>
        </p:nvSpPr>
        <p:spPr bwMode="auto">
          <a:xfrm>
            <a:off x="844550" y="1955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Freeform 65"/>
          <p:cNvSpPr>
            <a:spLocks/>
          </p:cNvSpPr>
          <p:nvPr/>
        </p:nvSpPr>
        <p:spPr bwMode="auto">
          <a:xfrm>
            <a:off x="844550" y="2260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Freeform 66"/>
          <p:cNvSpPr>
            <a:spLocks/>
          </p:cNvSpPr>
          <p:nvPr/>
        </p:nvSpPr>
        <p:spPr bwMode="auto">
          <a:xfrm>
            <a:off x="844550" y="2565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Freeform 67"/>
          <p:cNvSpPr>
            <a:spLocks/>
          </p:cNvSpPr>
          <p:nvPr/>
        </p:nvSpPr>
        <p:spPr bwMode="auto">
          <a:xfrm>
            <a:off x="844550" y="2870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Freeform 68"/>
          <p:cNvSpPr>
            <a:spLocks/>
          </p:cNvSpPr>
          <p:nvPr/>
        </p:nvSpPr>
        <p:spPr bwMode="auto">
          <a:xfrm>
            <a:off x="844550" y="3175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Freeform 69"/>
          <p:cNvSpPr>
            <a:spLocks/>
          </p:cNvSpPr>
          <p:nvPr/>
        </p:nvSpPr>
        <p:spPr bwMode="auto">
          <a:xfrm>
            <a:off x="844550" y="3479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Freeform 70"/>
          <p:cNvSpPr>
            <a:spLocks/>
          </p:cNvSpPr>
          <p:nvPr/>
        </p:nvSpPr>
        <p:spPr bwMode="auto">
          <a:xfrm>
            <a:off x="844550" y="3784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Freeform 71"/>
          <p:cNvSpPr>
            <a:spLocks/>
          </p:cNvSpPr>
          <p:nvPr/>
        </p:nvSpPr>
        <p:spPr bwMode="auto">
          <a:xfrm>
            <a:off x="844550" y="4089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Freeform 72"/>
          <p:cNvSpPr>
            <a:spLocks/>
          </p:cNvSpPr>
          <p:nvPr/>
        </p:nvSpPr>
        <p:spPr bwMode="auto">
          <a:xfrm>
            <a:off x="844550" y="4394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Text Box 73"/>
          <p:cNvSpPr txBox="1">
            <a:spLocks noChangeArrowheads="1"/>
          </p:cNvSpPr>
          <p:nvPr/>
        </p:nvSpPr>
        <p:spPr bwMode="auto">
          <a:xfrm>
            <a:off x="590550" y="1257300"/>
            <a:ext cx="13477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300" b="1">
              <a:solidFill>
                <a:srgbClr val="0000FF"/>
              </a:solidFill>
              <a:latin typeface="Helvetica" charset="0"/>
            </a:endParaRPr>
          </a:p>
        </p:txBody>
      </p:sp>
      <p:sp>
        <p:nvSpPr>
          <p:cNvPr id="64539" name="Date Placeholder 7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AD847-D289-4ECE-86D6-662C601DCA6E}" type="datetime1">
              <a:rPr lang="en-US" sz="1200" smtClean="0">
                <a:latin typeface="Garamond" charset="0"/>
              </a:rPr>
              <a:t>4/9/2018</a:t>
            </a:fld>
            <a:endParaRPr lang="en-US" sz="1200">
              <a:latin typeface="Garamond" charset="0"/>
            </a:endParaRPr>
          </a:p>
        </p:txBody>
      </p:sp>
      <p:sp>
        <p:nvSpPr>
          <p:cNvPr id="64540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C083AA-21B4-0D45-A97B-DE9CCE69874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186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50D6-77C7-4B4D-B32F-567BD4DAB292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t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able with non-resident pages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EFB-2C17-4299-955B-26AF6AF0970C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D6EF-F32D-42C9-BCAE-839C2819A819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62A7-70D3-40AF-839C-C7C28F8D7122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Possible algorithms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FIFO</a:t>
            </a:r>
          </a:p>
          <a:p>
            <a:pPr lvl="2"/>
            <a:r>
              <a:rPr lang="en-US" dirty="0" smtClean="0"/>
              <a:t>Replace page brought into memory longest time ago</a:t>
            </a:r>
          </a:p>
          <a:p>
            <a:pPr lvl="2"/>
            <a:r>
              <a:rPr lang="en-US" dirty="0" smtClean="0"/>
              <a:t>Page may still be frequently used</a:t>
            </a:r>
          </a:p>
          <a:p>
            <a:pPr lvl="1"/>
            <a:r>
              <a:rPr lang="en-US" dirty="0" smtClean="0"/>
              <a:t>Optimal</a:t>
            </a:r>
          </a:p>
          <a:p>
            <a:pPr lvl="2"/>
            <a:r>
              <a:rPr lang="en-US" dirty="0" smtClean="0"/>
              <a:t>Replace page that won’t be used for longest time in future</a:t>
            </a:r>
          </a:p>
          <a:p>
            <a:pPr lvl="2"/>
            <a:r>
              <a:rPr lang="en-US" dirty="0" smtClean="0"/>
              <a:t>Minimizes misses, but requires future knowledge</a:t>
            </a:r>
          </a:p>
          <a:p>
            <a:pPr lvl="2"/>
            <a:r>
              <a:rPr lang="en-US" dirty="0" smtClean="0"/>
              <a:t>Can we approximate optimal replacement?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07C1-04A3-4518-ADA4-ABCBFA5499DA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LRU: least recently used replacement</a:t>
            </a:r>
          </a:p>
          <a:p>
            <a:pPr lvl="1"/>
            <a:r>
              <a:rPr lang="en-US" dirty="0" smtClean="0"/>
              <a:t>Past reference pattern predicts future</a:t>
            </a:r>
          </a:p>
          <a:p>
            <a:pPr lvl="1"/>
            <a:r>
              <a:rPr lang="en-US" dirty="0" smtClean="0"/>
              <a:t>Page accessed longest ago likely to be accessed furthest in future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Programs display temporal locality</a:t>
            </a:r>
          </a:p>
          <a:p>
            <a:r>
              <a:rPr lang="en-US" dirty="0" smtClean="0"/>
              <a:t>What info necessary to implement LRU?</a:t>
            </a:r>
          </a:p>
          <a:p>
            <a:pPr lvl="1"/>
            <a:r>
              <a:rPr lang="en-US" dirty="0" smtClean="0"/>
              <a:t>Past access history—difficult to track</a:t>
            </a:r>
          </a:p>
          <a:p>
            <a:pPr lvl="1"/>
            <a:r>
              <a:rPr lang="en-US" dirty="0" smtClean="0"/>
              <a:t>Approximated using reference bits</a:t>
            </a:r>
          </a:p>
          <a:p>
            <a:pPr lvl="2"/>
            <a:r>
              <a:rPr lang="en-US" dirty="0" smtClean="0"/>
              <a:t>Ref bit = 1 if page accessed within recent interval</a:t>
            </a:r>
          </a:p>
          <a:p>
            <a:pPr lvl="2"/>
            <a:r>
              <a:rPr lang="en-US" dirty="0" smtClean="0"/>
              <a:t>Cleared periodically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837C-E8BB-44B9-B980-CB960EE628A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algorithm</a:t>
            </a:r>
          </a:p>
          <a:p>
            <a:pPr lvl="1"/>
            <a:r>
              <a:rPr lang="en-US" dirty="0" smtClean="0"/>
              <a:t>Resident pages around “clock”</a:t>
            </a:r>
          </a:p>
          <a:p>
            <a:r>
              <a:rPr lang="en-US" dirty="0" smtClean="0"/>
              <a:t>When eviction necessary, consider page referenced by clock “hand”</a:t>
            </a:r>
          </a:p>
          <a:p>
            <a:pPr lvl="1"/>
            <a:r>
              <a:rPr lang="en-US" dirty="0" smtClean="0"/>
              <a:t>If ref bit = 0, not recently referenced—evict</a:t>
            </a:r>
          </a:p>
          <a:p>
            <a:pPr lvl="1"/>
            <a:r>
              <a:rPr lang="en-US" dirty="0" smtClean="0"/>
              <a:t>If ref bit = 1, clear ref bit and move to next page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DCD5-71D9-48FC-9AAF-F04A7AC8EB8D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62000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8F7-7C0F-4A06-89B9-74D65C0ED57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Clock algorithm implementation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29A4-296E-43CB-823B-805BD0196511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76C-9782-4050-8122-4720F8D972C9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bits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eviction?</a:t>
            </a:r>
          </a:p>
          <a:p>
            <a:pPr lvl="1"/>
            <a:r>
              <a:rPr lang="en-US" dirty="0" smtClean="0"/>
              <a:t>Simplest case: evicted page written back to disk</a:t>
            </a:r>
          </a:p>
          <a:p>
            <a:pPr lvl="1"/>
            <a:r>
              <a:rPr lang="en-US" dirty="0" smtClean="0"/>
              <a:t>When is write to disk actually necessary?</a:t>
            </a:r>
          </a:p>
          <a:p>
            <a:pPr lvl="2"/>
            <a:r>
              <a:rPr lang="en-US" dirty="0" smtClean="0"/>
              <a:t>Only if page has been modified</a:t>
            </a:r>
          </a:p>
          <a:p>
            <a:r>
              <a:rPr lang="en-US" dirty="0" smtClean="0"/>
              <a:t>Dirty bit tracks changed pages</a:t>
            </a:r>
          </a:p>
          <a:p>
            <a:pPr lvl="1"/>
            <a:r>
              <a:rPr lang="en-US" dirty="0" smtClean="0"/>
              <a:t>Dirty bit = 1 </a:t>
            </a:r>
            <a:r>
              <a:rPr lang="en-US" dirty="0" smtClean="0">
                <a:sym typeface="Wingdings"/>
              </a:rPr>
              <a:t> page modified</a:t>
            </a:r>
          </a:p>
          <a:p>
            <a:r>
              <a:rPr lang="en-US" dirty="0" smtClean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 smtClean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B8A1-0ED4-410D-81D4-E9D9333795E3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current process uses the page table below: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Which resident pages are candidates for eviction?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addresses, what physical addresses would the virtual addresses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426428-3095-42C9-8178-5EC9D47DCED3}" type="datetime1">
              <a:rPr lang="en-US" sz="1200" smtClean="0">
                <a:latin typeface="Garamond" charset="0"/>
              </a:rPr>
              <a:t>4/9/2018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18</a:t>
            </a:r>
            <a:endParaRPr lang="en-US" altLang="en-US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34A3D-3C92-7240-B290-D261B970CC00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295400"/>
          <a:ext cx="6324601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64920"/>
                <a:gridCol w="1185863"/>
                <a:gridCol w="1343978"/>
                <a:gridCol w="1264920"/>
                <a:gridCol w="12649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  <a:r>
                        <a:rPr lang="en-US" sz="1400" b="1" baseline="0" dirty="0" smtClean="0"/>
                        <a:t> page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Valid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Reference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Dirty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Frame</a:t>
                      </a:r>
                      <a:r>
                        <a:rPr lang="en-US" sz="1400" b="1" baseline="0" dirty="0" smtClean="0"/>
                        <a:t>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 soln.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All those with valid PTEs: 0, 1,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Which resident pages are candidates for eviction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All those with valid PTEs and ref bit = 0: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 (both VA &amp; PA), what PA, if any, would the VA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1 KB pages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10-bit page offset (unchanged in PA)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Remaining bits: virtual page #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upper 6 bits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Virtual page # chooses PTE; frame # used in PA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 = </a:t>
            </a:r>
            <a:r>
              <a:rPr lang="en-US" dirty="0" smtClean="0">
                <a:solidFill>
                  <a:srgbClr val="FF0000"/>
                </a:solidFill>
              </a:rPr>
              <a:t>0000 01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01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7 = 000111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0001 11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r>
              <a:rPr lang="en-US" dirty="0" smtClean="0"/>
              <a:t> = 0x1C1C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 = </a:t>
            </a:r>
            <a:r>
              <a:rPr lang="en-US" dirty="0" smtClean="0">
                <a:solidFill>
                  <a:srgbClr val="FF0000"/>
                </a:solidFill>
              </a:rPr>
              <a:t>0000 10</a:t>
            </a:r>
            <a:r>
              <a:rPr lang="en-US" dirty="0" smtClean="0">
                <a:solidFill>
                  <a:srgbClr val="0000FF"/>
                </a:solidFill>
              </a:rPr>
              <a:t>00 1010 1101</a:t>
            </a:r>
            <a:r>
              <a:rPr lang="en-US" baseline="-25000" dirty="0" smtClean="0"/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10 = 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2 is not valid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page fault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 = </a:t>
            </a:r>
            <a:r>
              <a:rPr lang="en-US" dirty="0" smtClean="0">
                <a:solidFill>
                  <a:srgbClr val="FF0000"/>
                </a:solidFill>
              </a:rPr>
              <a:t>0001 01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0001 01 = 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5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0 = 000000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0000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 </a:t>
            </a:r>
            <a:r>
              <a:rPr lang="en-US" dirty="0" smtClean="0"/>
              <a:t>= 0x017B</a:t>
            </a: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66D27F-0849-4CDB-9FCB-D4E0B837768C}" type="datetime1">
              <a:rPr lang="en-US" sz="1200" smtClean="0">
                <a:latin typeface="Garamond" charset="0"/>
              </a:rPr>
              <a:t>4/9/2018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18</a:t>
            </a:r>
            <a:endParaRPr lang="en-US" altLang="en-US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3378A-6B04-9045-96A4-684DE6EB0B6B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Finish paging discussion</a:t>
            </a:r>
          </a:p>
          <a:p>
            <a:pPr lvl="1"/>
            <a:r>
              <a:rPr lang="en-US" dirty="0" smtClean="0"/>
              <a:t>File systems (time permitting)</a:t>
            </a:r>
          </a:p>
          <a:p>
            <a:pPr lvl="1"/>
            <a:r>
              <a:rPr lang="en-US" dirty="0" smtClean="0"/>
              <a:t>Return Exam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to be posted; due </a:t>
            </a:r>
            <a:r>
              <a:rPr lang="en-US" dirty="0" smtClean="0"/>
              <a:t>TBD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C0F5A8-175A-4EF2-BF1B-5E3F8709C804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3A4-5224-4F33-8602-A375F95F41F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paging, what is saved/restored on a process context switch?</a:t>
            </a:r>
          </a:p>
          <a:p>
            <a:pPr lvl="1"/>
            <a:r>
              <a:rPr lang="en-US" dirty="0" smtClean="0"/>
              <a:t>Pointer to page table, size of page table</a:t>
            </a:r>
          </a:p>
          <a:p>
            <a:pPr lvl="1"/>
            <a:r>
              <a:rPr lang="en-US" dirty="0" smtClean="0"/>
              <a:t>Page table itself is in main memory</a:t>
            </a:r>
          </a:p>
          <a:p>
            <a:pPr lvl="0"/>
            <a:r>
              <a:rPr lang="en-US" dirty="0" smtClean="0"/>
              <a:t>What if page size is very small?</a:t>
            </a:r>
          </a:p>
          <a:p>
            <a:r>
              <a:rPr lang="en-US" dirty="0" smtClean="0"/>
              <a:t>What if page size is very large?</a:t>
            </a:r>
          </a:p>
          <a:p>
            <a:pPr lvl="1"/>
            <a:r>
              <a:rPr lang="en-US" dirty="0" smtClean="0"/>
              <a:t>Internal fragmentation: if we don’t need all of the space inside a fixed size chunk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6D9-11C8-4771-9EB3-9AD2E46C23B7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logical address space of 256 pages with 4 KB page size, mapped onto physical memory of 64 frames</a:t>
            </a:r>
          </a:p>
          <a:p>
            <a:pPr lvl="1"/>
            <a:r>
              <a:rPr lang="en-US" dirty="0" smtClean="0"/>
              <a:t>How many bits are in the virtual address?</a:t>
            </a:r>
          </a:p>
          <a:p>
            <a:pPr lvl="1"/>
            <a:r>
              <a:rPr lang="en-US" dirty="0" smtClean="0"/>
              <a:t>How many bits are in the physical address?</a:t>
            </a:r>
          </a:p>
          <a:p>
            <a:pPr lvl="1"/>
            <a:r>
              <a:rPr lang="en-US" dirty="0" smtClean="0"/>
              <a:t>What’s the total size of each address space (virtual and physical)?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3E2F-C39C-4323-A853-BC82BF83B478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logical address space of </a:t>
            </a:r>
            <a:r>
              <a:rPr lang="en-US" dirty="0" smtClean="0">
                <a:solidFill>
                  <a:srgbClr val="FF0000"/>
                </a:solidFill>
              </a:rPr>
              <a:t>256 pages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00FF"/>
                </a:solidFill>
              </a:rPr>
              <a:t>4 KB </a:t>
            </a:r>
            <a:r>
              <a:rPr lang="en-US" dirty="0" smtClean="0"/>
              <a:t>page size, mapped onto physical memory of </a:t>
            </a:r>
            <a:r>
              <a:rPr lang="en-US" dirty="0" smtClean="0">
                <a:solidFill>
                  <a:srgbClr val="008000"/>
                </a:solidFill>
              </a:rPr>
              <a:t>64 frames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Offset size = log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(4 KB) = </a:t>
            </a:r>
            <a:r>
              <a:rPr lang="en-US" dirty="0">
                <a:solidFill>
                  <a:srgbClr val="0000FF"/>
                </a:solidFill>
              </a:rPr>
              <a:t>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(2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>
                <a:solidFill>
                  <a:srgbClr val="0000FF"/>
                </a:solidFill>
              </a:rPr>
              <a:t> bytes) = 12 bits</a:t>
            </a:r>
          </a:p>
          <a:p>
            <a:pPr lvl="1"/>
            <a:r>
              <a:rPr lang="en-US" dirty="0" smtClean="0"/>
              <a:t>How many bits are in the virtual address?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Page # size </a:t>
            </a:r>
            <a:r>
              <a:rPr lang="en-US" dirty="0">
                <a:solidFill>
                  <a:srgbClr val="FF0000"/>
                </a:solidFill>
              </a:rPr>
              <a:t>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(256 pages) </a:t>
            </a:r>
            <a:r>
              <a:rPr lang="en-US" dirty="0">
                <a:solidFill>
                  <a:srgbClr val="FF0000"/>
                </a:solidFill>
              </a:rPr>
              <a:t>=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pages)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8 bits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VA size = 8 + </a:t>
            </a:r>
            <a:r>
              <a:rPr lang="en-US" dirty="0" smtClean="0">
                <a:solidFill>
                  <a:srgbClr val="0000FF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 = 20 bits</a:t>
            </a:r>
          </a:p>
          <a:p>
            <a:pPr lvl="1"/>
            <a:r>
              <a:rPr lang="en-US" dirty="0" smtClean="0"/>
              <a:t>How many bits are in the physical address?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Frame # </a:t>
            </a:r>
            <a:r>
              <a:rPr lang="en-US" dirty="0">
                <a:solidFill>
                  <a:srgbClr val="008000"/>
                </a:solidFill>
              </a:rPr>
              <a:t>size 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(64 frames) </a:t>
            </a:r>
            <a:r>
              <a:rPr lang="en-US" dirty="0">
                <a:solidFill>
                  <a:srgbClr val="008000"/>
                </a:solidFill>
              </a:rPr>
              <a:t>=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6</a:t>
            </a:r>
            <a:r>
              <a:rPr lang="en-US" dirty="0" smtClean="0">
                <a:solidFill>
                  <a:srgbClr val="008000"/>
                </a:solidFill>
              </a:rPr>
              <a:t> frames)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6 </a:t>
            </a:r>
            <a:r>
              <a:rPr lang="en-US" dirty="0">
                <a:solidFill>
                  <a:srgbClr val="008000"/>
                </a:solidFill>
              </a:rPr>
              <a:t>bits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VA size = </a:t>
            </a:r>
            <a:r>
              <a:rPr lang="en-US" dirty="0" smtClean="0">
                <a:solidFill>
                  <a:srgbClr val="008000"/>
                </a:solidFill>
              </a:rPr>
              <a:t>6 </a:t>
            </a:r>
            <a:r>
              <a:rPr lang="en-US" dirty="0">
                <a:solidFill>
                  <a:srgbClr val="008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18 bits</a:t>
            </a:r>
          </a:p>
          <a:p>
            <a:pPr lvl="1"/>
            <a:r>
              <a:rPr lang="en-US" dirty="0" smtClean="0"/>
              <a:t>What’s the total size of each address space (virtual and physical)?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Address space size = 2</a:t>
            </a:r>
            <a:r>
              <a:rPr lang="en-US" baseline="30000" dirty="0" smtClean="0">
                <a:solidFill>
                  <a:srgbClr val="000000"/>
                </a:solidFill>
              </a:rPr>
              <a:t>address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aseline="30000" dirty="0" smtClean="0">
                <a:solidFill>
                  <a:srgbClr val="000000"/>
                </a:solidFill>
              </a:rPr>
              <a:t>size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Virtual address space = 2</a:t>
            </a:r>
            <a:r>
              <a:rPr lang="en-US" baseline="30000" dirty="0" smtClean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= 1 MB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Physical address space = 2</a:t>
            </a:r>
            <a:r>
              <a:rPr lang="en-US" baseline="30000" dirty="0" smtClean="0">
                <a:solidFill>
                  <a:srgbClr val="008000"/>
                </a:solidFill>
              </a:rPr>
              <a:t>18</a:t>
            </a:r>
            <a:r>
              <a:rPr lang="en-US" dirty="0" smtClean="0">
                <a:solidFill>
                  <a:srgbClr val="008000"/>
                </a:solidFill>
              </a:rPr>
              <a:t> = 256 KB 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221B-D9B3-4298-BB8A-CD8FDB5CA11F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biggest issue with large virtual address space?</a:t>
            </a:r>
          </a:p>
          <a:p>
            <a:pPr lvl="1"/>
            <a:r>
              <a:rPr lang="en-US" dirty="0" smtClean="0"/>
              <a:t>Size of page table </a:t>
            </a:r>
            <a:r>
              <a:rPr lang="en-US" dirty="0" smtClean="0">
                <a:sym typeface="Wingdings"/>
              </a:rPr>
              <a:t> space in memory, speed of translation</a:t>
            </a:r>
          </a:p>
          <a:p>
            <a:r>
              <a:rPr lang="en-US" dirty="0" smtClean="0">
                <a:sym typeface="Wingdings"/>
              </a:rPr>
              <a:t>How do we determine page to evict if physical address space is full?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E5DC-2DDC-4BA5-A90D-914B66B7506B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/>
              </a:rPr>
              <a:t>Page size strikes balance between</a:t>
            </a:r>
          </a:p>
          <a:p>
            <a:pPr lvl="1"/>
            <a:r>
              <a:rPr lang="en-US" dirty="0">
                <a:sym typeface="Wingdings"/>
              </a:rPr>
              <a:t>Internal fragmentation (large pages)</a:t>
            </a:r>
          </a:p>
          <a:p>
            <a:pPr lvl="1"/>
            <a:r>
              <a:rPr lang="en-US" dirty="0">
                <a:sym typeface="Wingdings"/>
              </a:rPr>
              <a:t>Unreasonably large page table (small pages</a:t>
            </a:r>
            <a:r>
              <a:rPr lang="en-US" dirty="0" smtClean="0">
                <a:sym typeface="Wingdings"/>
              </a:rPr>
              <a:t>)</a:t>
            </a:r>
          </a:p>
          <a:p>
            <a:pPr lvl="2"/>
            <a:r>
              <a:rPr lang="en-US" dirty="0" smtClean="0"/>
              <a:t>Large VA space </a:t>
            </a:r>
            <a:r>
              <a:rPr lang="en-US" dirty="0" smtClean="0">
                <a:sym typeface="Wingdings"/>
              </a:rPr>
              <a:t> large page table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Example: Say processor has 32-bit virtual address, 4 KB page size, and each page table entry holds 4 bytes. What’s size of page table?</a:t>
            </a:r>
          </a:p>
          <a:p>
            <a:pPr lvl="1"/>
            <a:r>
              <a:rPr lang="en-US" dirty="0" smtClean="0">
                <a:sym typeface="Wingdings"/>
              </a:rPr>
              <a:t>4 KB page size  12-bit offset</a:t>
            </a:r>
          </a:p>
          <a:p>
            <a:pPr lvl="1"/>
            <a:r>
              <a:rPr lang="en-US" dirty="0" smtClean="0">
                <a:sym typeface="Wingdings"/>
              </a:rPr>
              <a:t>20 bits for page #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pages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</a:t>
            </a:r>
          </a:p>
          <a:p>
            <a:pPr lvl="1"/>
            <a:r>
              <a:rPr lang="en-US" dirty="0" smtClean="0">
                <a:sym typeface="Wingdings"/>
              </a:rPr>
              <a:t>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 * 4 bytes per PTE =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 byte page table = 4 MB</a:t>
            </a:r>
          </a:p>
          <a:p>
            <a:pPr lvl="1"/>
            <a:r>
              <a:rPr lang="en-US" dirty="0" smtClean="0">
                <a:sym typeface="Wingdings"/>
              </a:rPr>
              <a:t>Page table itself would take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/2</a:t>
            </a:r>
            <a:r>
              <a:rPr lang="en-US" baseline="30000" dirty="0" smtClean="0">
                <a:sym typeface="Wingdings"/>
              </a:rPr>
              <a:t>12</a:t>
            </a:r>
            <a:r>
              <a:rPr lang="en-US" dirty="0" smtClean="0">
                <a:sym typeface="Wingdings"/>
              </a:rPr>
              <a:t> = 2</a:t>
            </a:r>
            <a:r>
              <a:rPr lang="en-US" baseline="30000" dirty="0" smtClean="0">
                <a:sym typeface="Wingdings"/>
              </a:rPr>
              <a:t>10</a:t>
            </a:r>
            <a:r>
              <a:rPr lang="en-US" dirty="0" smtClean="0">
                <a:sym typeface="Wingdings"/>
              </a:rPr>
              <a:t> = 1K pages!!!</a:t>
            </a:r>
          </a:p>
          <a:p>
            <a:r>
              <a:rPr lang="en-US" dirty="0" smtClean="0">
                <a:sym typeface="Wingdings"/>
              </a:rPr>
              <a:t>Alternative page table organizations</a:t>
            </a:r>
          </a:p>
          <a:p>
            <a:pPr lvl="1"/>
            <a:r>
              <a:rPr lang="en-US" dirty="0" smtClean="0">
                <a:sym typeface="Wingdings"/>
              </a:rPr>
              <a:t>Multilevel page table</a:t>
            </a:r>
          </a:p>
          <a:p>
            <a:pPr lvl="1"/>
            <a:r>
              <a:rPr lang="en-US" dirty="0" smtClean="0">
                <a:sym typeface="Wingdings"/>
              </a:rPr>
              <a:t>Hashed page table</a:t>
            </a:r>
          </a:p>
          <a:p>
            <a:pPr lvl="1"/>
            <a:r>
              <a:rPr lang="en-US" dirty="0" smtClean="0">
                <a:sym typeface="Wingdings"/>
              </a:rPr>
              <a:t>Inverted page table</a:t>
            </a:r>
          </a:p>
          <a:p>
            <a:pPr lvl="1"/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D5-3C60-452C-BF0A-B9DE1DA99805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3E0-2DFD-4649-A8BF-6E3718A71678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13851</TotalTime>
  <Words>1869</Words>
  <Application>Microsoft Office PowerPoint</Application>
  <PresentationFormat>On-screen Show (4:3)</PresentationFormat>
  <Paragraphs>396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EECE.4810/EECE.5730 Operating Systems</vt:lpstr>
      <vt:lpstr>Lecture outline</vt:lpstr>
      <vt:lpstr>PowerPoint Presentation</vt:lpstr>
      <vt:lpstr>Paging Questions</vt:lpstr>
      <vt:lpstr>Paging examples</vt:lpstr>
      <vt:lpstr>Paging examples</vt:lpstr>
      <vt:lpstr>Paging issues</vt:lpstr>
      <vt:lpstr>Page table organization</vt:lpstr>
      <vt:lpstr>Multi-level page table</vt:lpstr>
      <vt:lpstr>Multi-level page table example</vt:lpstr>
      <vt:lpstr>Sparse address spaces: basic page table</vt:lpstr>
      <vt:lpstr>Sparse address spaces: 2-level page table</vt:lpstr>
      <vt:lpstr>Multi-level page table</vt:lpstr>
      <vt:lpstr>Hashed Page Tables</vt:lpstr>
      <vt:lpstr>Hashed Page Table</vt:lpstr>
      <vt:lpstr>Hashed page table</vt:lpstr>
      <vt:lpstr>Inverted Page Table</vt:lpstr>
      <vt:lpstr>Inverted Page Table Architecture</vt:lpstr>
      <vt:lpstr>Virtual memory performance</vt:lpstr>
      <vt:lpstr>Details of Page Table</vt:lpstr>
      <vt:lpstr>Valid-Invalid Bit</vt:lpstr>
      <vt:lpstr>Page table with non-resident pages</vt:lpstr>
      <vt:lpstr>Page Fault</vt:lpstr>
      <vt:lpstr>Steps in Handling a Page Fault</vt:lpstr>
      <vt:lpstr>Page replacement</vt:lpstr>
      <vt:lpstr>Page replacement</vt:lpstr>
      <vt:lpstr>Page replacement (continued)</vt:lpstr>
      <vt:lpstr>Clock algorithm example</vt:lpstr>
      <vt:lpstr>Clock algorithm implementation</vt:lpstr>
      <vt:lpstr>Dirty bits</vt:lpstr>
      <vt:lpstr>Virtual memory example</vt:lpstr>
      <vt:lpstr>Virtual memory example soln.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3562</cp:revision>
  <dcterms:created xsi:type="dcterms:W3CDTF">2006-04-03T05:03:01Z</dcterms:created>
  <dcterms:modified xsi:type="dcterms:W3CDTF">2018-04-09T19:14:11Z</dcterms:modified>
</cp:coreProperties>
</file>