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2" r:id="rId4"/>
    <p:sldId id="263" r:id="rId5"/>
    <p:sldId id="328" r:id="rId6"/>
    <p:sldId id="346" r:id="rId7"/>
    <p:sldId id="264" r:id="rId8"/>
    <p:sldId id="391" r:id="rId9"/>
    <p:sldId id="290" r:id="rId10"/>
    <p:sldId id="267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397" r:id="rId19"/>
    <p:sldId id="400" r:id="rId20"/>
    <p:sldId id="401" r:id="rId21"/>
    <p:sldId id="385" r:id="rId22"/>
    <p:sldId id="402" r:id="rId2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8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BB934E7-B660-4548-8E14-3F5D61B4E012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DC5C27-7F89-C14D-A707-7B9BFB86825C}" type="datetime1">
              <a:rPr lang="en-US" smtClean="0"/>
              <a:t>1/22/18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42D34-D1DD-6742-8AE8-942F90E909FC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4E49A-EA7A-4A43-87CD-A1A7DB7175F2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73F9F-38A1-2446-B437-C9D6F044B1BC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67398-A91B-AF48-B516-D2E41F9B0477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1A3CB-CAD6-FB4B-9A5A-696854FE92B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FB839-6DC4-C047-AAE4-E0EFAC93920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D2C51-F39E-D341-BC6C-7772A835C6B0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DF258-1ED5-6244-A107-2679C92CF45D}" type="datetime1">
              <a:rPr lang="en-US" smtClean="0"/>
              <a:t>1/22/18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32A6C-AC86-E14D-BA8F-94ADC904625C}" type="datetime1">
              <a:rPr lang="en-US" smtClean="0"/>
              <a:t>1/22/18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BF683-AC51-FE43-84C9-1DC7BA77A550}" type="datetime1">
              <a:rPr lang="en-US" smtClean="0"/>
              <a:t>1/22/18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5979-87AD-3D4E-BBF6-C702CA097C6D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CF5EB-3E64-B344-A1B1-173EFD5A17C3}" type="datetime1">
              <a:rPr lang="en-US" smtClean="0"/>
              <a:t>1/22/18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1CBC1B7C-7A97-7A4A-A896-F0191CE428A9}" type="datetime1">
              <a:rPr lang="en-US" smtClean="0"/>
              <a:t>1/22/18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</a:t>
            </a:r>
            <a:r>
              <a:rPr lang="en-US" dirty="0" smtClean="0">
                <a:latin typeface="Arial" charset="0"/>
              </a:rPr>
              <a:t>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Introduction to operating systems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51BE30-60C7-EC44-93C4-9495B3118D97}" type="datetime1">
              <a:rPr lang="en-US" smtClean="0">
                <a:latin typeface="Garamond" charset="0"/>
              </a:rPr>
              <a:t>1/22/18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Garamond" charset="0"/>
              </a:rPr>
              <a:t>Tentative outline: what you should learn</a:t>
            </a:r>
            <a:endParaRPr lang="en-US" dirty="0">
              <a:latin typeface="Garamond" charset="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Processes and process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Multithreading and synchronization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CPU scheduling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Memory allocation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Virtual memory management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Storage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systems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Disk management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I/O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Distributed systems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Protection and security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layer between application programs and physical hardware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Makes system easier to use for programs</a:t>
            </a:r>
          </a:p>
          <a:p>
            <a:r>
              <a:rPr lang="en-US" dirty="0" smtClean="0"/>
              <a:t>Manages allocation of resources to use hardware fairly/efficiently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75E9-517C-424A-B3F4-869EB14799CB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252" y="1981200"/>
            <a:ext cx="4268348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3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200400" cy="4987925"/>
          </a:xfrm>
        </p:spPr>
        <p:txBody>
          <a:bodyPr/>
          <a:lstStyle/>
          <a:p>
            <a:r>
              <a:rPr lang="en-US" dirty="0" smtClean="0"/>
              <a:t>Supports 1 or more users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System programs</a:t>
            </a:r>
            <a:r>
              <a:rPr lang="en-US" dirty="0" smtClean="0"/>
              <a:t>: parts of OS invoked only when necessary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Kernel</a:t>
            </a:r>
            <a:r>
              <a:rPr lang="en-US" dirty="0" smtClean="0"/>
              <a:t>: part of OS always running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3BA7-61EA-7C49-B5AD-56354345E018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0" y="1371600"/>
            <a:ext cx="557561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make hardware easier to use</a:t>
            </a:r>
          </a:p>
          <a:p>
            <a:pPr lvl="1"/>
            <a:r>
              <a:rPr lang="en-US" dirty="0" smtClean="0"/>
              <a:t>CPU </a:t>
            </a:r>
            <a:r>
              <a:rPr lang="en-US" dirty="0" smtClean="0">
                <a:sym typeface="Wingdings"/>
              </a:rPr>
              <a:t> threads</a:t>
            </a:r>
          </a:p>
          <a:p>
            <a:pPr lvl="1"/>
            <a:r>
              <a:rPr lang="en-US" dirty="0" smtClean="0">
                <a:sym typeface="Wingdings"/>
              </a:rPr>
              <a:t>Memory  address space</a:t>
            </a:r>
          </a:p>
          <a:p>
            <a:pPr lvl="1"/>
            <a:r>
              <a:rPr lang="en-US" dirty="0" smtClean="0">
                <a:sym typeface="Wingdings"/>
              </a:rPr>
              <a:t>Persistent storage  file system</a:t>
            </a:r>
          </a:p>
          <a:p>
            <a:r>
              <a:rPr lang="en-US" dirty="0" smtClean="0">
                <a:sym typeface="Wingdings"/>
              </a:rPr>
              <a:t>Manages shared hardware resources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Two interfaces handled by OS</a:t>
            </a:r>
          </a:p>
          <a:p>
            <a:pPr lvl="1"/>
            <a:r>
              <a:rPr lang="en-US" dirty="0" smtClean="0">
                <a:sym typeface="Wingdings"/>
              </a:rPr>
              <a:t>What’s physically available in hardware?</a:t>
            </a:r>
          </a:p>
          <a:p>
            <a:pPr lvl="1"/>
            <a:r>
              <a:rPr lang="en-US" dirty="0" smtClean="0">
                <a:sym typeface="Wingdings"/>
              </a:rPr>
              <a:t>What does the user’s application see as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7AB-0A0A-334F-BA6D-16DEB3A5D4DE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905000"/>
          </a:xfrm>
        </p:spPr>
        <p:txBody>
          <a:bodyPr/>
          <a:lstStyle/>
          <a:p>
            <a:r>
              <a:rPr lang="en-US" dirty="0" smtClean="0"/>
              <a:t>One view of OS</a:t>
            </a:r>
          </a:p>
          <a:p>
            <a:pPr lvl="1"/>
            <a:r>
              <a:rPr lang="en-US" dirty="0" smtClean="0"/>
              <a:t>User application is “main” program</a:t>
            </a:r>
          </a:p>
          <a:p>
            <a:pPr lvl="1"/>
            <a:r>
              <a:rPr lang="en-US" dirty="0" smtClean="0"/>
              <a:t>Requests services from kernel as needed</a:t>
            </a:r>
          </a:p>
          <a:p>
            <a:pPr lvl="2"/>
            <a:r>
              <a:rPr lang="en-US" dirty="0" smtClean="0"/>
              <a:t>Typically done through system calls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1601-1CBB-BC4E-9206-CB96E043D7F5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933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7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view of OS</a:t>
            </a:r>
          </a:p>
          <a:p>
            <a:pPr lvl="1"/>
            <a:r>
              <a:rPr lang="en-US" dirty="0" smtClean="0"/>
              <a:t>Kernel is main program</a:t>
            </a:r>
          </a:p>
          <a:p>
            <a:pPr lvl="1"/>
            <a:r>
              <a:rPr lang="en-US" dirty="0" smtClean="0"/>
              <a:t>Kernel calls programs as subroutines</a:t>
            </a:r>
          </a:p>
          <a:p>
            <a:pPr lvl="2"/>
            <a:r>
              <a:rPr lang="en-US" dirty="0" smtClean="0"/>
              <a:t>Think of how main() must return 0 to indicate completion</a:t>
            </a:r>
          </a:p>
          <a:p>
            <a:pPr lvl="2"/>
            <a:r>
              <a:rPr lang="en-US" dirty="0"/>
              <a:t>System calls invoke other system programs or functions within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Essentially allows programs to behave as if each program is running on its own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F98D-EF4D-4342-8146-8A8D68923649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User-friendly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User interface</a:t>
            </a:r>
            <a:r>
              <a:rPr lang="en-US" dirty="0" smtClean="0"/>
              <a:t>: command line, GUI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Program execution</a:t>
            </a:r>
            <a:r>
              <a:rPr lang="en-US" dirty="0" smtClean="0"/>
              <a:t>: load program into memory, run it, and end 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I/O operations</a:t>
            </a:r>
            <a:r>
              <a:rPr lang="en-US" dirty="0" smtClean="0"/>
              <a:t>: input to user programs or to OS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File system manipulation</a:t>
            </a:r>
            <a:r>
              <a:rPr lang="en-US" dirty="0" smtClean="0"/>
              <a:t>: read/write, create/delete, search files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: same computer or network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Error detection</a:t>
            </a:r>
            <a:r>
              <a:rPr lang="en-US" dirty="0" smtClean="0"/>
              <a:t>: in CPU, memory, devices, program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E1BA-DB4A-2B43-B88C-F61396622ECF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Resource allocation</a:t>
            </a:r>
            <a:r>
              <a:rPr lang="en-US" dirty="0" smtClean="0"/>
              <a:t>: sharing of hardware among multiple users or processes</a:t>
            </a:r>
          </a:p>
          <a:p>
            <a:pPr lvl="1"/>
            <a:r>
              <a:rPr lang="en-US" dirty="0" smtClean="0"/>
              <a:t>CPU cycles, main memory, files, I/O devices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Accounting</a:t>
            </a:r>
            <a:r>
              <a:rPr lang="en-US" dirty="0" smtClean="0"/>
              <a:t>: tracking resource usage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Protection</a:t>
            </a:r>
            <a:r>
              <a:rPr lang="en-US" dirty="0" smtClean="0"/>
              <a:t>: controlling access to resources</a:t>
            </a:r>
          </a:p>
          <a:p>
            <a:pPr lvl="1"/>
            <a:r>
              <a:rPr lang="en-US" dirty="0" smtClean="0"/>
              <a:t>Includes data local to each process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Security</a:t>
            </a:r>
            <a:r>
              <a:rPr lang="en-US" dirty="0" smtClean="0"/>
              <a:t>: requiring user authentication and defending devices against invalid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4C3A-8B32-CD47-B6DB-E6FD18234C82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1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 services to user applications</a:t>
            </a:r>
          </a:p>
          <a:p>
            <a:r>
              <a:rPr lang="en-US" dirty="0" smtClean="0"/>
              <a:t>Available as functions written in C/C++/assembly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CA95-904C-3546-8FC1-6C50091966F4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6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Process control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create/terminate </a:t>
            </a:r>
            <a:r>
              <a:rPr lang="en-US" dirty="0">
                <a:latin typeface="Helvetica" charset="0"/>
                <a:ea typeface="MS PGothic" charset="0"/>
              </a:rPr>
              <a:t>process, terminate </a:t>
            </a:r>
            <a:r>
              <a:rPr lang="en-US" dirty="0" smtClean="0">
                <a:latin typeface="Helvetica" charset="0"/>
                <a:ea typeface="MS PGothic" charset="0"/>
              </a:rPr>
              <a:t>process, load/execute process, get process attributes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File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create/delete file, open/close file, read/write file, reposition file pointer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Device management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request access to device, release device, read/write device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Communications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send/receive messages, access shared memory, attach/detach remote devices</a:t>
            </a:r>
          </a:p>
          <a:p>
            <a:r>
              <a:rPr lang="en-US" dirty="0" smtClean="0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 dirty="0" smtClean="0">
                <a:latin typeface="Helvetica" charset="0"/>
                <a:ea typeface="MS PGothic" charset="0"/>
              </a:rPr>
              <a:t>Examples: get/set permissions, allow/deny user access</a:t>
            </a:r>
            <a:endParaRPr lang="en-US" dirty="0">
              <a:latin typeface="Helvetica" charset="0"/>
              <a:ea typeface="MS PGothic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CF18-1788-734E-8C01-86341786C84D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Today’s lecture</a:t>
            </a:r>
          </a:p>
          <a:p>
            <a:pPr lvl="1"/>
            <a:r>
              <a:rPr lang="en-US" smtClean="0"/>
              <a:t>Course overview</a:t>
            </a:r>
          </a:p>
          <a:p>
            <a:pPr lvl="2"/>
            <a:r>
              <a:rPr lang="en-US" smtClean="0"/>
              <a:t>Instructor information</a:t>
            </a:r>
          </a:p>
          <a:p>
            <a:pPr lvl="2"/>
            <a:r>
              <a:rPr lang="en-US" smtClean="0"/>
              <a:t>Course materials</a:t>
            </a:r>
          </a:p>
          <a:p>
            <a:pPr lvl="2"/>
            <a:r>
              <a:rPr lang="en-US" smtClean="0"/>
              <a:t>Course policies</a:t>
            </a:r>
          </a:p>
          <a:p>
            <a:pPr lvl="2"/>
            <a:r>
              <a:rPr lang="en-US" smtClean="0"/>
              <a:t>Resources</a:t>
            </a:r>
          </a:p>
          <a:p>
            <a:pPr lvl="2"/>
            <a:r>
              <a:rPr lang="en-US" smtClean="0"/>
              <a:t>Course 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33ED79-4274-274A-A0CA-DC435FAC6FF9}" type="datetime1">
              <a:rPr lang="en-US" smtClean="0">
                <a:latin typeface="Garamond"/>
                <a:cs typeface="Garamond"/>
              </a:rPr>
              <a:t>1/22/18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 Library Example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  <a:endParaRPr lang="en-US" dirty="0"/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61764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5485-D962-1644-A8D9-811F4757C802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start processes and process management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Sign up for the course discussion group on Piazza!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1EDB913-4925-CC49-9CC0-2902113BF61A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A3CB-CAD6-FB4B-9A5A-696854FE92B6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A7761B-D342-6B46-8347-357AB1E6C2A6}" type="datetime1">
              <a:rPr lang="en-US" smtClean="0">
                <a:latin typeface="Garamond" charset="0"/>
              </a:rPr>
              <a:t>1/22/18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time, instructor info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 smtClean="0">
                <a:latin typeface="Arial" charset="0"/>
              </a:rPr>
              <a:t>MW 2-3:15, Ball 314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 smtClean="0">
                <a:latin typeface="Arial" charset="0"/>
              </a:rPr>
              <a:t>: Dr</a:t>
            </a:r>
            <a:r>
              <a:rPr lang="en-US" dirty="0">
                <a:latin typeface="Arial" charset="0"/>
              </a:rPr>
              <a:t>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Ball Hall 301A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 </a:t>
            </a:r>
            <a:r>
              <a:rPr lang="en-US" dirty="0" smtClean="0">
                <a:latin typeface="Arial" charset="0"/>
              </a:rPr>
              <a:t>9-10:30, </a:t>
            </a:r>
            <a:r>
              <a:rPr lang="en-US" dirty="0">
                <a:latin typeface="Arial" charset="0"/>
              </a:rPr>
              <a:t>W </a:t>
            </a:r>
            <a:r>
              <a:rPr lang="en-US" dirty="0" smtClean="0">
                <a:latin typeface="Arial" charset="0"/>
              </a:rPr>
              <a:t>9-10:30,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Student 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appointment other days/</a:t>
            </a:r>
            <a:r>
              <a:rPr lang="en-US" dirty="0" smtClean="0">
                <a:latin typeface="Arial" charset="0"/>
              </a:rPr>
              <a:t>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Feel free to stop by office any time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Teaching assistant</a:t>
            </a:r>
            <a:r>
              <a:rPr lang="en-US" dirty="0" smtClean="0">
                <a:latin typeface="Arial" charset="0"/>
              </a:rPr>
              <a:t>: Anil </a:t>
            </a:r>
            <a:r>
              <a:rPr lang="en-US" dirty="0" err="1" smtClean="0">
                <a:latin typeface="Arial" charset="0"/>
              </a:rPr>
              <a:t>Gaihre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Anil_Gaihre@student.uml.edu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days/times TBD; will be in Ball 410</a:t>
            </a:r>
            <a:endParaRPr lang="en-US" u="sng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materials</a:t>
            </a:r>
            <a:endParaRPr lang="en-US"/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Reference Textbooks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Silberschatz</a:t>
            </a:r>
            <a:r>
              <a:rPr lang="en-US" dirty="0" smtClean="0"/>
              <a:t>, P.B. Galvin, and G. Gagne, Operating System Concepts, 9th Edition, 2012, Wiley. ISBN: 978-1118063330</a:t>
            </a:r>
          </a:p>
          <a:p>
            <a:pPr lvl="1"/>
            <a:r>
              <a:rPr lang="en-US" dirty="0" smtClean="0"/>
              <a:t>T. Anderson and M. </a:t>
            </a:r>
            <a:r>
              <a:rPr lang="en-US" dirty="0" err="1" smtClean="0"/>
              <a:t>Dahlin</a:t>
            </a:r>
            <a:r>
              <a:rPr lang="en-US" dirty="0" smtClean="0"/>
              <a:t>, Operating Systems: Principles and Practice, 2nd Edition, 2014, Recursive Books. ISBN: 978-0985673529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Course tools: </a:t>
            </a:r>
            <a:r>
              <a:rPr lang="en-US" dirty="0" smtClean="0"/>
              <a:t>All programming assignments will be done in (or via remote access to) the Linux lab, Ball 410</a:t>
            </a:r>
          </a:p>
          <a:p>
            <a:pPr lvl="1"/>
            <a:r>
              <a:rPr lang="en-US" dirty="0" smtClean="0"/>
              <a:t>You will get card access to this lab and a Linux account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D0F4D7-2924-4843-936D-375E63E44F95}" type="datetime1">
              <a:rPr lang="en-US" smtClean="0"/>
              <a:pPr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B7EDDFA-8E76-1F47-8ECE-12CB66C784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/OS/sp18/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/OS/sp18/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piazza.com</a:t>
            </a:r>
            <a:r>
              <a:rPr lang="en-US" dirty="0">
                <a:latin typeface="Arial" charset="0"/>
              </a:rPr>
              <a:t>: </a:t>
            </a: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 course announcements will be posted here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Will use as class mailing list—please enroll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ASAP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E0F908-1BFC-3844-935D-EE3899084CAF}" type="datetime1">
              <a:rPr lang="en-US" smtClean="0">
                <a:latin typeface="Garamond" charset="0"/>
              </a:rPr>
              <a:t>1/22/18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  <a:p>
            <a:pPr lvl="1"/>
            <a:r>
              <a:rPr lang="en-US" dirty="0"/>
              <a:t>May work in groups of up to 3 </a:t>
            </a:r>
            <a:r>
              <a:rPr lang="en-US" dirty="0" smtClean="0"/>
              <a:t>students unless </a:t>
            </a:r>
            <a:r>
              <a:rPr lang="en-US" smtClean="0"/>
              <a:t>otherwise specified</a:t>
            </a:r>
            <a:endParaRPr lang="en-US" dirty="0"/>
          </a:p>
          <a:p>
            <a:pPr lvl="1"/>
            <a:r>
              <a:rPr lang="en-US" dirty="0"/>
              <a:t>Expect to have 4-5 projects throughout semester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To be done individually</a:t>
            </a:r>
          </a:p>
          <a:p>
            <a:pPr lvl="1"/>
            <a:r>
              <a:rPr lang="en-US" dirty="0" smtClean="0"/>
              <a:t>Typed solutions preferred</a:t>
            </a:r>
          </a:p>
          <a:p>
            <a:pPr lvl="1"/>
            <a:r>
              <a:rPr lang="en-US" dirty="0" smtClean="0"/>
              <a:t>Homework submitted electronically </a:t>
            </a:r>
            <a:r>
              <a:rPr lang="en-US" u="sng" dirty="0" smtClean="0"/>
              <a:t>must</a:t>
            </a:r>
            <a:r>
              <a:rPr lang="en-US" dirty="0" smtClean="0"/>
              <a:t> be in a single file, with no archive files accepted</a:t>
            </a:r>
          </a:p>
          <a:p>
            <a:pPr lvl="2"/>
            <a:r>
              <a:rPr lang="en-US" dirty="0" smtClean="0"/>
              <a:t>Failure to follow this rule results in 10 point </a:t>
            </a:r>
            <a:r>
              <a:rPr lang="en-US" dirty="0" smtClean="0"/>
              <a:t>deduction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DDCA926-BB6A-C443-B888-C1352D2CDFE9}" type="datetime1">
              <a:rPr lang="en-US" smtClean="0">
                <a:latin typeface="Garamond"/>
                <a:cs typeface="Garamond"/>
              </a:rPr>
              <a:t>1/22/18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DBE69F6-1B06-E546-AE60-A237199B946E}" type="slidenum">
              <a:rPr lang="en-US" smtClean="0">
                <a:latin typeface="Garamond"/>
                <a:cs typeface="Garamond"/>
              </a:rPr>
              <a:pPr/>
              <a:t>6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C89100-5665-6F49-8254-0C542AB2BB2E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</a:t>
            </a:r>
          </a:p>
          <a:p>
            <a:pPr lvl="1"/>
            <a:r>
              <a:rPr lang="en-US" dirty="0" smtClean="0"/>
              <a:t>“Professor Geiger” is okay (although I’m technically not a professor, I’m a lecturer)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B72E-0702-1F42-968D-F96D9D91C761}" type="datetime1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8FD5B5-8E5A-A949-9F67-5C7BF4ED1B2B}" type="datetime1">
              <a:rPr lang="en-US" smtClean="0">
                <a:latin typeface="Garamond" charset="0"/>
              </a:rPr>
              <a:t>1/22/18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assignments/homework</a:t>
            </a:r>
            <a:r>
              <a:rPr lang="en-US" dirty="0" smtClean="0">
                <a:latin typeface="Arial" charset="0"/>
              </a:rPr>
              <a:t>: 55%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 smtClean="0">
                <a:latin typeface="Arial" charset="0"/>
              </a:rPr>
              <a:t>: 15%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2: </a:t>
            </a:r>
            <a:r>
              <a:rPr lang="en-US" dirty="0" smtClean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5%</a:t>
            </a:r>
          </a:p>
          <a:p>
            <a:pPr eaLnBrk="1" hangingPunct="1">
              <a:lnSpc>
                <a:spcPct val="90000"/>
              </a:lnSpc>
            </a:pPr>
            <a:r>
              <a:rPr lang="en-US" b="1" u="sng" dirty="0" smtClean="0">
                <a:latin typeface="Arial" charset="0"/>
              </a:rPr>
              <a:t>Please note:</a:t>
            </a:r>
            <a:r>
              <a:rPr lang="en-US" dirty="0" smtClean="0">
                <a:latin typeface="Arial" charset="0"/>
              </a:rPr>
              <a:t> Students in EECE.5730 will have more work than students in EECE.4810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Additional assignments and/or additional problems on assignments or exams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 Wednesday, 2/21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: Wednesday, 3/28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 smtClean="0">
                <a:latin typeface="Arial" charset="0"/>
              </a:rPr>
              <a:t>: TBD (during finals)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7507</TotalTime>
  <Words>1293</Words>
  <Application>Microsoft Macintosh PowerPoint</Application>
  <PresentationFormat>On-screen Show (4:3)</PresentationFormat>
  <Paragraphs>238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Edge</vt:lpstr>
      <vt:lpstr>EECE.4810/EECE.5730 Operating Systems</vt:lpstr>
      <vt:lpstr>Lecture outline</vt:lpstr>
      <vt:lpstr>Course meeting time, instructor info</vt:lpstr>
      <vt:lpstr>Course materials</vt:lpstr>
      <vt:lpstr>Additional course materials</vt:lpstr>
      <vt:lpstr>Homework assignments</vt:lpstr>
      <vt:lpstr>Academic honesty</vt:lpstr>
      <vt:lpstr>Course “rules”</vt:lpstr>
      <vt:lpstr>Grading and exam dates</vt:lpstr>
      <vt:lpstr>Tentative outline: what you should learn</vt:lpstr>
      <vt:lpstr>What is an operating system?</vt:lpstr>
      <vt:lpstr>Computing system</vt:lpstr>
      <vt:lpstr>OS and hardware</vt:lpstr>
      <vt:lpstr>OS and applications</vt:lpstr>
      <vt:lpstr>OS and applications</vt:lpstr>
      <vt:lpstr>User-friendly services</vt:lpstr>
      <vt:lpstr>System services</vt:lpstr>
      <vt:lpstr>System calls</vt:lpstr>
      <vt:lpstr>System call types</vt:lpstr>
      <vt:lpstr>Standard C Library Example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1914</cp:revision>
  <dcterms:created xsi:type="dcterms:W3CDTF">2006-04-03T05:03:01Z</dcterms:created>
  <dcterms:modified xsi:type="dcterms:W3CDTF">2018-01-22T18:28:15Z</dcterms:modified>
</cp:coreProperties>
</file>