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660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61" r:id="rId14"/>
    <p:sldId id="662" r:id="rId15"/>
    <p:sldId id="663" r:id="rId16"/>
    <p:sldId id="664" r:id="rId17"/>
    <p:sldId id="665" r:id="rId18"/>
    <p:sldId id="666" r:id="rId19"/>
    <p:sldId id="590" r:id="rId20"/>
    <p:sldId id="547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3" autoAdjust="0"/>
    <p:restoredTop sz="89503" autoAdjust="0"/>
  </p:normalViewPr>
  <p:slideViewPr>
    <p:cSldViewPr>
      <p:cViewPr>
        <p:scale>
          <a:sx n="95" d="100"/>
          <a:sy n="95" d="100"/>
        </p:scale>
        <p:origin x="14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C058232-FBA1-D544-961D-52D199E4706B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9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DAD04A2-7D46-8740-AEB9-184E50C0350D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3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D757A19-BF32-8A44-A349-7A491708C0BA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1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FFCC3CE-981D-9B44-8A71-9327537487A4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591DF18-AB75-4346-9707-E00AC8920F37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024C08F-645E-5C42-A78B-7B1BAB26169D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43938E3-33C4-6A41-B2CD-723CF81D3077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017719A-8F4A-1244-8191-F1F25A98FE5E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7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BB255C0-9895-D948-B36A-AC5147352F16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6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9B8416D-B6DE-D048-AD4A-DCD7F821B97D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B71507A-EB57-1E41-B559-4947481CF539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DF1E6-234B-764F-B1B5-73274C3D5864}" type="datetime1">
              <a:rPr lang="en-US" smtClean="0"/>
              <a:t>4/27/18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5182C-4577-8F42-BBA2-0B2512260088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51FBC-9AB2-BB49-991E-664235E19CEA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51FA7-4794-DA42-853B-C4241AAC5612}" type="datetime1">
              <a:rPr lang="en-US" smtClean="0"/>
              <a:t>4/27/18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40266-45D1-FB49-AD08-011F68E95263}" type="datetime1">
              <a:rPr lang="en-US" smtClean="0"/>
              <a:t>4/27/18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BEC9-0581-CD4D-9F74-957C4C83218A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BBBE4-70BF-C646-AF20-24E9864F95F0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8FAAB-3D12-4D4B-9291-70FAF3497F92}" type="datetime1">
              <a:rPr lang="en-US" smtClean="0"/>
              <a:t>4/27/18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A78F9-9CCD-6B41-9B17-C01EDB57DF3B}" type="datetime1">
              <a:rPr lang="en-US" smtClean="0"/>
              <a:t>4/27/18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71DBA-65F7-ED46-AA2D-73FCF4DDAB1A}" type="datetime1">
              <a:rPr lang="en-US" smtClean="0"/>
              <a:t>4/27/18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7FC6A-204E-0142-8C2A-A1FAF5274476}" type="datetime1">
              <a:rPr lang="en-US" smtClean="0"/>
              <a:t>4/27/18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0E254-4220-5F4A-96F5-8C4049BCBF5D}" type="datetime1">
              <a:rPr lang="en-US" smtClean="0"/>
              <a:t>4/27/18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E281D4-1B2B-5042-B1B4-6FB4E95B6D50}" type="datetime1">
              <a:rPr lang="en-US" smtClean="0"/>
              <a:t>4/27/18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2528A05-66BD-BF47-8D0A-191F159C9D2F}" type="datetime1">
              <a:rPr lang="en-US" smtClean="0"/>
              <a:t>4/27/18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20: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systems (continued)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Disk can be split into multiple partitions</a:t>
            </a:r>
          </a:p>
          <a:p>
            <a:pPr lvl="1"/>
            <a:r>
              <a:rPr lang="en-US" dirty="0" smtClean="0"/>
              <a:t>Partitions can be raw (no file system) or formatted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Volume</a:t>
            </a:r>
            <a:r>
              <a:rPr lang="en-US" dirty="0" smtClean="0"/>
              <a:t>: formatted partition (e.g., C:\ on Windows)</a:t>
            </a:r>
          </a:p>
          <a:p>
            <a:r>
              <a:rPr lang="en-US" dirty="0" smtClean="0"/>
              <a:t>Each volume needs its own </a:t>
            </a:r>
            <a:r>
              <a:rPr lang="en-US" dirty="0" smtClean="0">
                <a:solidFill>
                  <a:srgbClr val="0000FF"/>
                </a:solidFill>
              </a:rPr>
              <a:t>directory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Effectively </a:t>
            </a:r>
            <a:r>
              <a:rPr lang="en-US" dirty="0" smtClean="0"/>
              <a:t>table of contents for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Tracks information about all files on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Imposes hierarchical structure in flat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F80E-A346-BB48-B53B-19A905E3F121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1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283126" cy="227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6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essentially symbol table that translates names into entries</a:t>
            </a:r>
          </a:p>
          <a:p>
            <a:r>
              <a:rPr lang="en-US" dirty="0" smtClean="0"/>
              <a:t>What operations should be supported?</a:t>
            </a:r>
          </a:p>
          <a:p>
            <a:pPr lvl="1"/>
            <a:r>
              <a:rPr lang="en-US" dirty="0" smtClean="0"/>
              <a:t>Search for file</a:t>
            </a:r>
          </a:p>
          <a:p>
            <a:pPr lvl="2"/>
            <a:r>
              <a:rPr lang="en-US" dirty="0" smtClean="0"/>
              <a:t>May include finding all files with names matching pattern</a:t>
            </a:r>
          </a:p>
          <a:p>
            <a:pPr lvl="1"/>
            <a:r>
              <a:rPr lang="en-US" dirty="0" smtClean="0"/>
              <a:t>Create file</a:t>
            </a:r>
          </a:p>
          <a:p>
            <a:pPr lvl="1"/>
            <a:r>
              <a:rPr lang="en-US" dirty="0" smtClean="0"/>
              <a:t>Delete file</a:t>
            </a:r>
          </a:p>
          <a:p>
            <a:pPr lvl="1"/>
            <a:r>
              <a:rPr lang="en-US" dirty="0" smtClean="0"/>
              <a:t>List contents of directory</a:t>
            </a:r>
          </a:p>
          <a:p>
            <a:pPr lvl="1"/>
            <a:r>
              <a:rPr lang="en-US" dirty="0" smtClean="0"/>
              <a:t>Rename file</a:t>
            </a:r>
          </a:p>
          <a:p>
            <a:pPr lvl="1"/>
            <a:r>
              <a:rPr lang="en-US" dirty="0" smtClean="0"/>
              <a:t>Traverse file system (go through sub-directories)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44-B9A8-4740-A6F2-96A86C5EAD9B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Organization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directory organization</a:t>
            </a:r>
          </a:p>
          <a:p>
            <a:pPr lvl="1"/>
            <a:r>
              <a:rPr lang="en-US" dirty="0" smtClean="0"/>
              <a:t>Efficiency – locating a file quickly	</a:t>
            </a:r>
          </a:p>
          <a:p>
            <a:pPr lvl="1"/>
            <a:r>
              <a:rPr lang="en-US" dirty="0" smtClean="0"/>
              <a:t>Naming – convenient to users</a:t>
            </a:r>
          </a:p>
          <a:p>
            <a:pPr lvl="2"/>
            <a:r>
              <a:rPr lang="en-US" dirty="0" smtClean="0"/>
              <a:t>Two users can have same name for different files	</a:t>
            </a:r>
          </a:p>
          <a:p>
            <a:pPr lvl="2"/>
            <a:r>
              <a:rPr lang="en-US" dirty="0" smtClean="0"/>
              <a:t>The same file can have several different names</a:t>
            </a:r>
          </a:p>
          <a:p>
            <a:pPr lvl="1"/>
            <a:r>
              <a:rPr lang="en-US" dirty="0" smtClean="0"/>
              <a:t>Grouping – logical grouping of files by properties, (e.g., all Java programs, all games, …)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2A17-50D2-504F-944D-F9E764A659B5}" type="datetime1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Single-Level Directory</a:t>
            </a:r>
            <a:endParaRPr lang="en-US" sz="2400" dirty="0">
              <a:ea typeface="MS PGothic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 single directory for all users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What potential naming issues arise?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Hard to identify unique names, particularly with multiple users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What potential grouping issues arise?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With all files at same “level,” hard to create groups within a single level</a:t>
            </a:r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B4-23D1-7C46-AA6B-AF0A5009F122}" type="datetime1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>
              <a:latin typeface="Helvetica" charset="0"/>
            </a:endParaRP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44687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Two-Level Directory</a:t>
            </a:r>
            <a:endParaRPr lang="en-US" sz="2400" dirty="0">
              <a:ea typeface="MS PGothic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Separate directory for each user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5E1-E348-034D-8C15-14BED12D5C8C}" type="datetime1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 smtClean="0">
                <a:latin typeface="Helvetica" charset="0"/>
              </a:rPr>
              <a:t>User name + file name = </a:t>
            </a:r>
            <a:r>
              <a:rPr kumimoji="1" lang="en-US" dirty="0" smtClean="0">
                <a:solidFill>
                  <a:srgbClr val="0000FF"/>
                </a:solidFill>
                <a:latin typeface="Helvetica" charset="0"/>
              </a:rPr>
              <a:t>path name</a:t>
            </a:r>
            <a:r>
              <a:rPr kumimoji="1" lang="en-US" dirty="0" smtClean="0">
                <a:latin typeface="Helvetica" charset="0"/>
              </a:rPr>
              <a:t> (e.g., /user 1/cat)</a:t>
            </a:r>
          </a:p>
          <a:p>
            <a:pPr marL="800100" lvl="1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 smtClean="0">
                <a:latin typeface="Helvetica" charset="0"/>
              </a:rPr>
              <a:t>Additional info needed for volume (e.g., C:\user 2\data)</a:t>
            </a:r>
            <a:endParaRPr kumimoji="1" lang="en-US" dirty="0">
              <a:latin typeface="Helvetica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>
                <a:latin typeface="Helvetica" charset="0"/>
              </a:rPr>
              <a:t>Can have the same file </a:t>
            </a:r>
            <a:r>
              <a:rPr kumimoji="1" lang="en-US" dirty="0" smtClean="0">
                <a:latin typeface="Helvetica" charset="0"/>
              </a:rPr>
              <a:t>names </a:t>
            </a:r>
            <a:r>
              <a:rPr kumimoji="1" lang="en-US" dirty="0">
                <a:latin typeface="Helvetica" charset="0"/>
              </a:rPr>
              <a:t>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>
                <a:latin typeface="Helvetica" charset="0"/>
              </a:rPr>
              <a:t>Efficient </a:t>
            </a:r>
            <a:r>
              <a:rPr kumimoji="1" lang="en-US" dirty="0" smtClean="0">
                <a:latin typeface="Helvetica" charset="0"/>
              </a:rPr>
              <a:t>searching (search on per-user basis only)</a:t>
            </a:r>
            <a:endParaRPr kumimoji="1" lang="en-US" dirty="0">
              <a:latin typeface="Helvetica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 smtClean="0">
                <a:latin typeface="Helvetica" charset="0"/>
              </a:rPr>
              <a:t>Still no </a:t>
            </a:r>
            <a:r>
              <a:rPr kumimoji="1" lang="en-US" dirty="0">
                <a:latin typeface="Helvetica" charset="0"/>
              </a:rPr>
              <a:t>grouping capability</a:t>
            </a: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70062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13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Tree-Structured Directories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B1B5-6C61-7546-AFD6-6A7043EA597E}" type="datetime1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45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Tree-Structured Directories (</a:t>
            </a:r>
            <a:r>
              <a:rPr lang="en-US" dirty="0" err="1">
                <a:ea typeface="MS PGothic" charset="0"/>
              </a:rPr>
              <a:t>Cont</a:t>
            </a:r>
            <a:r>
              <a:rPr lang="en-US" dirty="0">
                <a:ea typeface="MS PGothic" charset="0"/>
              </a:rPr>
              <a:t>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8193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Absolute</a:t>
            </a:r>
            <a:r>
              <a:rPr lang="en-US" dirty="0">
                <a:latin typeface="Helvetica" charset="0"/>
                <a:ea typeface="MS PGothic" charset="0"/>
              </a:rPr>
              <a:t> 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relative</a:t>
            </a:r>
            <a:r>
              <a:rPr lang="en-US" dirty="0">
                <a:latin typeface="Helvetica" charset="0"/>
                <a:ea typeface="MS PGothic" charset="0"/>
              </a:rPr>
              <a:t> path </a:t>
            </a:r>
            <a:r>
              <a:rPr lang="en-US" dirty="0" smtClean="0">
                <a:latin typeface="Helvetica" charset="0"/>
                <a:ea typeface="MS PGothic" charset="0"/>
              </a:rPr>
              <a:t>name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Absolute name is full path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Relative name—relative to current subdirectory or some other subdirectory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&lt;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Example:  if in current directory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count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158-F80C-9148-BDCC-3D1EA7550C7F}" type="datetime1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charset="0"/>
              </a:rPr>
              <a:t>Deleting </a:t>
            </a:r>
            <a:r>
              <a:rPr lang="ja-JP" altLang="en-US" sz="2000">
                <a:latin typeface="Helvetica" charset="0"/>
              </a:rPr>
              <a:t>“</a:t>
            </a:r>
            <a:r>
              <a:rPr lang="en-US" altLang="ja-JP" sz="2000">
                <a:latin typeface="Helvetica" charset="0"/>
              </a:rPr>
              <a:t>mail</a:t>
            </a:r>
            <a:r>
              <a:rPr lang="ja-JP" altLang="en-US" sz="2000">
                <a:latin typeface="Helvetica" charset="0"/>
              </a:rPr>
              <a:t>”</a:t>
            </a:r>
            <a:r>
              <a:rPr lang="en-US" altLang="ja-JP" sz="2000">
                <a:latin typeface="Helvetica" charset="0"/>
              </a:rPr>
              <a:t> </a:t>
            </a:r>
            <a:r>
              <a:rPr lang="en-US" altLang="ja-JP" sz="2000">
                <a:latin typeface="Helvetica" charset="0"/>
                <a:sym typeface="Symbol" charset="0"/>
              </a:rPr>
              <a:t> deleting the entire subtree rooted by </a:t>
            </a:r>
            <a:r>
              <a:rPr lang="ja-JP" altLang="en-US" sz="2000">
                <a:latin typeface="Helvetica" charset="0"/>
                <a:sym typeface="Symbol" charset="0"/>
              </a:rPr>
              <a:t>“</a:t>
            </a:r>
            <a:r>
              <a:rPr lang="en-US" altLang="ja-JP" sz="2000">
                <a:latin typeface="Helvetica" charset="0"/>
                <a:sym typeface="Symbol" charset="0"/>
              </a:rPr>
              <a:t>mail</a:t>
            </a:r>
            <a:r>
              <a:rPr lang="ja-JP" altLang="en-US" sz="2000">
                <a:latin typeface="Helvetica" charset="0"/>
                <a:sym typeface="Symbol" charset="0"/>
              </a:rPr>
              <a:t>”</a:t>
            </a:r>
            <a:endParaRPr lang="en-US" sz="2000">
              <a:latin typeface="Helvetica" charset="0"/>
            </a:endParaRPr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100513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56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Acyclic-Graph Directories</a:t>
            </a:r>
            <a:endParaRPr lang="en-US" sz="2400">
              <a:ea typeface="MS PGothic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Have shared subdirectories and files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276-3CB8-AA4B-927C-90EF7D9E2204}" type="datetime1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2772" name="Picture 7" descr="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677988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70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Acyclic-Graph Directories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Two different names (aliasing)</a:t>
            </a:r>
          </a:p>
          <a:p>
            <a:r>
              <a:rPr lang="en-US">
                <a:latin typeface="Helvetica" charset="0"/>
                <a:ea typeface="MS PGothic" charset="0"/>
              </a:rPr>
              <a:t>If </a:t>
            </a:r>
            <a:r>
              <a:rPr lang="en-US" b="1" i="1">
                <a:latin typeface="Helvetica" charset="0"/>
                <a:ea typeface="MS PGothic" charset="0"/>
              </a:rPr>
              <a:t>dict</a:t>
            </a:r>
            <a:r>
              <a:rPr lang="en-US">
                <a:latin typeface="Helvetica" charset="0"/>
                <a:ea typeface="MS PGothic" charset="0"/>
              </a:rPr>
              <a:t> deletes </a:t>
            </a:r>
            <a:r>
              <a:rPr lang="en-US" b="1" i="1">
                <a:latin typeface="Helvetica" charset="0"/>
                <a:ea typeface="MS PGothic" charset="0"/>
              </a:rPr>
              <a:t>list</a:t>
            </a:r>
            <a:r>
              <a:rPr lang="en-US"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  <a:sym typeface="Symbol" charset="0"/>
              </a:rPr>
              <a:t> dangling pointer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Solutions: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Backpointers, so we can delete all pointers</a:t>
            </a:r>
            <a:br>
              <a:rPr lang="en-US">
                <a:latin typeface="Helvetica" charset="0"/>
                <a:ea typeface="MS PGothic" charset="0"/>
              </a:rPr>
            </a:br>
            <a:r>
              <a:rPr lang="en-US">
                <a:latin typeface="Helvetica" charset="0"/>
                <a:ea typeface="MS PGothic" charset="0"/>
              </a:rPr>
              <a:t>Variable size records a problem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Backpointers using a daisy chain organization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Entry-hold-count solution</a:t>
            </a:r>
          </a:p>
          <a:p>
            <a:r>
              <a:rPr lang="en-US">
                <a:latin typeface="Helvetica" charset="0"/>
                <a:ea typeface="MS PGothic" charset="0"/>
              </a:rPr>
              <a:t>New directory entry type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Link</a:t>
            </a:r>
            <a:r>
              <a:rPr lang="en-US">
                <a:latin typeface="Helvetica" charset="0"/>
                <a:ea typeface="MS PGothic" charset="0"/>
              </a:rPr>
              <a:t> – another name (pointer) to an existing file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Resolve the link </a:t>
            </a:r>
            <a:r>
              <a:rPr lang="en-US">
                <a:latin typeface="Helvetica" charset="0"/>
                <a:ea typeface="MS PGothic" charset="0"/>
              </a:rPr>
              <a:t>– follow pointer to locate the file</a:t>
            </a:r>
            <a:endParaRPr lang="en-US" b="1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19B8-678C-8E44-ABF6-4AE90F1E3017}" type="datetime1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</a:t>
            </a:r>
            <a:r>
              <a:rPr lang="en-US" smtClean="0"/>
              <a:t>time </a:t>
            </a:r>
          </a:p>
          <a:p>
            <a:pPr lvl="1"/>
            <a:r>
              <a:rPr lang="en-US" smtClean="0"/>
              <a:t>Continue </a:t>
            </a:r>
            <a:r>
              <a:rPr lang="en-US" dirty="0" smtClean="0"/>
              <a:t>file system discussion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 </a:t>
            </a:r>
            <a:r>
              <a:rPr lang="en-US" dirty="0" smtClean="0"/>
              <a:t>due 4/18</a:t>
            </a:r>
          </a:p>
          <a:p>
            <a:pPr lvl="1"/>
            <a:r>
              <a:rPr lang="en-US" dirty="0"/>
              <a:t>No lecture Monday, 4/16 (Patriots Day)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077339-8834-1548-8125-0C7968980E9D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3 now due 4/30</a:t>
            </a:r>
          </a:p>
          <a:p>
            <a:pPr lvl="2"/>
            <a:r>
              <a:rPr lang="en-US" dirty="0" smtClean="0"/>
              <a:t>Point value now 150 points, not 100</a:t>
            </a:r>
          </a:p>
          <a:p>
            <a:pPr lvl="1"/>
            <a:r>
              <a:rPr lang="en-US" dirty="0" smtClean="0"/>
              <a:t>Extra credit problem set to be posted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File system basics</a:t>
            </a:r>
          </a:p>
          <a:p>
            <a:pPr lvl="1"/>
            <a:r>
              <a:rPr lang="en-US" dirty="0" smtClean="0"/>
              <a:t>More on </a:t>
            </a:r>
            <a:r>
              <a:rPr lang="en-US" smtClean="0"/>
              <a:t>file systems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5B2792-DFE9-7741-A362-F94361AE67F3}" type="datetime1">
              <a:rPr lang="en-US" smtClean="0">
                <a:latin typeface="Garamond"/>
              </a:rPr>
              <a:t>4/27/18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5017-FD36-7844-8DAE-2BF5F465A5B0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 system</a:t>
            </a:r>
            <a:r>
              <a:rPr lang="en-US" dirty="0" smtClean="0"/>
              <a:t>: data structure stored on persistent medium with two distinct parts</a:t>
            </a:r>
          </a:p>
          <a:p>
            <a:pPr lvl="1"/>
            <a:r>
              <a:rPr lang="en-US" dirty="0" smtClean="0"/>
              <a:t>Files: named collection of persistent data + access control</a:t>
            </a:r>
          </a:p>
          <a:p>
            <a:pPr lvl="1"/>
            <a:r>
              <a:rPr lang="en-US" dirty="0" smtClean="0"/>
              <a:t>Directory structure: hierarchical organization of files</a:t>
            </a:r>
          </a:p>
          <a:p>
            <a:r>
              <a:rPr lang="en-US" dirty="0" smtClean="0"/>
              <a:t>Crash and storage error tolerance</a:t>
            </a:r>
          </a:p>
          <a:p>
            <a:pPr lvl="1"/>
            <a:r>
              <a:rPr lang="en-US" dirty="0" smtClean="0"/>
              <a:t>Operating system crashes (and disk errors) leave file system in a valid state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Achieve close to hardware limit in the average case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F12-7FF3-344B-9DC1-EBC0A09C4797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File ADT</a:t>
            </a:r>
            <a:endParaRPr lang="en-US" dirty="0">
              <a:ea typeface="MS PGothic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unit of logical storage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Abstract away low-level details of storage device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Contiguous </a:t>
            </a:r>
            <a:r>
              <a:rPr lang="en-US" dirty="0">
                <a:latin typeface="Arial"/>
                <a:ea typeface="MS PGothic" charset="0"/>
                <a:cs typeface="Arial"/>
              </a:rPr>
              <a:t>logical address space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Generally, files store one of two types of info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Data (numeric, character, binary)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Program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Mapped to disk blocks (sectors)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Smallest unit of disk access usually 1 sector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Internal fragmentation common: why?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Wasted space at end of last sector</a:t>
            </a:r>
          </a:p>
          <a:p>
            <a:pPr lvl="2"/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E85-4F05-1642-B874-FCD8AE183BF4}" type="datetime1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6412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a typeface="MS PGothic" charset="0"/>
                <a:cs typeface="Arial"/>
              </a:rPr>
              <a:t>Types defined by structure</a:t>
            </a:r>
          </a:p>
          <a:p>
            <a:pPr lvl="1"/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Text file: 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Arial"/>
              </a:rPr>
              <a:t>set of characters organized into lines</a:t>
            </a:r>
          </a:p>
          <a:p>
            <a:pPr lvl="1"/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Source file: 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Arial"/>
              </a:rPr>
              <a:t>set of functions</a:t>
            </a:r>
          </a:p>
          <a:p>
            <a:pPr lvl="1"/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Executable file: </a:t>
            </a:r>
            <a:r>
              <a:rPr lang="en-US" dirty="0" smtClean="0">
                <a:solidFill>
                  <a:srgbClr val="000000"/>
                </a:solidFill>
                <a:ea typeface="MS PGothic" charset="0"/>
                <a:cs typeface="Arial"/>
              </a:rPr>
              <a:t>code loader 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Arial"/>
              </a:rPr>
              <a:t>can bring into memory and </a:t>
            </a:r>
            <a:r>
              <a:rPr lang="en-US" dirty="0" smtClean="0">
                <a:solidFill>
                  <a:srgbClr val="000000"/>
                </a:solidFill>
                <a:ea typeface="MS PGothic" charset="0"/>
                <a:cs typeface="Arial"/>
              </a:rPr>
              <a:t>run</a:t>
            </a:r>
            <a:endParaRPr lang="en-US" dirty="0">
              <a:solidFill>
                <a:srgbClr val="000000"/>
              </a:solidFill>
              <a:ea typeface="MS PGothic" charset="0"/>
              <a:cs typeface="Arial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MS PGothic" charset="0"/>
                <a:cs typeface="Arial"/>
              </a:rPr>
              <a:t>More specific types determined by </a:t>
            </a:r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file extensions</a:t>
            </a:r>
          </a:p>
          <a:p>
            <a:pPr lvl="2"/>
            <a:r>
              <a:rPr lang="en-US" dirty="0">
                <a:ea typeface="MS PGothic" charset="0"/>
                <a:cs typeface="Arial"/>
              </a:rPr>
              <a:t>Creating application may be stored with file</a:t>
            </a:r>
          </a:p>
          <a:p>
            <a:pPr lvl="2"/>
            <a:r>
              <a:rPr lang="en-US" dirty="0">
                <a:ea typeface="MS PGothic" charset="0"/>
                <a:cs typeface="Arial"/>
              </a:rPr>
              <a:t>May be strictly enforced by OS (Mac OS) or simply used as hints (UNIX)</a:t>
            </a:r>
          </a:p>
          <a:p>
            <a:r>
              <a:rPr lang="en-US" dirty="0" smtClean="0"/>
              <a:t>Structure often imposed by application,</a:t>
            </a:r>
            <a:r>
              <a:rPr lang="en-US" dirty="0"/>
              <a:t> </a:t>
            </a:r>
            <a:r>
              <a:rPr lang="en-US" dirty="0" smtClean="0"/>
              <a:t>not OS</a:t>
            </a:r>
          </a:p>
          <a:p>
            <a:pPr lvl="1"/>
            <a:r>
              <a:rPr lang="en-US" dirty="0" smtClean="0"/>
              <a:t>What’s downside of OS directly supporting many structures?</a:t>
            </a:r>
          </a:p>
          <a:p>
            <a:pPr lvl="2"/>
            <a:r>
              <a:rPr lang="en-US" dirty="0" smtClean="0"/>
              <a:t>OS complex, slow; files may be required to match OS structure</a:t>
            </a:r>
          </a:p>
          <a:p>
            <a:pPr lvl="1"/>
            <a:r>
              <a:rPr lang="en-US" dirty="0" smtClean="0"/>
              <a:t>At a minimum, what file type/structure must OS support?</a:t>
            </a:r>
          </a:p>
          <a:p>
            <a:pPr lvl="2"/>
            <a:r>
              <a:rPr lang="en-US" dirty="0" smtClean="0"/>
              <a:t>Executable files so system can run/load program</a:t>
            </a:r>
          </a:p>
          <a:p>
            <a:pPr lvl="2"/>
            <a:r>
              <a:rPr lang="en-US" dirty="0" smtClean="0"/>
              <a:t>Other files can be represented as raw data; interpreted by app</a:t>
            </a:r>
          </a:p>
          <a:p>
            <a:pPr lvl="3"/>
            <a:r>
              <a:rPr lang="en-US" dirty="0" smtClean="0"/>
              <a:t>Control characters can simulate more restrictive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E20-17C7-DB4C-AFA7-90AC402698FA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attributes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File system tracks attributes within directory structure</a:t>
            </a:r>
          </a:p>
          <a:p>
            <a:pPr lvl="1"/>
            <a:r>
              <a:rPr lang="en-US" dirty="0" smtClean="0"/>
              <a:t>Name: only info kept in human-readable form</a:t>
            </a:r>
          </a:p>
          <a:p>
            <a:pPr lvl="1"/>
            <a:r>
              <a:rPr lang="en-US" dirty="0" smtClean="0"/>
              <a:t>Identifier: unique number identifies file within file system</a:t>
            </a:r>
          </a:p>
          <a:p>
            <a:pPr lvl="1"/>
            <a:r>
              <a:rPr lang="en-US" dirty="0" smtClean="0"/>
              <a:t>Type: needed for systems that support different types</a:t>
            </a:r>
          </a:p>
          <a:p>
            <a:pPr lvl="1"/>
            <a:r>
              <a:rPr lang="en-US" dirty="0" smtClean="0"/>
              <a:t>Location: pointer to file location on device</a:t>
            </a:r>
          </a:p>
          <a:p>
            <a:pPr lvl="1"/>
            <a:r>
              <a:rPr lang="en-US" dirty="0" smtClean="0"/>
              <a:t>Size: current file size</a:t>
            </a:r>
          </a:p>
          <a:p>
            <a:pPr lvl="1"/>
            <a:r>
              <a:rPr lang="en-US" dirty="0" smtClean="0"/>
              <a:t>Protection: controls who can do reading, writing, executing</a:t>
            </a:r>
          </a:p>
          <a:p>
            <a:pPr lvl="1"/>
            <a:r>
              <a:rPr lang="en-US" dirty="0" smtClean="0"/>
              <a:t>Time, date, and user identification: data for protection, security, and usage monitoring</a:t>
            </a:r>
          </a:p>
          <a:p>
            <a:r>
              <a:rPr lang="en-US" dirty="0" smtClean="0"/>
              <a:t>Many variations, including extended file attributes such as file checksum</a:t>
            </a:r>
          </a:p>
          <a:p>
            <a:r>
              <a:rPr lang="en-US" dirty="0" smtClean="0"/>
              <a:t>Directory structure kept on disk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44B6-453E-8444-B828-836CA0E06980}" type="datetime1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Operations provide programmer interface to file system</a:t>
            </a:r>
          </a:p>
          <a:p>
            <a:r>
              <a:rPr lang="en-US" dirty="0" smtClean="0"/>
              <a:t>What operations should file system provide?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Write – at write pointer location</a:t>
            </a:r>
          </a:p>
          <a:p>
            <a:pPr lvl="1"/>
            <a:r>
              <a:rPr lang="en-US" dirty="0" smtClean="0"/>
              <a:t>Read – at read pointer location</a:t>
            </a:r>
          </a:p>
          <a:p>
            <a:pPr lvl="1"/>
            <a:r>
              <a:rPr lang="en-US" dirty="0" smtClean="0"/>
              <a:t>Reposition within file - seek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Truncate – remove some data from file without deleting entire file</a:t>
            </a:r>
          </a:p>
          <a:p>
            <a:pPr lvl="1"/>
            <a:r>
              <a:rPr lang="en-US" dirty="0" smtClean="0"/>
              <a:t>Open(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search the directory structure on disk for entry 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, and move the content of entry to memory</a:t>
            </a:r>
          </a:p>
          <a:p>
            <a:pPr lvl="1"/>
            <a:r>
              <a:rPr lang="en-US" dirty="0" smtClean="0"/>
              <a:t>Close 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move the content of entry Fi in memory to directory structure on disk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64B5-480F-2247-BFD6-A10B291A69A4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Working with open files</a:t>
            </a:r>
            <a:endParaRPr lang="en-US" dirty="0">
              <a:ea typeface="MS PGothic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/>
                <a:ea typeface="MS PGothic" charset="0"/>
                <a:cs typeface="Arial"/>
              </a:rPr>
              <a:t>Open-file table: tracks open files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Should table be kept on per-user basis or centrally?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Central table: easier to manage removal of table entries if multiple readers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Per-user table: easier to track position of multiple readers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Solution: some information kept on per-process basis, other info kept in single system-wide table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Per-process info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File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 to last read/write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location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Access rights: operations allowed by this process</a:t>
            </a:r>
            <a:endParaRPr lang="en-US" dirty="0">
              <a:latin typeface="Arial"/>
              <a:ea typeface="MS PGothic" charset="0"/>
              <a:cs typeface="Arial"/>
            </a:endParaRP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Centralized info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-open count</a:t>
            </a:r>
            <a:r>
              <a:rPr lang="en-US" dirty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number of processes accessing file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Table entry can be removed when count == 0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Disk </a:t>
            </a:r>
            <a:r>
              <a:rPr lang="en-US" dirty="0">
                <a:latin typeface="Arial"/>
                <a:ea typeface="MS PGothic" charset="0"/>
                <a:cs typeface="Arial"/>
              </a:rPr>
              <a:t>location of the file: cache of data access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information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834-F059-7E4B-AB6A-C978B675183E}" type="datetime1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Sequential access</a:t>
            </a:r>
          </a:p>
          <a:p>
            <a:pPr lvl="1"/>
            <a:r>
              <a:rPr lang="en-US" dirty="0" smtClean="0"/>
              <a:t>Information processed in order</a:t>
            </a:r>
          </a:p>
          <a:p>
            <a:pPr lvl="1"/>
            <a:r>
              <a:rPr lang="en-US" dirty="0" smtClean="0"/>
              <a:t>Most common access mode (e.g. editors, compilers)</a:t>
            </a:r>
          </a:p>
          <a:p>
            <a:pPr lvl="1"/>
            <a:r>
              <a:rPr lang="en-US" dirty="0" smtClean="0"/>
              <a:t>Read or write operations access file, then increment file pointer</a:t>
            </a:r>
          </a:p>
          <a:p>
            <a:pPr lvl="1"/>
            <a:r>
              <a:rPr lang="en-US" dirty="0" smtClean="0"/>
              <a:t>File pointer can be reset to beginning</a:t>
            </a:r>
          </a:p>
          <a:p>
            <a:r>
              <a:rPr lang="en-US" dirty="0" smtClean="0"/>
              <a:t>Direct (relative) access</a:t>
            </a:r>
          </a:p>
          <a:p>
            <a:pPr lvl="1"/>
            <a:r>
              <a:rPr lang="en-US" dirty="0" smtClean="0"/>
              <a:t>File contains fixed-length logical records</a:t>
            </a:r>
          </a:p>
          <a:p>
            <a:pPr lvl="1"/>
            <a:r>
              <a:rPr lang="en-US" dirty="0" smtClean="0"/>
              <a:t>Operations must specify block number, -or- position operation must be done before read/write</a:t>
            </a:r>
          </a:p>
          <a:p>
            <a:pPr lvl="1"/>
            <a:r>
              <a:rPr lang="en-US" dirty="0" smtClean="0"/>
              <a:t>Block numbers relative to start of file</a:t>
            </a:r>
          </a:p>
          <a:p>
            <a:pPr lvl="1"/>
            <a:r>
              <a:rPr lang="en-US" dirty="0" smtClean="0"/>
              <a:t>Easier to build other methods on top of this method</a:t>
            </a:r>
          </a:p>
          <a:p>
            <a:pPr lvl="2"/>
            <a:r>
              <a:rPr lang="en-US" dirty="0" smtClean="0"/>
              <a:t>Example: indexed files—direct access to index file, which contains pointers to blocks with related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1A9-281B-2D4C-8953-596A944FD6F2}" type="datetime1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14094</TotalTime>
  <Words>1208</Words>
  <Application>Microsoft Macintosh PowerPoint</Application>
  <PresentationFormat>On-screen Show (4:3)</PresentationFormat>
  <Paragraphs>247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Courier New</vt:lpstr>
      <vt:lpstr>Garamond</vt:lpstr>
      <vt:lpstr>Helvetica</vt:lpstr>
      <vt:lpstr>Monotype Sorts</vt:lpstr>
      <vt:lpstr>MS PGothic</vt:lpstr>
      <vt:lpstr>ＭＳ Ｐゴシック</vt:lpstr>
      <vt:lpstr>Symbol</vt:lpstr>
      <vt:lpstr>Times New Roman</vt:lpstr>
      <vt:lpstr>Wingdings</vt:lpstr>
      <vt:lpstr>Edge</vt:lpstr>
      <vt:lpstr>EECE.4810/EECE.5730 Operating Systems</vt:lpstr>
      <vt:lpstr>Lecture outline</vt:lpstr>
      <vt:lpstr>Review: File System Abstraction</vt:lpstr>
      <vt:lpstr>File ADT</vt:lpstr>
      <vt:lpstr>File structures</vt:lpstr>
      <vt:lpstr>File attributes</vt:lpstr>
      <vt:lpstr>File Operations</vt:lpstr>
      <vt:lpstr>Working with open files</vt:lpstr>
      <vt:lpstr>File accesses</vt:lpstr>
      <vt:lpstr>Directory structure</vt:lpstr>
      <vt:lpstr>Directory operations</vt:lpstr>
      <vt:lpstr>Directory Organization</vt:lpstr>
      <vt:lpstr>Single-Level Directory</vt:lpstr>
      <vt:lpstr>Two-Level Directory</vt:lpstr>
      <vt:lpstr>Tree-Structured Directories</vt:lpstr>
      <vt:lpstr>Tree-Structured Directories (Cont)</vt:lpstr>
      <vt:lpstr>Acyclic-Graph Directories</vt:lpstr>
      <vt:lpstr>Acyclic-Graph Directories (Cont.)</vt:lpstr>
      <vt:lpstr>Final notes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3588</cp:revision>
  <dcterms:created xsi:type="dcterms:W3CDTF">2006-04-03T05:03:01Z</dcterms:created>
  <dcterms:modified xsi:type="dcterms:W3CDTF">2018-04-27T15:25:40Z</dcterms:modified>
</cp:coreProperties>
</file>