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706" r:id="rId4"/>
    <p:sldId id="708" r:id="rId5"/>
    <p:sldId id="709" r:id="rId6"/>
    <p:sldId id="714" r:id="rId7"/>
    <p:sldId id="715" r:id="rId8"/>
    <p:sldId id="723" r:id="rId9"/>
    <p:sldId id="727" r:id="rId10"/>
    <p:sldId id="701" r:id="rId11"/>
    <p:sldId id="703" r:id="rId12"/>
    <p:sldId id="704" r:id="rId13"/>
    <p:sldId id="728" r:id="rId14"/>
    <p:sldId id="729" r:id="rId15"/>
    <p:sldId id="730" r:id="rId16"/>
    <p:sldId id="731" r:id="rId17"/>
    <p:sldId id="774" r:id="rId18"/>
    <p:sldId id="775" r:id="rId19"/>
    <p:sldId id="776" r:id="rId20"/>
    <p:sldId id="732" r:id="rId21"/>
    <p:sldId id="777" r:id="rId22"/>
    <p:sldId id="778" r:id="rId23"/>
    <p:sldId id="779" r:id="rId24"/>
    <p:sldId id="780" r:id="rId25"/>
    <p:sldId id="781" r:id="rId26"/>
    <p:sldId id="782" r:id="rId27"/>
    <p:sldId id="784" r:id="rId28"/>
    <p:sldId id="785" r:id="rId29"/>
    <p:sldId id="733" r:id="rId30"/>
    <p:sldId id="786" r:id="rId31"/>
    <p:sldId id="734" r:id="rId32"/>
    <p:sldId id="757" r:id="rId33"/>
    <p:sldId id="758" r:id="rId34"/>
    <p:sldId id="759" r:id="rId35"/>
    <p:sldId id="760" r:id="rId36"/>
    <p:sldId id="761" r:id="rId37"/>
    <p:sldId id="762" r:id="rId38"/>
    <p:sldId id="763" r:id="rId39"/>
    <p:sldId id="590" r:id="rId40"/>
    <p:sldId id="547" r:id="rId4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C66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9481" autoAdjust="0"/>
  </p:normalViewPr>
  <p:slideViewPr>
    <p:cSldViewPr>
      <p:cViewPr varScale="1">
        <p:scale>
          <a:sx n="117" d="100"/>
          <a:sy n="117" d="100"/>
        </p:scale>
        <p:origin x="18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61A8576-0584-AB49-A38E-599D07F68FCB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3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ACD601-1EE5-CA40-9C1C-295D5A973030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1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4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5283C-FE9E-924D-9120-0A08E0531421}" type="datetime1">
              <a:rPr lang="en-US" smtClean="0"/>
              <a:t>4/25/18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E4FBB-886A-FD43-8873-A9E5942A87E4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3134F-DFBC-4246-AFB5-37A5C09CCE9F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C056E-62E4-E54B-81D6-BE6CC7B3A926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7A480-A4C0-BD43-A281-FD2532ADCAB0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19F14-E21A-1B43-8D0C-890579E5B7B2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B9752-8237-D946-B286-48823CE88B75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13EF2-0754-C54C-9535-2653EA283C0E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6E453-A41D-6740-9CCC-991440E622FA}" type="datetime1">
              <a:rPr lang="en-US" smtClean="0"/>
              <a:t>4/25/18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0B052-32CF-3C46-B4E3-51AFBC8DDE07}" type="datetime1">
              <a:rPr lang="en-US" smtClean="0"/>
              <a:t>4/25/18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F8C4D-B491-A14F-9518-7BF03EB4E6DE}" type="datetime1">
              <a:rPr lang="en-US" smtClean="0"/>
              <a:t>4/25/18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ED9A9-2B5C-3B41-84A1-98FE6D5DEAA8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D13A5-D63A-2440-AA28-865923892405}" type="datetime1">
              <a:rPr lang="en-US" smtClean="0"/>
              <a:t>4/25/18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F77B7EF4-C2A1-9C4C-A57C-D2E6776614B0}" type="datetime1">
              <a:rPr lang="en-US" smtClean="0"/>
              <a:t>4/25/18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 </a:t>
            </a:r>
            <a:r>
              <a:rPr lang="en-US" dirty="0" smtClean="0">
                <a:latin typeface="Arial" charset="0"/>
              </a:rPr>
              <a:t>systems: reliability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Review: Free-Space </a:t>
            </a:r>
            <a:r>
              <a:rPr lang="en-US" dirty="0">
                <a:latin typeface="Arial" charset="0"/>
                <a:ea typeface="MS PGothic" charset="0"/>
              </a:rPr>
              <a:t>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229600" cy="13715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File system 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free-space list </a:t>
            </a:r>
            <a:r>
              <a:rPr lang="en-US" dirty="0">
                <a:latin typeface="Helvetica" charset="0"/>
                <a:ea typeface="MS PGothic" charset="0"/>
              </a:rPr>
              <a:t>to track available blocks/clusters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(Using term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block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 for simplicity)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vector </a:t>
            </a:r>
            <a:r>
              <a:rPr lang="en-US" dirty="0">
                <a:latin typeface="Helvetica" charset="0"/>
                <a:ea typeface="MS PGothic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bit map 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i="1" dirty="0">
                <a:latin typeface="Helvetica" charset="0"/>
                <a:ea typeface="MS PGothic" charset="0"/>
              </a:rPr>
              <a:t>n</a:t>
            </a:r>
            <a:r>
              <a:rPr lang="en-US" dirty="0">
                <a:latin typeface="Helvetica" charset="0"/>
                <a:ea typeface="MS PGothic" charset="0"/>
              </a:rPr>
              <a:t> blocks)</a:t>
            </a:r>
          </a:p>
        </p:txBody>
      </p:sp>
      <p:grpSp>
        <p:nvGrpSpPr>
          <p:cNvPr id="37892" name="Group 1"/>
          <p:cNvGrpSpPr>
            <a:grpSpLocks/>
          </p:cNvGrpSpPr>
          <p:nvPr/>
        </p:nvGrpSpPr>
        <p:grpSpPr bwMode="auto">
          <a:xfrm>
            <a:off x="2630488" y="2446338"/>
            <a:ext cx="3878262" cy="1944687"/>
            <a:chOff x="2784475" y="2216150"/>
            <a:chExt cx="3878263" cy="1944688"/>
          </a:xfrm>
        </p:grpSpPr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7" name="Rectangle 5"/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0" name="Rectangle 8"/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1" name="Rectangle 9"/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2" name="Rectangle 10"/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pPr algn="ctr"/>
              <a:r>
                <a:rPr lang="en-US" sz="2000">
                  <a:latin typeface="Helvetica" charset="0"/>
                </a:rPr>
                <a:t>…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903" name="Rectangle 11"/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7904" name="Text Box 12"/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37905" name="Text Box 13"/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37907" name="Text Box 15"/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 i="1">
                  <a:latin typeface="Helvetica" charset="0"/>
                </a:rPr>
                <a:t>n</a:t>
              </a:r>
              <a:r>
                <a:rPr lang="en-US">
                  <a:latin typeface="Helvetica" charset="0"/>
                </a:rPr>
                <a:t>-1</a:t>
              </a:r>
            </a:p>
          </p:txBody>
        </p:sp>
        <p:sp>
          <p:nvSpPr>
            <p:cNvPr id="37908" name="Text Box 16"/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bit[</a:t>
              </a:r>
              <a:r>
                <a:rPr lang="en-US" b="1" i="1">
                  <a:latin typeface="Helvetica" charset="0"/>
                </a:rPr>
                <a:t>i</a:t>
              </a:r>
              <a:r>
                <a:rPr lang="en-US">
                  <a:latin typeface="Helvetica" charset="0"/>
                </a:rPr>
                <a:t>] =</a:t>
              </a:r>
            </a:p>
          </p:txBody>
        </p:sp>
        <p:sp>
          <p:nvSpPr>
            <p:cNvPr id="37909" name="Text Box 17"/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latin typeface="Helvetica" charset="0"/>
                  <a:sym typeface="MT Extra" charset="0"/>
                </a:rPr>
                <a:t></a:t>
              </a:r>
              <a:endParaRPr lang="en-US" sz="5400">
                <a:latin typeface="Helvetica" charset="0"/>
                <a:sym typeface="Monotype Sorts" charset="0"/>
              </a:endParaRPr>
            </a:p>
          </p:txBody>
        </p:sp>
        <p:sp>
          <p:nvSpPr>
            <p:cNvPr id="37910" name="Text Box 18"/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free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  <a:sym typeface="Symbol" charset="0"/>
                </a:rPr>
                <a:t>0 </a:t>
              </a:r>
              <a:r>
                <a:rPr lang="en-US">
                  <a:latin typeface="Helvetica" charset="0"/>
                </a:rPr>
                <a:t> </a:t>
              </a:r>
              <a:r>
                <a:rPr lang="en-US">
                  <a:latin typeface="Helvetica" charset="0"/>
                  <a:sym typeface="Symbol" charset="0"/>
                </a:rPr>
                <a:t> block[</a:t>
              </a:r>
              <a:r>
                <a:rPr lang="en-US" b="1" i="1">
                  <a:latin typeface="Helvetica" charset="0"/>
                  <a:sym typeface="Symbol" charset="0"/>
                </a:rPr>
                <a:t>i</a:t>
              </a:r>
              <a:r>
                <a:rPr lang="en-US">
                  <a:latin typeface="Helvetica" charset="0"/>
                  <a:sym typeface="Symbol" charset="0"/>
                </a:rPr>
                <a:t>] occupied</a:t>
              </a:r>
            </a:p>
          </p:txBody>
        </p:sp>
      </p:grpSp>
      <p:sp>
        <p:nvSpPr>
          <p:cNvPr id="37893" name="Rectangle 19"/>
          <p:cNvSpPr>
            <a:spLocks noChangeArrowheads="1"/>
          </p:cNvSpPr>
          <p:nvPr/>
        </p:nvSpPr>
        <p:spPr bwMode="auto">
          <a:xfrm>
            <a:off x="1136650" y="4427538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Block number calculation</a:t>
            </a:r>
          </a:p>
        </p:txBody>
      </p:sp>
      <p:sp>
        <p:nvSpPr>
          <p:cNvPr id="37894" name="Text Box 20"/>
          <p:cNvSpPr txBox="1">
            <a:spLocks noChangeArrowheads="1"/>
          </p:cNvSpPr>
          <p:nvPr/>
        </p:nvSpPr>
        <p:spPr bwMode="auto"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latin typeface="Helvetica" charset="0"/>
              </a:rPr>
              <a:t>(number of bits per word) *</a:t>
            </a:r>
          </a:p>
          <a:p>
            <a:r>
              <a:rPr lang="en-US">
                <a:latin typeface="Helvetica" charset="0"/>
              </a:rPr>
              <a:t>(number of 0-value words) +</a:t>
            </a:r>
          </a:p>
          <a:p>
            <a:r>
              <a:rPr lang="en-US">
                <a:latin typeface="Helvetica" charset="0"/>
              </a:rPr>
              <a:t>offset of first 1 bit</a:t>
            </a:r>
          </a:p>
        </p:txBody>
      </p:sp>
      <p:sp>
        <p:nvSpPr>
          <p:cNvPr id="37895" name="Rectangle 19"/>
          <p:cNvSpPr>
            <a:spLocks noChangeArrowheads="1"/>
          </p:cNvSpPr>
          <p:nvPr/>
        </p:nvSpPr>
        <p:spPr bwMode="auto">
          <a:xfrm>
            <a:off x="1289050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20000"/>
              </a:spcBef>
              <a:buClr>
                <a:schemeClr val="folHlink"/>
              </a:buClr>
            </a:pPr>
            <a:r>
              <a:rPr kumimoji="1" lang="en-US">
                <a:latin typeface="Helvetica" charset="0"/>
              </a:rPr>
              <a:t>CPUs have instructions to return offset within word of first </a:t>
            </a:r>
            <a:r>
              <a:rPr kumimoji="1" lang="ja-JP" altLang="en-US">
                <a:latin typeface="Helvetica" charset="0"/>
              </a:rPr>
              <a:t>“</a:t>
            </a:r>
            <a:r>
              <a:rPr kumimoji="1" lang="en-US" altLang="ja-JP">
                <a:latin typeface="Helvetica" charset="0"/>
              </a:rPr>
              <a:t>1</a:t>
            </a:r>
            <a:r>
              <a:rPr kumimoji="1" lang="ja-JP" altLang="en-US">
                <a:latin typeface="Helvetica" charset="0"/>
              </a:rPr>
              <a:t>”</a:t>
            </a:r>
            <a:r>
              <a:rPr kumimoji="1" lang="en-US" altLang="ja-JP">
                <a:latin typeface="Helvetica" charset="0"/>
              </a:rPr>
              <a:t> bit</a:t>
            </a:r>
            <a:endParaRPr kumimoji="1" lang="en-US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26D-C970-DD47-9EB3-61C7654D85FA}" type="datetime1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Review: Linked </a:t>
            </a:r>
            <a:r>
              <a:rPr lang="en-US" dirty="0">
                <a:latin typeface="Arial" charset="0"/>
                <a:ea typeface="MS PGothic" charset="0"/>
              </a:rPr>
              <a:t>Free Space </a:t>
            </a:r>
            <a:r>
              <a:rPr lang="en-US" dirty="0" smtClean="0">
                <a:latin typeface="Arial" charset="0"/>
                <a:ea typeface="MS PGothic" charset="0"/>
              </a:rPr>
              <a:t>List</a:t>
            </a:r>
            <a:endParaRPr lang="en-US" sz="2400" dirty="0">
              <a:latin typeface="Arial" charset="0"/>
              <a:ea typeface="MS PGothic" charset="0"/>
            </a:endParaRPr>
          </a:p>
        </p:txBody>
      </p:sp>
      <p:pic>
        <p:nvPicPr>
          <p:cNvPr id="39939" name="Picture 4" descr="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431925"/>
            <a:ext cx="3586162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838200" y="1028700"/>
            <a:ext cx="37306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1060450" indent="-407988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4838" algn="l"/>
              </a:tabLs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None/>
            </a:pPr>
            <a:r>
              <a:rPr kumimoji="1" lang="en-US" sz="800">
                <a:latin typeface="Helvetica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>
                <a:latin typeface="Helvetica" charset="0"/>
              </a:rPr>
              <a:t>Linked list (free list)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Cannot get contiguous space easily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waste of space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No need to traverse the entire list (if # free blocks recorded)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endParaRPr kumimoji="1" lang="en-US" sz="800">
              <a:latin typeface="Helvetic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0364-45AA-FB48-8EC7-5AF60B29BD57}" type="datetime1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ea typeface="MS PGothic" charset="0"/>
              </a:rPr>
              <a:t>Review: Free-Space Management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Modify linked list to store address of next </a:t>
            </a:r>
            <a:r>
              <a:rPr lang="en-US" i="1" dirty="0">
                <a:latin typeface="Helvetica" charset="0"/>
                <a:ea typeface="MS PGothic" charset="0"/>
              </a:rPr>
              <a:t>n-1</a:t>
            </a:r>
            <a:r>
              <a:rPr lang="en-US" dirty="0">
                <a:latin typeface="Helvetica" charset="0"/>
                <a:ea typeface="MS PGothic" charset="0"/>
              </a:rPr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dirty="0">
                <a:latin typeface="Helvetica" charset="0"/>
                <a:ea typeface="MS PGothic" charset="0"/>
              </a:rPr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181E-E3BD-D14A-9358-BABEC0B04871}" type="datetime1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File systems store many data structures on disk</a:t>
            </a:r>
          </a:p>
          <a:p>
            <a:pPr lvl="1"/>
            <a:r>
              <a:rPr lang="en-US" dirty="0" smtClean="0"/>
              <a:t>Data blocks</a:t>
            </a:r>
          </a:p>
          <a:p>
            <a:pPr lvl="1"/>
            <a:r>
              <a:rPr lang="en-US" dirty="0" smtClean="0"/>
              <a:t>Directories</a:t>
            </a:r>
          </a:p>
          <a:p>
            <a:pPr lvl="1"/>
            <a:r>
              <a:rPr lang="en-US" dirty="0" smtClean="0"/>
              <a:t>File headers (</a:t>
            </a:r>
            <a:r>
              <a:rPr lang="en-US" dirty="0" err="1" smtClean="0"/>
              <a:t>inodes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Indirect blocks</a:t>
            </a:r>
          </a:p>
          <a:p>
            <a:pPr lvl="1"/>
            <a:r>
              <a:rPr lang="en-US" dirty="0" smtClean="0"/>
              <a:t>Free lists</a:t>
            </a:r>
          </a:p>
          <a:p>
            <a:r>
              <a:rPr lang="en-US" dirty="0" smtClean="0"/>
              <a:t>Improving storage performance</a:t>
            </a:r>
          </a:p>
          <a:p>
            <a:pPr lvl="1"/>
            <a:r>
              <a:rPr lang="en-US" dirty="0" smtClean="0"/>
              <a:t>Layout data to reduce seek overhead</a:t>
            </a:r>
          </a:p>
          <a:p>
            <a:pPr lvl="1"/>
            <a:r>
              <a:rPr lang="en-US" dirty="0" smtClean="0"/>
              <a:t>File caching</a:t>
            </a:r>
          </a:p>
          <a:p>
            <a:pPr lvl="2"/>
            <a:r>
              <a:rPr lang="en-US" dirty="0" smtClean="0"/>
              <a:t>Memory throughput higher than sequential I/O</a:t>
            </a:r>
          </a:p>
          <a:p>
            <a:pPr lvl="2"/>
            <a:r>
              <a:rPr lang="en-US" dirty="0" smtClean="0"/>
              <a:t>Significantly faster response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caching vs.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use physical memory as “cache” for disk</a:t>
            </a:r>
          </a:p>
          <a:p>
            <a:pPr lvl="1"/>
            <a:r>
              <a:rPr lang="en-US" dirty="0" smtClean="0"/>
              <a:t>VM: disk provides additional capacity for memory</a:t>
            </a:r>
          </a:p>
          <a:p>
            <a:pPr lvl="1"/>
            <a:r>
              <a:rPr lang="en-US" dirty="0" smtClean="0"/>
              <a:t>File systems: memory provides faster access for disk</a:t>
            </a:r>
          </a:p>
          <a:p>
            <a:r>
              <a:rPr lang="en-US" dirty="0" smtClean="0"/>
              <a:t>Both compete for physical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file into virtual address space, then point backing store for that part of address space at file’s data blocks</a:t>
            </a:r>
          </a:p>
          <a:p>
            <a:r>
              <a:rPr lang="en-US" dirty="0" smtClean="0"/>
              <a:t>Can improve performance of file I/O</a:t>
            </a:r>
          </a:p>
          <a:p>
            <a:pPr lvl="1"/>
            <a:r>
              <a:rPr lang="en-US" dirty="0" smtClean="0"/>
              <a:t>Basic memory accesses vs. system calls</a:t>
            </a:r>
          </a:p>
          <a:p>
            <a:pPr lvl="1"/>
            <a:r>
              <a:rPr lang="en-US" dirty="0" smtClean="0"/>
              <a:t>Demand paging supports only bringing necessary part of file into memory</a:t>
            </a:r>
          </a:p>
          <a:p>
            <a:r>
              <a:rPr lang="en-US" dirty="0" smtClean="0"/>
              <a:t>Common uses</a:t>
            </a:r>
          </a:p>
          <a:p>
            <a:pPr lvl="1"/>
            <a:r>
              <a:rPr lang="en-US" dirty="0" smtClean="0"/>
              <a:t>Process loader: use memory-mapped file to bring executable into memory for execution</a:t>
            </a:r>
          </a:p>
          <a:p>
            <a:pPr lvl="1"/>
            <a:r>
              <a:rPr lang="en-US" dirty="0" smtClean="0"/>
              <a:t>IPC: memory-mapped file mechanism allows easy creation of shared memory region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updates and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Reliability major factor for file systems</a:t>
            </a:r>
          </a:p>
          <a:p>
            <a:pPr lvl="1"/>
            <a:r>
              <a:rPr lang="en-US" dirty="0" smtClean="0"/>
              <a:t>Losing data (due to system crash, power outage, etc.) in process’s address space is not a problem</a:t>
            </a:r>
          </a:p>
          <a:p>
            <a:pPr lvl="1"/>
            <a:r>
              <a:rPr lang="en-US" dirty="0" smtClean="0"/>
              <a:t>Losing data in file system is</a:t>
            </a:r>
          </a:p>
          <a:p>
            <a:r>
              <a:rPr lang="en-US" dirty="0" smtClean="0"/>
              <a:t>Multi-step update is problem if crash in middle</a:t>
            </a:r>
          </a:p>
          <a:p>
            <a:r>
              <a:rPr lang="en-US" dirty="0" smtClean="0"/>
              <a:t>Examples: what happens if crash between 1 &amp; 2?</a:t>
            </a:r>
          </a:p>
          <a:p>
            <a:pPr lvl="1"/>
            <a:r>
              <a:rPr lang="en-US" dirty="0" smtClean="0"/>
              <a:t>Transferring money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Deduct $100 from Alice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Add $100 to Bob</a:t>
            </a:r>
          </a:p>
          <a:p>
            <a:pPr marL="776287" lvl="1" indent="-457200"/>
            <a:r>
              <a:rPr lang="en-US" dirty="0" smtClean="0"/>
              <a:t>Moving file from one directory to another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Delete file from old directory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Add file to new directory</a:t>
            </a:r>
          </a:p>
          <a:p>
            <a:pPr marL="776287" lvl="1" indent="-457200"/>
            <a:r>
              <a:rPr lang="en-US" dirty="0" smtClean="0"/>
              <a:t>Create new file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Update directory to point to new file header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 smtClean="0"/>
              <a:t>Write new file header to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happen if disk loses power or machine software crashes?</a:t>
            </a:r>
          </a:p>
          <a:p>
            <a:pPr lvl="1"/>
            <a:r>
              <a:rPr lang="en-US" dirty="0" smtClean="0"/>
              <a:t>Some operations in progress may complete</a:t>
            </a:r>
          </a:p>
          <a:p>
            <a:pPr lvl="1"/>
            <a:r>
              <a:rPr lang="en-US" dirty="0" smtClean="0"/>
              <a:t>Some operations in progress may be lost</a:t>
            </a:r>
          </a:p>
          <a:p>
            <a:pPr lvl="1"/>
            <a:r>
              <a:rPr lang="en-US" dirty="0" smtClean="0"/>
              <a:t>Overwrite of a block may only partially complete</a:t>
            </a:r>
          </a:p>
          <a:p>
            <a:r>
              <a:rPr lang="en-US" dirty="0" smtClean="0"/>
              <a:t>File system wants durability (as a minimum!)</a:t>
            </a:r>
          </a:p>
          <a:p>
            <a:pPr lvl="1"/>
            <a:r>
              <a:rPr lang="en-US" dirty="0" smtClean="0"/>
              <a:t>Data previously stored can be retrieved (maybe after some recovery step), regardless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logical file operation can involve updates to multiple physical disk blocks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, indirect block, data block, bitmap, …</a:t>
            </a:r>
          </a:p>
          <a:p>
            <a:pPr lvl="1"/>
            <a:r>
              <a:rPr lang="en-US" dirty="0" smtClean="0"/>
              <a:t>With remapping, single update to physical disk block can require multiple (even lower level) updates</a:t>
            </a:r>
          </a:p>
          <a:p>
            <a:r>
              <a:rPr lang="en-US" dirty="0" smtClean="0"/>
              <a:t>At a physical level, operations complete one at a time</a:t>
            </a:r>
          </a:p>
          <a:p>
            <a:pPr lvl="1"/>
            <a:r>
              <a:rPr lang="en-US" dirty="0" smtClean="0"/>
              <a:t>Want concurrent operations for performance</a:t>
            </a:r>
          </a:p>
          <a:p>
            <a:r>
              <a:rPr lang="en-US" dirty="0" smtClean="0"/>
              <a:t>How do we guarantee consistency regardless of when crash occurs?</a:t>
            </a:r>
          </a:p>
        </p:txBody>
      </p:sp>
    </p:spTree>
    <p:extLst>
      <p:ext uri="{BB962C8B-B14F-4D97-AF65-F5344CB8AC3E}">
        <p14:creationId xmlns:p14="http://schemas.microsoft.com/office/powerpoint/2010/main" val="11315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is a group of operations</a:t>
            </a:r>
          </a:p>
          <a:p>
            <a:pPr lvl="1"/>
            <a:r>
              <a:rPr lang="en-US" dirty="0" smtClean="0"/>
              <a:t>Atomic: operations appear to happen as a group, or not at all (at logical level)</a:t>
            </a:r>
          </a:p>
          <a:p>
            <a:pPr lvl="2"/>
            <a:r>
              <a:rPr lang="en-US" dirty="0" smtClean="0"/>
              <a:t>At physical level, only single disk/flash write is atomic</a:t>
            </a:r>
          </a:p>
          <a:p>
            <a:pPr lvl="1"/>
            <a:r>
              <a:rPr lang="en-US" dirty="0" smtClean="0"/>
              <a:t>Durable: operations that complete stay completed</a:t>
            </a:r>
          </a:p>
          <a:p>
            <a:pPr lvl="2"/>
            <a:r>
              <a:rPr lang="en-US" dirty="0" smtClean="0"/>
              <a:t>Future failures do not corrupt previously stored data</a:t>
            </a:r>
          </a:p>
          <a:p>
            <a:pPr lvl="1"/>
            <a:r>
              <a:rPr lang="en-US" dirty="0" smtClean="0"/>
              <a:t>Isolation: other transactions do not see results of earlier transactions until they are committed</a:t>
            </a:r>
          </a:p>
          <a:p>
            <a:pPr lvl="1"/>
            <a:r>
              <a:rPr lang="en-US" dirty="0" smtClean="0"/>
              <a:t>Consistency: sequential memory model</a:t>
            </a:r>
          </a:p>
        </p:txBody>
      </p:sp>
    </p:spTree>
    <p:extLst>
      <p:ext uri="{BB962C8B-B14F-4D97-AF65-F5344CB8AC3E}">
        <p14:creationId xmlns:p14="http://schemas.microsoft.com/office/powerpoint/2010/main" val="6021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3 </a:t>
            </a:r>
            <a:r>
              <a:rPr lang="en-US" dirty="0" smtClean="0"/>
              <a:t>due </a:t>
            </a:r>
            <a:r>
              <a:rPr lang="en-US" dirty="0" smtClean="0"/>
              <a:t>4/30</a:t>
            </a:r>
          </a:p>
          <a:p>
            <a:pPr lvl="2"/>
            <a:r>
              <a:rPr lang="en-US" dirty="0" smtClean="0"/>
              <a:t>Point value </a:t>
            </a:r>
            <a:r>
              <a:rPr lang="en-US" dirty="0" smtClean="0"/>
              <a:t>150 </a:t>
            </a:r>
            <a:r>
              <a:rPr lang="en-US" dirty="0" smtClean="0"/>
              <a:t>points, not 100</a:t>
            </a:r>
          </a:p>
          <a:p>
            <a:pPr lvl="1"/>
            <a:r>
              <a:rPr lang="en-US" dirty="0" smtClean="0"/>
              <a:t>Extra credit problem set to be posted; due Thursday 5/3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</a:t>
            </a:r>
          </a:p>
          <a:p>
            <a:pPr lvl="2"/>
            <a:r>
              <a:rPr lang="en-US" dirty="0" smtClean="0"/>
              <a:t>File system examples</a:t>
            </a:r>
          </a:p>
          <a:p>
            <a:pPr lvl="2"/>
            <a:r>
              <a:rPr lang="en-US" dirty="0" smtClean="0"/>
              <a:t>Free space management</a:t>
            </a:r>
            <a:endParaRPr lang="en-US" dirty="0"/>
          </a:p>
          <a:p>
            <a:pPr lvl="1"/>
            <a:r>
              <a:rPr lang="en-US" dirty="0" smtClean="0"/>
              <a:t>Reliability in file systems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91DCEE-644B-904B-A58A-0E60434F0559}" type="datetime1">
              <a:rPr lang="en-US" smtClean="0">
                <a:latin typeface="Garamond"/>
              </a:rPr>
              <a:t>4/25/18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Commonly used in databases, file systems</a:t>
            </a:r>
          </a:p>
          <a:p>
            <a:pPr lvl="1"/>
            <a:r>
              <a:rPr lang="en-US" dirty="0" smtClean="0"/>
              <a:t>Key points for file systems: atomicity and durability (all or nothing)</a:t>
            </a:r>
          </a:p>
          <a:p>
            <a:pPr lvl="1"/>
            <a:r>
              <a:rPr lang="en-US" dirty="0" smtClean="0"/>
              <a:t>Example: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begin transaction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write disk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write disk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write disk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end (“commit” transaction)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method for making sequence of sector updates atomic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</a:t>
            </a:r>
            <a:r>
              <a:rPr lang="en-US" dirty="0" smtClean="0"/>
              <a:t>#1: </a:t>
            </a:r>
            <a:r>
              <a:rPr lang="en-US" dirty="0" smtClean="0"/>
              <a:t>Careful </a:t>
            </a:r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Sequence operations in a specific order</a:t>
            </a:r>
          </a:p>
          <a:p>
            <a:pPr lvl="1"/>
            <a:r>
              <a:rPr lang="en-US" dirty="0" smtClean="0"/>
              <a:t>Careful design to allow sequence to be interrupted safely</a:t>
            </a:r>
          </a:p>
          <a:p>
            <a:r>
              <a:rPr lang="en-US" dirty="0" smtClean="0"/>
              <a:t>Post-crash recovery</a:t>
            </a:r>
          </a:p>
          <a:p>
            <a:pPr lvl="1"/>
            <a:r>
              <a:rPr lang="en-US" dirty="0" smtClean="0"/>
              <a:t>Read data structures to see if there were any operations in progress</a:t>
            </a:r>
          </a:p>
          <a:p>
            <a:pPr lvl="1"/>
            <a:r>
              <a:rPr lang="en-US" dirty="0" smtClean="0"/>
              <a:t>Clean up/finish as needed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 taken in FAT, FFS (</a:t>
            </a:r>
            <a:r>
              <a:rPr lang="en-US" dirty="0" err="1" smtClean="0"/>
              <a:t>fsck</a:t>
            </a:r>
            <a:r>
              <a:rPr lang="en-US" dirty="0" smtClean="0"/>
              <a:t>), and many app-level recovery schemes (e.g., Word)</a:t>
            </a:r>
          </a:p>
        </p:txBody>
      </p:sp>
    </p:spTree>
    <p:extLst>
      <p:ext uri="{BB962C8B-B14F-4D97-AF65-F5344CB8AC3E}">
        <p14:creationId xmlns:p14="http://schemas.microsoft.com/office/powerpoint/2010/main" val="9561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FAT: Append Data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2813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Add data block</a:t>
            </a:r>
          </a:p>
          <a:p>
            <a:r>
              <a:rPr lang="en-US" dirty="0" smtClean="0"/>
              <a:t>Add pointer to data block</a:t>
            </a:r>
          </a:p>
          <a:p>
            <a:r>
              <a:rPr lang="en-US" dirty="0" smtClean="0"/>
              <a:t>Update file tail to point to new MFT entry</a:t>
            </a:r>
          </a:p>
          <a:p>
            <a:r>
              <a:rPr lang="en-US" dirty="0" smtClean="0"/>
              <a:t>Update access time at head of file</a:t>
            </a:r>
            <a:endParaRPr lang="en-US" dirty="0"/>
          </a:p>
        </p:txBody>
      </p:sp>
      <p:pic>
        <p:nvPicPr>
          <p:cNvPr id="4" name="Content Placeholder 3" descr="FATex.pdf"/>
          <p:cNvPicPr>
            <a:picLocks noChangeAspect="1"/>
          </p:cNvPicPr>
          <p:nvPr/>
        </p:nvPicPr>
        <p:blipFill>
          <a:blip r:embed="rId2"/>
          <a:srcRect l="-33178" r="-33178"/>
          <a:stretch>
            <a:fillRect/>
          </a:stretch>
        </p:blipFill>
        <p:spPr>
          <a:xfrm>
            <a:off x="2450442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FAT: Append Data to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Add data block</a:t>
            </a:r>
          </a:p>
          <a:p>
            <a:r>
              <a:rPr lang="en-US" dirty="0" smtClean="0"/>
              <a:t>Add pointer to data block</a:t>
            </a:r>
          </a:p>
          <a:p>
            <a:r>
              <a:rPr lang="en-US" dirty="0" smtClean="0"/>
              <a:t>Update file tail to point to new MFT entry</a:t>
            </a:r>
          </a:p>
          <a:p>
            <a:r>
              <a:rPr lang="en-US" dirty="0" smtClean="0"/>
              <a:t>Update access time at head of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MFT</a:t>
            </a:r>
          </a:p>
          <a:p>
            <a:r>
              <a:rPr lang="en-US" dirty="0" smtClean="0"/>
              <a:t>If entry is unlinked, delete data block</a:t>
            </a:r>
          </a:p>
          <a:p>
            <a:r>
              <a:rPr lang="en-US" dirty="0" smtClean="0"/>
              <a:t>If access time is incorrect, update</a:t>
            </a:r>
          </a:p>
        </p:txBody>
      </p:sp>
    </p:spTree>
    <p:extLst>
      <p:ext uri="{BB962C8B-B14F-4D97-AF65-F5344CB8AC3E}">
        <p14:creationId xmlns:p14="http://schemas.microsoft.com/office/powerpoint/2010/main" val="10391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FAT: Create New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Allocate data block</a:t>
            </a:r>
          </a:p>
          <a:p>
            <a:r>
              <a:rPr lang="en-US" dirty="0" smtClean="0"/>
              <a:t>Update MFT entry to point to data block</a:t>
            </a:r>
          </a:p>
          <a:p>
            <a:r>
              <a:rPr lang="en-US" dirty="0" smtClean="0"/>
              <a:t>Update directory with file name -&gt; file number</a:t>
            </a:r>
          </a:p>
          <a:p>
            <a:pPr lvl="1"/>
            <a:r>
              <a:rPr lang="en-US" dirty="0" smtClean="0"/>
              <a:t>What if directory spans multiple disk blocks?</a:t>
            </a:r>
          </a:p>
          <a:p>
            <a:r>
              <a:rPr lang="en-US" dirty="0" smtClean="0"/>
              <a:t>Update modify time for directory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MFT</a:t>
            </a:r>
          </a:p>
          <a:p>
            <a:r>
              <a:rPr lang="en-US" dirty="0" smtClean="0"/>
              <a:t>If any unlinked files (not in any directory), delete</a:t>
            </a:r>
          </a:p>
          <a:p>
            <a:r>
              <a:rPr lang="en-US" dirty="0" smtClean="0"/>
              <a:t>Scan directories for missing update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Allocate data block</a:t>
            </a:r>
          </a:p>
          <a:p>
            <a:r>
              <a:rPr lang="en-US" dirty="0" smtClean="0"/>
              <a:t>Write data block</a:t>
            </a:r>
          </a:p>
          <a:p>
            <a:r>
              <a:rPr lang="en-US" dirty="0" smtClean="0"/>
              <a:t>Allocate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Update bitmap of free blocks</a:t>
            </a:r>
          </a:p>
          <a:p>
            <a:r>
              <a:rPr lang="en-US" dirty="0" smtClean="0"/>
              <a:t>Update directory with file name -&gt; file number</a:t>
            </a:r>
          </a:p>
          <a:p>
            <a:r>
              <a:rPr lang="en-US" dirty="0" smtClean="0"/>
              <a:t>Update modify time for directory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2611"/>
            <a:ext cx="4038600" cy="490098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If any unlinked files (not in any directory), delete</a:t>
            </a:r>
          </a:p>
          <a:p>
            <a:r>
              <a:rPr lang="en-US" dirty="0" smtClean="0"/>
              <a:t>Compare free block bitmap against </a:t>
            </a:r>
            <a:r>
              <a:rPr lang="en-US" dirty="0" err="1" smtClean="0"/>
              <a:t>inode</a:t>
            </a:r>
            <a:r>
              <a:rPr lang="en-US" dirty="0" smtClean="0"/>
              <a:t> trees</a:t>
            </a:r>
          </a:p>
          <a:p>
            <a:r>
              <a:rPr lang="en-US" dirty="0" smtClean="0"/>
              <a:t>Scan directories for missing update/access times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Time proportional to size of disk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Move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Remove filename from old directory</a:t>
            </a:r>
          </a:p>
          <a:p>
            <a:r>
              <a:rPr lang="en-US" dirty="0" smtClean="0"/>
              <a:t>Add filename to new directory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all directories to determine set of live files</a:t>
            </a:r>
          </a:p>
          <a:p>
            <a:r>
              <a:rPr lang="en-US" dirty="0" smtClean="0"/>
              <a:t>Consider files with valid </a:t>
            </a:r>
            <a:r>
              <a:rPr lang="en-US" dirty="0" err="1" smtClean="0"/>
              <a:t>inodes</a:t>
            </a:r>
            <a:r>
              <a:rPr lang="en-US" dirty="0" smtClean="0"/>
              <a:t> and not in any directory</a:t>
            </a:r>
          </a:p>
          <a:p>
            <a:pPr lvl="1"/>
            <a:r>
              <a:rPr lang="en-US" dirty="0" smtClean="0"/>
              <a:t>New file being created?</a:t>
            </a:r>
          </a:p>
          <a:p>
            <a:pPr lvl="1"/>
            <a:r>
              <a:rPr lang="en-US" dirty="0" smtClean="0"/>
              <a:t>File move?</a:t>
            </a:r>
          </a:p>
          <a:p>
            <a:pPr lvl="1"/>
            <a:r>
              <a:rPr lang="en-US" dirty="0" smtClean="0"/>
              <a:t>File deletion?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Write name of each open file to app folder</a:t>
            </a:r>
          </a:p>
          <a:p>
            <a:r>
              <a:rPr lang="en-US" dirty="0" smtClean="0"/>
              <a:t>Write changes to backup file</a:t>
            </a:r>
          </a:p>
          <a:p>
            <a:r>
              <a:rPr lang="en-US" dirty="0" smtClean="0"/>
              <a:t>Rename backup file to be file (atomic operation provided by file system)</a:t>
            </a:r>
          </a:p>
          <a:p>
            <a:r>
              <a:rPr lang="en-US" dirty="0" smtClean="0"/>
              <a:t>Delete list in app folder on clean shutdown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On startup, see if any files were left open</a:t>
            </a:r>
          </a:p>
          <a:p>
            <a:r>
              <a:rPr lang="en-US" dirty="0" smtClean="0"/>
              <a:t>If so, look for backup file</a:t>
            </a:r>
          </a:p>
          <a:p>
            <a:r>
              <a:rPr lang="en-US" dirty="0" smtClean="0"/>
              <a:t>If so, ask user to compare versions</a:t>
            </a:r>
          </a:p>
        </p:txBody>
      </p:sp>
    </p:spTree>
    <p:extLst>
      <p:ext uri="{BB962C8B-B14F-4D97-AF65-F5344CB8AC3E}">
        <p14:creationId xmlns:p14="http://schemas.microsoft.com/office/powerpoint/2010/main" val="7423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Ordering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Works with minimal support in the disk drive</a:t>
            </a:r>
          </a:p>
          <a:p>
            <a:pPr lvl="1"/>
            <a:r>
              <a:rPr lang="en-US" dirty="0" smtClean="0"/>
              <a:t>Works for most multi-step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Can require time-consuming recovery after a failure</a:t>
            </a:r>
          </a:p>
          <a:p>
            <a:pPr lvl="1"/>
            <a:r>
              <a:rPr lang="en-US" dirty="0" smtClean="0"/>
              <a:t>Difficult to reduce every operation to a safely interruptible sequence of writes</a:t>
            </a:r>
          </a:p>
          <a:p>
            <a:pPr lvl="1"/>
            <a:r>
              <a:rPr lang="en-US" dirty="0" smtClean="0"/>
              <a:t>Difficult to achieve consistency when multiple operations occur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#2: shadowing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2 copies of file system (old/new)</a:t>
            </a:r>
          </a:p>
          <a:p>
            <a:r>
              <a:rPr lang="en-US" dirty="0" smtClean="0"/>
              <a:t>Store persistent pointer to current version</a:t>
            </a:r>
          </a:p>
          <a:p>
            <a:r>
              <a:rPr lang="en-US" dirty="0" smtClean="0"/>
              <a:t>Write updates to new version</a:t>
            </a:r>
          </a:p>
          <a:p>
            <a:r>
              <a:rPr lang="en-US" dirty="0" smtClean="0"/>
              <a:t>Switch pointer to commit changes</a:t>
            </a:r>
          </a:p>
          <a:p>
            <a:pPr lvl="1"/>
            <a:r>
              <a:rPr lang="en-US" dirty="0" smtClean="0"/>
              <a:t>Writing single sector (the one holding pointer) makes series of changes permanent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Don’t copy entire file system—copy only what you need to update (i.e., individual </a:t>
            </a:r>
            <a:r>
              <a:rPr lang="en-US" dirty="0" err="1" smtClean="0"/>
              <a:t>inode</a:t>
            </a:r>
            <a:r>
              <a:rPr lang="en-US" dirty="0" smtClean="0"/>
              <a:t>)</a:t>
            </a:r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</a:t>
            </a:r>
            <a:r>
              <a:rPr lang="en-US" dirty="0" smtClean="0"/>
              <a:t>System </a:t>
            </a:r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860286"/>
              </p:ext>
            </p:extLst>
          </p:nvPr>
        </p:nvGraphicFramePr>
        <p:xfrm>
          <a:off x="309772" y="1143000"/>
          <a:ext cx="8453228" cy="471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627"/>
                <a:gridCol w="2461987"/>
                <a:gridCol w="2113307"/>
                <a:gridCol w="2113307"/>
              </a:tblGrid>
              <a:tr h="536597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FAT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FFS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NTFS</a:t>
                      </a:r>
                      <a:endParaRPr lang="en-US" sz="2600" dirty="0"/>
                    </a:p>
                  </a:txBody>
                  <a:tcPr/>
                </a:tc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Index structure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Linked list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Tree</a:t>
                      </a:r>
                    </a:p>
                    <a:p>
                      <a:pPr algn="ctr"/>
                      <a:r>
                        <a:rPr lang="en-US" sz="2600" dirty="0" smtClean="0"/>
                        <a:t>(fixed, </a:t>
                      </a:r>
                      <a:r>
                        <a:rPr lang="en-US" sz="2600" dirty="0" err="1" smtClean="0"/>
                        <a:t>asym</a:t>
                      </a:r>
                      <a:r>
                        <a:rPr lang="en-US" sz="2600" dirty="0" smtClean="0"/>
                        <a:t>)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Tree</a:t>
                      </a:r>
                    </a:p>
                    <a:p>
                      <a:pPr algn="ctr"/>
                      <a:r>
                        <a:rPr lang="en-US" sz="2600" dirty="0" smtClean="0"/>
                        <a:t>(dynamic)</a:t>
                      </a:r>
                      <a:endParaRPr lang="en-US" sz="2600" dirty="0"/>
                    </a:p>
                  </a:txBody>
                  <a:tcPr/>
                </a:tc>
              </a:tr>
              <a:tr h="53659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granularity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block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block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extent</a:t>
                      </a:r>
                      <a:endParaRPr lang="en-US" sz="2600" dirty="0"/>
                    </a:p>
                  </a:txBody>
                  <a:tcPr/>
                </a:tc>
              </a:tr>
              <a:tr h="96587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free space</a:t>
                      </a:r>
                    </a:p>
                    <a:p>
                      <a:pPr algn="ctr"/>
                      <a:r>
                        <a:rPr lang="en-US" sz="2600" dirty="0" smtClean="0"/>
                        <a:t>allocation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FAT array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Bitmap</a:t>
                      </a:r>
                    </a:p>
                    <a:p>
                      <a:pPr algn="ctr"/>
                      <a:r>
                        <a:rPr lang="en-US" sz="2600" dirty="0" smtClean="0"/>
                        <a:t>(fixed location)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Bitmap </a:t>
                      </a:r>
                    </a:p>
                    <a:p>
                      <a:pPr algn="ctr"/>
                      <a:r>
                        <a:rPr lang="en-US" sz="2600" dirty="0" smtClean="0"/>
                        <a:t>(file)</a:t>
                      </a:r>
                      <a:endParaRPr lang="en-US" sz="2600" dirty="0"/>
                    </a:p>
                  </a:txBody>
                  <a:tcPr/>
                </a:tc>
              </a:tr>
              <a:tr h="1395152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defrag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Block groups</a:t>
                      </a:r>
                      <a:r>
                        <a:rPr lang="en-US" sz="2600" baseline="0" dirty="0" smtClean="0"/>
                        <a:t> + reserve space</a:t>
                      </a:r>
                      <a:endParaRPr lang="en-US" sz="2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Extents</a:t>
                      </a:r>
                    </a:p>
                    <a:p>
                      <a:pPr algn="ctr"/>
                      <a:r>
                        <a:rPr lang="en-US" sz="2600" dirty="0" smtClean="0"/>
                        <a:t>Best fit</a:t>
                      </a:r>
                    </a:p>
                    <a:p>
                      <a:pPr algn="ctr"/>
                      <a:r>
                        <a:rPr lang="en-US" sz="2600" dirty="0" smtClean="0"/>
                        <a:t>defrag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3424-2ECF-424B-8650-9B343BAFDA92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Correct behavior regardless of failures</a:t>
            </a:r>
          </a:p>
          <a:p>
            <a:pPr lvl="1"/>
            <a:r>
              <a:rPr lang="en-US" dirty="0" smtClean="0"/>
              <a:t>Fast recovery 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throughput (best if updates are batched)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Potential for high latency</a:t>
            </a:r>
          </a:p>
          <a:p>
            <a:pPr lvl="1"/>
            <a:r>
              <a:rPr lang="en-US" dirty="0" smtClean="0"/>
              <a:t>Small changes require many writes</a:t>
            </a:r>
          </a:p>
          <a:p>
            <a:pPr lvl="1"/>
            <a:r>
              <a:rPr lang="en-US" dirty="0" smtClean="0"/>
              <a:t>Garbage collection essential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7315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with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Write-ahead logging</a:t>
            </a:r>
          </a:p>
          <a:p>
            <a:pPr lvl="1"/>
            <a:r>
              <a:rPr lang="en-US" dirty="0" smtClean="0"/>
              <a:t>Write new data to append-only log</a:t>
            </a:r>
          </a:p>
          <a:p>
            <a:pPr lvl="1"/>
            <a:r>
              <a:rPr lang="en-US" dirty="0" smtClean="0"/>
              <a:t>Write commit sector to end of log to commit changes</a:t>
            </a:r>
          </a:p>
          <a:p>
            <a:pPr lvl="2"/>
            <a:r>
              <a:rPr lang="en-US" dirty="0" smtClean="0"/>
              <a:t>Single-sector write makes changes permanent</a:t>
            </a:r>
          </a:p>
          <a:p>
            <a:r>
              <a:rPr lang="en-US" dirty="0" smtClean="0"/>
              <a:t>Eventually, new data copied from log to in-place version of file system</a:t>
            </a:r>
          </a:p>
          <a:p>
            <a:r>
              <a:rPr lang="en-US" dirty="0" err="1" smtClean="0"/>
              <a:t>Journalling</a:t>
            </a:r>
            <a:r>
              <a:rPr lang="en-US" dirty="0" smtClean="0"/>
              <a:t>: use logging for atomic updates to file metadata, not actual file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Transaction Start</a:t>
            </a:r>
            <a:endParaRPr lang="en-US" dirty="0"/>
          </a:p>
        </p:txBody>
      </p:sp>
      <p:pic>
        <p:nvPicPr>
          <p:cNvPr id="6" name="Content Placeholder 5" descr="transactionExample-a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7282" b="-272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13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Updates Are Logged</a:t>
            </a:r>
            <a:endParaRPr lang="en-US" dirty="0"/>
          </a:p>
        </p:txBody>
      </p:sp>
      <p:pic>
        <p:nvPicPr>
          <p:cNvPr id="4" name="Content Placeholder 3" descr="transactionExample-b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9893" b="-29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12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Commit Logged</a:t>
            </a:r>
            <a:endParaRPr lang="en-US" dirty="0"/>
          </a:p>
        </p:txBody>
      </p:sp>
      <p:pic>
        <p:nvPicPr>
          <p:cNvPr id="4" name="Content Placeholder 3" descr="transactionExample-c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9893" b="-29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12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Copy Back</a:t>
            </a:r>
            <a:endParaRPr lang="en-US" dirty="0"/>
          </a:p>
        </p:txBody>
      </p:sp>
      <p:pic>
        <p:nvPicPr>
          <p:cNvPr id="4" name="Content Placeholder 3" descr="transactionExample-d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9893" b="-29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55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Garbage Collection</a:t>
            </a:r>
            <a:endParaRPr lang="en-US" dirty="0"/>
          </a:p>
        </p:txBody>
      </p:sp>
      <p:pic>
        <p:nvPicPr>
          <p:cNvPr id="4" name="Content Placeholder 3" descr="transactionExample-e.pdf"/>
          <p:cNvPicPr>
            <a:picLocks noGrp="1" noChangeAspect="1"/>
          </p:cNvPicPr>
          <p:nvPr>
            <p:ph idx="1"/>
          </p:nvPr>
        </p:nvPicPr>
        <p:blipFill>
          <a:blip r:embed="rId2"/>
          <a:srcRect t="-29893" b="-29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66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 </a:t>
            </a:r>
          </a:p>
          <a:p>
            <a:pPr lvl="1"/>
            <a:r>
              <a:rPr lang="en-US" dirty="0" smtClean="0"/>
              <a:t>Protection and security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3 due 4/30</a:t>
            </a:r>
          </a:p>
          <a:p>
            <a:pPr lvl="2"/>
            <a:r>
              <a:rPr lang="en-US" dirty="0"/>
              <a:t>Point value 150 points, not 100</a:t>
            </a:r>
          </a:p>
          <a:p>
            <a:pPr lvl="1"/>
            <a:r>
              <a:rPr lang="en-US"/>
              <a:t>Extra credit problem set to be posted; due Thursday 5/3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5C3EEFB-7129-DA43-ABFA-A86FE2FECE1D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File </a:t>
            </a:r>
            <a:r>
              <a:rPr lang="en-US" dirty="0" smtClean="0"/>
              <a:t>Allocation Table (FAT)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index structure</a:t>
            </a:r>
          </a:p>
          <a:p>
            <a:pPr lvl="1"/>
            <a:r>
              <a:rPr lang="en-US" dirty="0" smtClean="0"/>
              <a:t>Simple, easy to implement</a:t>
            </a:r>
          </a:p>
          <a:p>
            <a:pPr lvl="1"/>
            <a:r>
              <a:rPr lang="en-US" dirty="0" smtClean="0"/>
              <a:t>Still widely used (e.g., thumb drives)</a:t>
            </a:r>
          </a:p>
          <a:p>
            <a:r>
              <a:rPr lang="en-US" dirty="0" smtClean="0"/>
              <a:t>File table:</a:t>
            </a:r>
          </a:p>
          <a:p>
            <a:pPr lvl="1"/>
            <a:r>
              <a:rPr lang="en-US" dirty="0" smtClean="0"/>
              <a:t>Linear map of all blocks on disk</a:t>
            </a:r>
          </a:p>
          <a:p>
            <a:pPr lvl="1"/>
            <a:r>
              <a:rPr lang="en-US" dirty="0" smtClean="0"/>
              <a:t>Each file a linked list of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4B77-0CE2-444D-8DFE-9AD79877BDF2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ED75-C789-F74B-A8EA-7258777D9F21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pic>
        <p:nvPicPr>
          <p:cNvPr id="4" name="Content Placeholder 3" descr="FATex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3178" r="-33178"/>
          <a:stretch>
            <a:fillRect/>
          </a:stretch>
        </p:blipFill>
        <p:spPr>
          <a:xfrm>
            <a:off x="50205" y="457200"/>
            <a:ext cx="10160595" cy="558793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DB3-125A-DE4B-B5A2-644D7904E63B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Berkeley 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File owner, access permissions, access times, …</a:t>
            </a:r>
          </a:p>
          <a:p>
            <a:r>
              <a:rPr lang="en-US" dirty="0" smtClean="0"/>
              <a:t>Set of 12 data pointers</a:t>
            </a:r>
          </a:p>
          <a:p>
            <a:pPr lvl="1"/>
            <a:r>
              <a:rPr lang="en-US" dirty="0" smtClean="0"/>
              <a:t>With 4KB blocks =&gt; max size of 48KB</a:t>
            </a:r>
          </a:p>
          <a:p>
            <a:r>
              <a:rPr lang="en-US" dirty="0" smtClean="0"/>
              <a:t>Indirect block pointer</a:t>
            </a:r>
          </a:p>
          <a:p>
            <a:pPr lvl="1"/>
            <a:r>
              <a:rPr lang="en-US" dirty="0" smtClean="0"/>
              <a:t>pointer to disk block of data pointers</a:t>
            </a:r>
          </a:p>
          <a:p>
            <a:pPr lvl="1"/>
            <a:r>
              <a:rPr lang="en-US" dirty="0" smtClean="0"/>
              <a:t>4KB block size =&gt; 1K data blocks =&gt; 4MB</a:t>
            </a:r>
          </a:p>
          <a:p>
            <a:r>
              <a:rPr lang="en-US" dirty="0" smtClean="0"/>
              <a:t>Doubly indirect block pointer</a:t>
            </a:r>
          </a:p>
          <a:p>
            <a:pPr lvl="1"/>
            <a:r>
              <a:rPr lang="en-US" dirty="0" smtClean="0"/>
              <a:t>Doubly indirect block =&gt; 1K indirect blocks</a:t>
            </a:r>
          </a:p>
          <a:p>
            <a:pPr lvl="1"/>
            <a:r>
              <a:rPr lang="en-US" dirty="0" smtClean="0"/>
              <a:t>4GB (+ 4MB + 48KB)</a:t>
            </a:r>
          </a:p>
          <a:p>
            <a:r>
              <a:rPr lang="en-US" dirty="0" smtClean="0"/>
              <a:t>Triply indirect block pointer</a:t>
            </a:r>
          </a:p>
          <a:p>
            <a:pPr lvl="1"/>
            <a:r>
              <a:rPr lang="en-US" dirty="0" smtClean="0"/>
              <a:t>Triply indirect block =&gt; 1K doubly indirect blocks</a:t>
            </a:r>
          </a:p>
          <a:p>
            <a:pPr lvl="1"/>
            <a:r>
              <a:rPr lang="en-US" dirty="0" smtClean="0"/>
              <a:t>4TB (+ 4GB + 4MB + 48KB)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ABB1-86DD-CF42-986C-C62C8480224B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13-10-FF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1177" r="-11177"/>
          <a:stretch>
            <a:fillRect/>
          </a:stretch>
        </p:blipFill>
        <p:spPr>
          <a:xfrm>
            <a:off x="-1046787" y="0"/>
            <a:ext cx="11638587" cy="640077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7459-8818-7E47-BDAC-360C40A88A69}" type="datetime1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Flexible 1KB storage for metadata and data</a:t>
            </a:r>
          </a:p>
          <a:p>
            <a:r>
              <a:rPr lang="en-US" dirty="0" smtClean="0"/>
              <a:t>Extents</a:t>
            </a:r>
          </a:p>
          <a:p>
            <a:pPr lvl="1"/>
            <a:r>
              <a:rPr lang="en-US" dirty="0" smtClean="0"/>
              <a:t>Block pointers cover runs of blocks</a:t>
            </a:r>
          </a:p>
          <a:p>
            <a:pPr lvl="1"/>
            <a:r>
              <a:rPr lang="en-US" dirty="0" smtClean="0"/>
              <a:t>Similar approach in </a:t>
            </a:r>
            <a:r>
              <a:rPr lang="en-US" dirty="0" err="1" smtClean="0"/>
              <a:t>linux</a:t>
            </a:r>
            <a:r>
              <a:rPr lang="en-US" dirty="0" smtClean="0"/>
              <a:t> (ext4)</a:t>
            </a:r>
          </a:p>
          <a:p>
            <a:pPr lvl="1"/>
            <a:r>
              <a:rPr lang="en-US" dirty="0" smtClean="0"/>
              <a:t>File create can provide hint as to size of file</a:t>
            </a:r>
          </a:p>
          <a:p>
            <a:r>
              <a:rPr lang="en-US" dirty="0" err="1" smtClean="0"/>
              <a:t>Journalling</a:t>
            </a:r>
            <a:r>
              <a:rPr lang="en-US" dirty="0" smtClean="0"/>
              <a:t> for </a:t>
            </a:r>
            <a:r>
              <a:rPr lang="en-US" dirty="0" smtClean="0"/>
              <a:t>reliability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C3F5-F99B-1A46-9578-CBE4CD075507}" type="datetime1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13-18-FilesFiles-NTFS-four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0294" r="-30294"/>
          <a:stretch>
            <a:fillRect/>
          </a:stretch>
        </p:blipFill>
        <p:spPr>
          <a:xfrm>
            <a:off x="-1876326" y="150898"/>
            <a:ext cx="12195584" cy="670710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3BB7-C395-7643-A977-1F33F1686841}" type="datetime1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14414</TotalTime>
  <Words>1873</Words>
  <Application>Microsoft Macintosh PowerPoint</Application>
  <PresentationFormat>On-screen Show (4:3)</PresentationFormat>
  <Paragraphs>390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Courier New</vt:lpstr>
      <vt:lpstr>Garamond</vt:lpstr>
      <vt:lpstr>Helvetica</vt:lpstr>
      <vt:lpstr>Monotype Sorts</vt:lpstr>
      <vt:lpstr>MS PGothic</vt:lpstr>
      <vt:lpstr>ＭＳ Ｐゴシック</vt:lpstr>
      <vt:lpstr>MT Extra</vt:lpstr>
      <vt:lpstr>Symbol</vt:lpstr>
      <vt:lpstr>Times New Roman</vt:lpstr>
      <vt:lpstr>Wingdings</vt:lpstr>
      <vt:lpstr>Arial</vt:lpstr>
      <vt:lpstr>Edge</vt:lpstr>
      <vt:lpstr>EECE.4810/EECE.5730 Operating Systems</vt:lpstr>
      <vt:lpstr>Lecture outline</vt:lpstr>
      <vt:lpstr>Review: File System Examples</vt:lpstr>
      <vt:lpstr>Review: File Allocation Table (FAT)</vt:lpstr>
      <vt:lpstr>FAT</vt:lpstr>
      <vt:lpstr>Review: Berkeley FFS</vt:lpstr>
      <vt:lpstr>PowerPoint Presentation</vt:lpstr>
      <vt:lpstr>Review: NTFS</vt:lpstr>
      <vt:lpstr>PowerPoint Presentation</vt:lpstr>
      <vt:lpstr>Review: Free-Space Management</vt:lpstr>
      <vt:lpstr>Review: Linked Free Space List</vt:lpstr>
      <vt:lpstr>Review: Free-Space Management</vt:lpstr>
      <vt:lpstr>File caching</vt:lpstr>
      <vt:lpstr>File caching vs. virtual memory</vt:lpstr>
      <vt:lpstr>Memory-mapped files</vt:lpstr>
      <vt:lpstr>Multiple updates and reliability</vt:lpstr>
      <vt:lpstr>File System Reliability</vt:lpstr>
      <vt:lpstr>Storage Reliability Problem</vt:lpstr>
      <vt:lpstr>Transaction Concept</vt:lpstr>
      <vt:lpstr>Transactions</vt:lpstr>
      <vt:lpstr>Approach #1: Careful Ordering</vt:lpstr>
      <vt:lpstr>FAT: Append Data to File</vt:lpstr>
      <vt:lpstr>FAT: Append Data to File</vt:lpstr>
      <vt:lpstr>FAT: Create New File</vt:lpstr>
      <vt:lpstr>FFS: Create a File</vt:lpstr>
      <vt:lpstr>FFS: Move a File</vt:lpstr>
      <vt:lpstr>Application Level</vt:lpstr>
      <vt:lpstr>Careful Ordering</vt:lpstr>
      <vt:lpstr>Approach #2: shadowing</vt:lpstr>
      <vt:lpstr>Shadowing</vt:lpstr>
      <vt:lpstr>Transactions with logging</vt:lpstr>
      <vt:lpstr>Redo Logging</vt:lpstr>
      <vt:lpstr>Before Transaction Start</vt:lpstr>
      <vt:lpstr>After Updates Are Logged</vt:lpstr>
      <vt:lpstr>After Commit Logged</vt:lpstr>
      <vt:lpstr>After Copy Back</vt:lpstr>
      <vt:lpstr>After Garbage Collection</vt:lpstr>
      <vt:lpstr>Redo Logging</vt:lpstr>
      <vt:lpstr>Final notes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3637</cp:revision>
  <cp:lastPrinted>2018-04-25T14:35:59Z</cp:lastPrinted>
  <dcterms:created xsi:type="dcterms:W3CDTF">2006-04-03T05:03:01Z</dcterms:created>
  <dcterms:modified xsi:type="dcterms:W3CDTF">2018-04-25T14:57:11Z</dcterms:modified>
</cp:coreProperties>
</file>