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421" r:id="rId4"/>
    <p:sldId id="422" r:id="rId5"/>
    <p:sldId id="424" r:id="rId6"/>
    <p:sldId id="425" r:id="rId7"/>
    <p:sldId id="426" r:id="rId8"/>
    <p:sldId id="428" r:id="rId9"/>
    <p:sldId id="427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F30A3-B24C-EF4C-ABCD-E27881C5B4DE}" type="datetime1">
              <a:rPr lang="en-US" smtClean="0"/>
              <a:t>1/31/18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95D88-64DF-5C4A-9FB6-F3EA8605FB8C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95ACD-F83C-DE48-9F14-DECEA4C75FBD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FFC12-E53D-6D45-8245-2E7B9DCA2860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4B0CA-5B56-464B-9C5B-7DC027D0D3FE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3DD5F-70D3-6A40-A773-ECD8020FDC02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80B86-882C-C94E-BF93-E3C6D18CDFA5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8F4CC-4303-BE4D-B1C6-768183960132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FDE30-A746-7A46-96FD-2EE31806DE4E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448BA-2D76-3545-9DBD-EE3FB9888686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D7355-435C-A244-A053-00BDA5B7F7AA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F0E34-29B2-E94A-A005-DE5E5A51C282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24815-0D2B-854C-80D0-7628B1956483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02CC83A-16CA-3847-AE9B-D307CF640AB3}" type="datetime1">
              <a:rPr lang="en-US" smtClean="0"/>
              <a:t>1/31/18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Inter-</a:t>
            </a:r>
            <a:r>
              <a:rPr lang="en-US" smtClean="0">
                <a:latin typeface="Arial" charset="0"/>
              </a:rPr>
              <a:t>process communication (IPC)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 (2)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ftruncate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resize shared object</a:t>
            </a:r>
          </a:p>
          <a:p>
            <a:pPr lvl="1"/>
            <a:r>
              <a:rPr lang="en-US" dirty="0" smtClean="0"/>
              <a:t>Newly created object defaults to size 0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establishes </a:t>
            </a:r>
            <a:r>
              <a:rPr lang="en-US" dirty="0" err="1" smtClean="0"/>
              <a:t>mem</a:t>
            </a:r>
            <a:r>
              <a:rPr lang="en-US" dirty="0" smtClean="0"/>
              <a:t>-mapped file containing shared object </a:t>
            </a:r>
            <a:r>
              <a:rPr lang="en-US" dirty="0" smtClean="0">
                <a:sym typeface="Wingdings"/>
              </a:rPr>
              <a:t> shared object now in process’s address space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starting address of mapping (if 0, let kernel choose address)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object size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memory protection</a:t>
            </a:r>
          </a:p>
          <a:p>
            <a:pPr lvl="2"/>
            <a:r>
              <a:rPr lang="en-US" dirty="0" smtClean="0"/>
              <a:t>Writeable to producer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determine if shareable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descriptor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offset into file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1F67-60EC-9344-A5F1-CD9E7F655568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</a:t>
            </a:r>
            <a:r>
              <a:rPr lang="en-US" dirty="0" smtClean="0">
                <a:ea typeface="MS PGothic" charset="0"/>
              </a:rPr>
              <a:t>(3)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returns pointer</a:t>
            </a:r>
          </a:p>
          <a:p>
            <a:r>
              <a:rPr lang="en-US" dirty="0" smtClean="0"/>
              <a:t>Shared region can be written as a string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takes string pointer as first argument; remaining arguments like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Producer removes file from address space (</a:t>
            </a:r>
            <a:r>
              <a:rPr lang="en-US" b="1" dirty="0" err="1" smtClean="0">
                <a:latin typeface="Courier New"/>
                <a:cs typeface="Courier New"/>
              </a:rPr>
              <a:t>munmap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cs typeface="Courier New"/>
              </a:rPr>
              <a:t>) and closes it when done in this example</a:t>
            </a:r>
            <a:endParaRPr lang="en-US" dirty="0"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EB12-F1DD-C24B-B3E2-CFA0036DF793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</a:t>
            </a:r>
            <a:r>
              <a:rPr lang="en-US" dirty="0" smtClean="0">
                <a:ea typeface="MS PGothic" charset="0"/>
              </a:rPr>
              <a:t>consumer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also opens/maps file</a:t>
            </a:r>
          </a:p>
          <a:p>
            <a:pPr lvl="1"/>
            <a:r>
              <a:rPr lang="en-US" dirty="0" smtClean="0"/>
              <a:t>Uses read protection for </a:t>
            </a:r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Removes shared object when it’s done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shm_unlink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/>
              <a:t>Note: in this example, we know consumer will run after producer</a:t>
            </a:r>
          </a:p>
          <a:p>
            <a:pPr lvl="1"/>
            <a:r>
              <a:rPr lang="en-US" dirty="0" smtClean="0"/>
              <a:t>Errors occur if that’s not the case—consumer has nothing to read</a:t>
            </a:r>
          </a:p>
          <a:p>
            <a:pPr lvl="1"/>
            <a:r>
              <a:rPr lang="en-US" dirty="0" smtClean="0"/>
              <a:t>Also removes need for synchronization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D31-2F7D-484F-8F55-0092F4CA5BBB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Message Passing IPC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OS provides mechanisms for processes to communicate and synchronize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Good for small amounts of data—no synch. conflicts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Easier in distributed system—leverage existing links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Potentially faster on multi-core—no cache coherence issue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</a:t>
            </a:r>
            <a:r>
              <a:rPr lang="en-US" i="1" dirty="0">
                <a:latin typeface="Helvetica" charset="0"/>
                <a:ea typeface="MS PGothic" charset="0"/>
              </a:rPr>
              <a:t> message</a:t>
            </a:r>
            <a:r>
              <a:rPr lang="en-US" dirty="0">
                <a:latin typeface="Helvetica" charset="0"/>
                <a:ea typeface="MS PGothic" charset="0"/>
              </a:rPr>
              <a:t> size is either fixed or </a:t>
            </a:r>
            <a:r>
              <a:rPr lang="en-US" dirty="0" smtClean="0">
                <a:latin typeface="Helvetica" charset="0"/>
                <a:ea typeface="MS PGothic" charset="0"/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Fixed is easier at system level; harder for programmer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96B-23C8-104A-89A2-8BA47991DB20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BB61-C579-D54E-A18B-2F30F5A7274D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AE50-8B63-1441-81FB-1BA8F1C51E03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ED00-11FE-F941-895F-57B43139F629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i="1" dirty="0">
                <a:latin typeface="Helvetica" charset="0"/>
                <a:ea typeface="MS PGothic" charset="0"/>
              </a:rPr>
              <a:t>, 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,</a:t>
            </a:r>
            <a:r>
              <a:rPr lang="en-US" dirty="0">
                <a:latin typeface="Helvetica" charset="0"/>
                <a:ea typeface="MS PGothic" charset="0"/>
              </a:rPr>
              <a:t> 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, sends;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0DFC-EF73-5944-B6D3-A6EE7489C376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Mach: microkernel-based OS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Microkernel: kernel contains minimal services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Process, memory management, IPC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Other OS services: system &amp; user-level programs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Designed with distributed systems in mind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Basis for some modern OS (Tru64 UNIX, Mac OS X)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Mach </a:t>
            </a:r>
            <a:r>
              <a:rPr lang="en-US" dirty="0">
                <a:latin typeface="Helvetica" charset="0"/>
                <a:ea typeface="MS PGothic" charset="0"/>
              </a:rPr>
              <a:t>communication is message based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task gets two mailboxes at </a:t>
            </a:r>
            <a:r>
              <a:rPr lang="en-US" dirty="0" smtClean="0">
                <a:latin typeface="Helvetica" charset="0"/>
                <a:ea typeface="MS PGothic" charset="0"/>
              </a:rPr>
              <a:t>creation: </a:t>
            </a:r>
            <a:r>
              <a:rPr lang="en-US" dirty="0">
                <a:latin typeface="Helvetica" charset="0"/>
                <a:ea typeface="MS PGothic" charset="0"/>
              </a:rPr>
              <a:t>Kernel and </a:t>
            </a:r>
            <a:r>
              <a:rPr lang="en-US" dirty="0" smtClean="0">
                <a:latin typeface="Helvetica" charset="0"/>
                <a:ea typeface="MS PGothic" charset="0"/>
              </a:rPr>
              <a:t>Notify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Notify: notifications of event occurrences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111D-A91B-174E-92F1-C7A56821F53F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Only </a:t>
            </a:r>
            <a:r>
              <a:rPr lang="en-US" dirty="0">
                <a:latin typeface="Helvetica" charset="0"/>
                <a:ea typeface="MS PGothic" charset="0"/>
              </a:rPr>
              <a:t>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msg_send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msg_receive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msg_rpc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RPC: remote procedure call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Mailboxes </a:t>
            </a:r>
            <a:r>
              <a:rPr lang="en-US" dirty="0">
                <a:latin typeface="Helvetica" charset="0"/>
                <a:ea typeface="MS PGothic" charset="0"/>
              </a:rPr>
              <a:t>needed for </a:t>
            </a:r>
            <a:r>
              <a:rPr lang="en-US" dirty="0" smtClean="0">
                <a:latin typeface="Helvetica" charset="0"/>
                <a:ea typeface="MS PGothic" charset="0"/>
              </a:rPr>
              <a:t>communication</a:t>
            </a:r>
            <a:r>
              <a:rPr lang="en-US" dirty="0">
                <a:latin typeface="Helvetica" charset="0"/>
                <a:ea typeface="MS PGothic" charset="0"/>
              </a:rPr>
              <a:t>, created </a:t>
            </a:r>
            <a:r>
              <a:rPr lang="en-US" dirty="0" smtClean="0">
                <a:latin typeface="Helvetica" charset="0"/>
                <a:ea typeface="MS PGothic" charset="0"/>
              </a:rPr>
              <a:t>via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port_allocate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Messages: fixed-length header, variable length body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Send </a:t>
            </a:r>
            <a:r>
              <a:rPr lang="en-US" dirty="0">
                <a:latin typeface="Helvetica" charset="0"/>
                <a:ea typeface="MS PGothic" charset="0"/>
              </a:rPr>
              <a:t>and receive are flexible, for example four options if mailbox full: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</a:t>
            </a:r>
            <a:r>
              <a:rPr lang="en-US" dirty="0" smtClean="0">
                <a:latin typeface="Helvetica" charset="0"/>
                <a:ea typeface="MS PGothic" charset="0"/>
              </a:rPr>
              <a:t>indefinitely </a:t>
            </a:r>
            <a:r>
              <a:rPr lang="en-US" i="1" dirty="0" smtClean="0">
                <a:latin typeface="Helvetica" charset="0"/>
                <a:ea typeface="MS PGothic" charset="0"/>
              </a:rPr>
              <a:t>(send only)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at most n milliseconds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immediately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Temporarily cache a </a:t>
            </a:r>
            <a:r>
              <a:rPr lang="en-US" dirty="0" smtClean="0">
                <a:latin typeface="Helvetica" charset="0"/>
                <a:ea typeface="MS PGothic" charset="0"/>
              </a:rPr>
              <a:t>message </a:t>
            </a:r>
            <a:r>
              <a:rPr lang="en-US" i="1" dirty="0" smtClean="0">
                <a:latin typeface="Helvetica" charset="0"/>
                <a:ea typeface="MS PGothic" charset="0"/>
              </a:rPr>
              <a:t>(server task)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D460-867E-D14F-B1D6-B87996938DF4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Currently no TA assigned to course</a:t>
            </a:r>
          </a:p>
          <a:p>
            <a:pPr lvl="2"/>
            <a:r>
              <a:rPr lang="en-US" dirty="0" smtClean="0"/>
              <a:t>Please don’t contact Anil with questions!</a:t>
            </a:r>
          </a:p>
          <a:p>
            <a:pPr lvl="1"/>
            <a:r>
              <a:rPr lang="en-US" dirty="0" smtClean="0"/>
              <a:t>Program 1 to be posted later today; due Monday, 2/12</a:t>
            </a:r>
          </a:p>
          <a:p>
            <a:pPr lvl="2"/>
            <a:r>
              <a:rPr lang="en-US" dirty="0" smtClean="0"/>
              <a:t>Linux lab (Ball 410) accounts set up</a:t>
            </a:r>
          </a:p>
          <a:p>
            <a:pPr lvl="2"/>
            <a:r>
              <a:rPr lang="en-US" dirty="0" smtClean="0"/>
              <a:t>Please contact me for your Linux account info</a:t>
            </a:r>
          </a:p>
          <a:p>
            <a:pPr lvl="2"/>
            <a:r>
              <a:rPr lang="en-US" dirty="0" smtClean="0"/>
              <a:t>Will request card access for you ASAP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Today’s lecture: inter-process communication</a:t>
            </a:r>
          </a:p>
          <a:p>
            <a:pPr lvl="1"/>
            <a:r>
              <a:rPr lang="en-US" dirty="0" smtClean="0"/>
              <a:t>Shared memory IPC</a:t>
            </a:r>
          </a:p>
          <a:p>
            <a:pPr lvl="1"/>
            <a:r>
              <a:rPr lang="en-US" dirty="0" smtClean="0"/>
              <a:t>Message passing IPC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BE0331-8022-C549-B1E7-9DC514575248}" type="datetime1">
              <a:rPr lang="en-US" smtClean="0">
                <a:latin typeface="Garamond"/>
                <a:cs typeface="Garamond"/>
              </a:rPr>
              <a:t>1/31/18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MS PGothic" charset="0"/>
              </a:rPr>
              <a:t>Message Passing Example: Windows</a:t>
            </a:r>
            <a:endParaRPr lang="en-US" sz="4000" dirty="0">
              <a:ea typeface="MS PGothic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Message-passing centric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advanced local procedure call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LPC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facility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works between processes on the same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Uses ports (like mailboxes) to establish and maintain communication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Communication works as follows: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opens a handle to the subsystem’</a:t>
            </a:r>
            <a:r>
              <a:rPr lang="en-US" altLang="ja-JP" dirty="0">
                <a:latin typeface="Helvetica" charset="0"/>
                <a:ea typeface="MS PGothic" charset="0"/>
              </a:rPr>
              <a:t>s </a:t>
            </a:r>
            <a:r>
              <a:rPr lang="en-US" altLang="ja-JP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 port</a:t>
            </a:r>
            <a:r>
              <a:rPr lang="en-US" altLang="ja-JP" dirty="0">
                <a:latin typeface="Helvetica" charset="0"/>
                <a:ea typeface="MS PGothic" charset="0"/>
              </a:rPr>
              <a:t> object.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sends a connection request.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server creates two private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communication ports </a:t>
            </a:r>
            <a:r>
              <a:rPr lang="en-US" dirty="0">
                <a:latin typeface="Helvetica" charset="0"/>
                <a:ea typeface="MS PGothic" charset="0"/>
              </a:rPr>
              <a:t>and returns the handle to one of them to the client.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and server use the corresponding port handle to send messages or callbacks and to listen for replies.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DE0-F5A3-6C4A-9A7D-930B4734B736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7F89-CF93-9443-ABB5-3491EA97F6FF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/>
              <a:t>Currently no TA assigned to course</a:t>
            </a:r>
          </a:p>
          <a:p>
            <a:pPr lvl="2"/>
            <a:r>
              <a:rPr lang="en-US" dirty="0"/>
              <a:t>Please don’t contact Anil with questions!</a:t>
            </a:r>
          </a:p>
          <a:p>
            <a:pPr lvl="1"/>
            <a:r>
              <a:rPr lang="en-US" dirty="0"/>
              <a:t>Program 1 to be posted later today; due Monday, 2/12</a:t>
            </a:r>
          </a:p>
          <a:p>
            <a:pPr lvl="2"/>
            <a:r>
              <a:rPr lang="en-US" dirty="0"/>
              <a:t>Linux lab (Ball 410) accounts set up</a:t>
            </a:r>
          </a:p>
          <a:p>
            <a:pPr lvl="2"/>
            <a:r>
              <a:rPr lang="en-US" dirty="0"/>
              <a:t>Please contact me for your Linux account info</a:t>
            </a:r>
          </a:p>
          <a:p>
            <a:pPr lvl="2"/>
            <a:r>
              <a:rPr lang="en-US" dirty="0"/>
              <a:t>Will request card access for you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04F64D-3C20-E348-B99A-9B6B277756F4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</a:p>
          <a:p>
            <a:r>
              <a:rPr lang="en-US" dirty="0" smtClean="0"/>
              <a:t>Example </a:t>
            </a:r>
            <a:r>
              <a:rPr lang="en-US" smtClean="0"/>
              <a:t>code was downloaded from: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757A-2A4A-E148-83D4-949DE24A9C5B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Processes may be </a:t>
            </a:r>
            <a:r>
              <a:rPr lang="en-US" i="1" dirty="0" smtClean="0"/>
              <a:t>independent</a:t>
            </a:r>
            <a:r>
              <a:rPr lang="en-US" dirty="0" smtClean="0"/>
              <a:t> or </a:t>
            </a:r>
            <a:r>
              <a:rPr lang="en-US" i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/>
              <a:t>Information sharing (i.e., shared files)</a:t>
            </a:r>
          </a:p>
          <a:p>
            <a:pPr lvl="1"/>
            <a:r>
              <a:rPr lang="en-US" dirty="0"/>
              <a:t>Computation speedup (if </a:t>
            </a:r>
            <a:r>
              <a:rPr lang="en-US" dirty="0" err="1"/>
              <a:t>procs</a:t>
            </a:r>
            <a:r>
              <a:rPr lang="en-US" dirty="0"/>
              <a:t> can run in parallel)</a:t>
            </a:r>
          </a:p>
          <a:p>
            <a:pPr lvl="1"/>
            <a:r>
              <a:rPr lang="en-US" dirty="0"/>
              <a:t>Modularity (divide up program/system)</a:t>
            </a:r>
          </a:p>
          <a:p>
            <a:pPr lvl="1"/>
            <a:r>
              <a:rPr lang="en-US" dirty="0"/>
              <a:t>Convenience</a:t>
            </a:r>
            <a:r>
              <a:rPr lang="en-US" dirty="0" smtClean="0"/>
              <a:t>	</a:t>
            </a:r>
          </a:p>
          <a:p>
            <a:r>
              <a:rPr lang="en-US" dirty="0" smtClean="0"/>
              <a:t>Cooperating processes need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(IPC)</a:t>
            </a:r>
          </a:p>
          <a:p>
            <a:r>
              <a:rPr lang="en-US" dirty="0" smtClean="0"/>
              <a:t>Two models of IPC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79E8-AEA6-194E-A861-48D16C7C1DCF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604D-9C57-0249-9144-19646AC424D7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C85-44FE-B941-BCB8-A2CA6EAF0230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Shared Memory IPC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One process creates shared region; allows others to access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Minimal OS involvement: just </a:t>
            </a:r>
            <a:r>
              <a:rPr lang="en-US" dirty="0" err="1" smtClean="0">
                <a:latin typeface="Helvetica" charset="0"/>
                <a:ea typeface="MS PGothic" charset="0"/>
              </a:rPr>
              <a:t>syscall</a:t>
            </a:r>
            <a:r>
              <a:rPr lang="en-US" dirty="0" smtClean="0">
                <a:latin typeface="Helvetica" charset="0"/>
                <a:ea typeface="MS PGothic" charset="0"/>
              </a:rPr>
              <a:t> to set up region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Otherwise, user processes manage communication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Typically need system-level synchronization primitives to ensure accesses to shared region seen in same order by all processes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Producer-consumer: share 1+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Unbounded buffer—no set size limit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Bounded buffer—fixed-length circular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821D-29CB-7F4F-9FCD-41C07838F251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Shared Memory Example: POSIX</a:t>
            </a:r>
            <a:endParaRPr lang="en-US" dirty="0">
              <a:ea typeface="MS PGothic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POSIX: Portable OS </a:t>
            </a:r>
            <a:r>
              <a:rPr lang="en-US" dirty="0" smtClean="0">
                <a:cs typeface="ＭＳ Ｐゴシック" charset="0"/>
              </a:rPr>
              <a:t>Interface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Standards for compatibility between OS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Defines API, shells, utilities for compatibility with UNIX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 </a:t>
            </a:r>
            <a:r>
              <a:rPr lang="en-US" dirty="0">
                <a:ea typeface="ＭＳ Ｐゴシック" charset="0"/>
                <a:cs typeface="ＭＳ Ｐゴシック" charset="0"/>
              </a:rPr>
              <a:t>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Memory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Organized using memory-mapped files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 other words, shared region is treated as a file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Producer responsible for creating file, writing to shared memory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Consumer responsible for reading from shared memory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947-58CD-744D-A498-9E94CAC6E7EA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producer/consumer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Producer process responsible for:</a:t>
            </a:r>
          </a:p>
          <a:p>
            <a:pPr lvl="1"/>
            <a:r>
              <a:rPr lang="en-US" dirty="0" smtClean="0"/>
              <a:t>Creating shared region</a:t>
            </a:r>
          </a:p>
          <a:p>
            <a:pPr lvl="2"/>
            <a:r>
              <a:rPr lang="en-US" dirty="0" smtClean="0"/>
              <a:t>Region created as file under POSIX</a:t>
            </a:r>
          </a:p>
          <a:p>
            <a:pPr lvl="1"/>
            <a:r>
              <a:rPr lang="en-US" dirty="0" smtClean="0"/>
              <a:t>Establishing size of region</a:t>
            </a:r>
          </a:p>
          <a:p>
            <a:pPr lvl="1"/>
            <a:r>
              <a:rPr lang="en-US" dirty="0" smtClean="0"/>
              <a:t>Writing data to shared region</a:t>
            </a:r>
          </a:p>
          <a:p>
            <a:r>
              <a:rPr lang="en-US" dirty="0" smtClean="0"/>
              <a:t>Consumer process responsible for:</a:t>
            </a:r>
          </a:p>
          <a:p>
            <a:pPr lvl="1"/>
            <a:r>
              <a:rPr lang="en-US" dirty="0" smtClean="0"/>
              <a:t>Reading data from shared region</a:t>
            </a:r>
          </a:p>
          <a:p>
            <a:pPr lvl="1"/>
            <a:r>
              <a:rPr lang="en-US" dirty="0" smtClean="0"/>
              <a:t>Removing region from file system when done</a:t>
            </a:r>
          </a:p>
          <a:p>
            <a:r>
              <a:rPr lang="en-US" dirty="0" smtClean="0"/>
              <a:t>Each processes must map region into its address space</a:t>
            </a:r>
          </a:p>
          <a:p>
            <a:pPr lvl="1"/>
            <a:r>
              <a:rPr lang="en-US" dirty="0" smtClean="0"/>
              <a:t>OS ensures accesses to “different” memory regions in each process actually map to same physical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EF5F-B1A2-6E48-8800-BC3C4DAA6039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shm_open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create region to be shared as file (allocated within file system)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mode for opening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O_CREAT</a:t>
            </a:r>
            <a:r>
              <a:rPr lang="en-US" dirty="0" smtClean="0"/>
              <a:t>: create if region does not exist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O_RDWR</a:t>
            </a:r>
            <a:r>
              <a:rPr lang="en-US" dirty="0" smtClean="0"/>
              <a:t>: region is both readable &amp; writeable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permissions</a:t>
            </a:r>
          </a:p>
          <a:p>
            <a:pPr lvl="2"/>
            <a:r>
              <a:rPr lang="en-US" dirty="0" smtClean="0"/>
              <a:t>0666: user, group, and world have RW permissions</a:t>
            </a:r>
          </a:p>
          <a:p>
            <a:r>
              <a:rPr lang="en-US" dirty="0" smtClean="0"/>
              <a:t>Returns file descriptor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E656-E67F-254E-9415-574C94A50924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8799</TotalTime>
  <Words>1476</Words>
  <Application>Microsoft Macintosh PowerPoint</Application>
  <PresentationFormat>On-screen Show (4:3)</PresentationFormat>
  <Paragraphs>266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EECE.4810/EECE.5730 Operating Systems</vt:lpstr>
      <vt:lpstr>Lecture outline</vt:lpstr>
      <vt:lpstr>Interprocess Communication</vt:lpstr>
      <vt:lpstr>IPC Models </vt:lpstr>
      <vt:lpstr>Producer-Consumer Problem</vt:lpstr>
      <vt:lpstr>Shared Memory IPC</vt:lpstr>
      <vt:lpstr>Shared Memory Example: POSIX</vt:lpstr>
      <vt:lpstr>Shared memory producer/consumer</vt:lpstr>
      <vt:lpstr>POSIX shared memory producer</vt:lpstr>
      <vt:lpstr>POSIX shared memory producer (2)</vt:lpstr>
      <vt:lpstr>POSIX shared memory producer (3)</vt:lpstr>
      <vt:lpstr>POSIX shared memory consumer</vt:lpstr>
      <vt:lpstr>Message Passing IPC</vt:lpstr>
      <vt:lpstr>Direct Communication</vt:lpstr>
      <vt:lpstr>Indirect Communication</vt:lpstr>
      <vt:lpstr>Indirect Communication</vt:lpstr>
      <vt:lpstr>Indirect Communication</vt:lpstr>
      <vt:lpstr>Message Passing Example: Mach</vt:lpstr>
      <vt:lpstr>Message Passing Example: Mach</vt:lpstr>
      <vt:lpstr>Message Passing Example: Windows</vt:lpstr>
      <vt:lpstr>Local Procedure Calls in Windows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2210</cp:revision>
  <dcterms:created xsi:type="dcterms:W3CDTF">2006-04-03T05:03:01Z</dcterms:created>
  <dcterms:modified xsi:type="dcterms:W3CDTF">2018-01-31T18:58:17Z</dcterms:modified>
</cp:coreProperties>
</file>