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533" r:id="rId3"/>
    <p:sldId id="535" r:id="rId4"/>
    <p:sldId id="536" r:id="rId5"/>
    <p:sldId id="537" r:id="rId6"/>
    <p:sldId id="538" r:id="rId7"/>
    <p:sldId id="540" r:id="rId8"/>
    <p:sldId id="541" r:id="rId9"/>
    <p:sldId id="553" r:id="rId10"/>
    <p:sldId id="554" r:id="rId11"/>
    <p:sldId id="555" r:id="rId12"/>
    <p:sldId id="556" r:id="rId13"/>
    <p:sldId id="544" r:id="rId14"/>
    <p:sldId id="557" r:id="rId15"/>
    <p:sldId id="546" r:id="rId16"/>
    <p:sldId id="548" r:id="rId17"/>
    <p:sldId id="558" r:id="rId18"/>
    <p:sldId id="550" r:id="rId19"/>
    <p:sldId id="551" r:id="rId20"/>
    <p:sldId id="552" r:id="rId21"/>
    <p:sldId id="559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56" d="100"/>
          <a:sy n="56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A9005-2094-334D-815E-274537677E41}" type="datetime1">
              <a:rPr lang="en-US" smtClean="0"/>
              <a:t>2/20/2018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2F216-A76A-5F4C-8779-0271474D73E1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C3673-9F89-ED48-B6B1-5E6EC86DE587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D9DFB-776F-A749-A87C-132EAA24424B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4D3A8-A3BE-554C-9E0C-8AB1E10883D1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02E8-851D-E84E-BD02-2488166D8E92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8F8D7-1FB1-9043-B98C-2712FB060906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FED78-A69A-5342-B3E5-91D0BE0451D2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2842C-4553-DB4C-89D1-373687AE03B0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78860-D06B-7443-94B3-942AC5622785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CD0EC-871B-6A45-93B2-8AA3AFF85690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75F54-D61E-3244-BC4A-36FA8C784755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049A0-FA9C-F748-9618-A16DC0839A83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64E0AF9-8DB9-0349-8262-F38143A80675}" type="datetime1">
              <a:rPr lang="en-US" smtClean="0"/>
              <a:t>2/20/2018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Midterm Exam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exec system calls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new program, replace address space of current process with new process</a:t>
            </a:r>
          </a:p>
          <a:p>
            <a:r>
              <a:rPr lang="en-US" dirty="0" smtClean="0"/>
              <a:t>On UNIX systems, use exec system calls</a:t>
            </a:r>
          </a:p>
          <a:p>
            <a:r>
              <a:rPr lang="en-US" dirty="0" smtClean="0"/>
              <a:t>Family of functions allowing you to specify</a:t>
            </a:r>
          </a:p>
          <a:p>
            <a:pPr lvl="1"/>
            <a:r>
              <a:rPr lang="en-US" dirty="0" smtClean="0"/>
              <a:t>Location of executable</a:t>
            </a:r>
          </a:p>
          <a:p>
            <a:pPr lvl="2"/>
            <a:r>
              <a:rPr lang="en-US" dirty="0" err="1" smtClean="0"/>
              <a:t>execlp</a:t>
            </a:r>
            <a:r>
              <a:rPr lang="en-US" dirty="0" smtClean="0"/>
              <a:t>(), </a:t>
            </a:r>
            <a:r>
              <a:rPr lang="en-US" dirty="0" err="1" smtClean="0"/>
              <a:t>execvp</a:t>
            </a:r>
            <a:r>
              <a:rPr lang="en-US" dirty="0" smtClean="0"/>
              <a:t>() don’t require full path</a:t>
            </a:r>
          </a:p>
          <a:p>
            <a:pPr lvl="1"/>
            <a:r>
              <a:rPr lang="en-US" dirty="0" smtClean="0"/>
              <a:t>Command line arguments to executable, either as</a:t>
            </a:r>
          </a:p>
          <a:p>
            <a:pPr lvl="2"/>
            <a:r>
              <a:rPr lang="en-US" dirty="0" smtClean="0"/>
              <a:t>Separate strings passed to </a:t>
            </a:r>
            <a:r>
              <a:rPr lang="en-US" dirty="0" err="1" smtClean="0"/>
              <a:t>execl</a:t>
            </a:r>
            <a:r>
              <a:rPr lang="en-US" dirty="0" smtClean="0"/>
              <a:t>(), </a:t>
            </a:r>
            <a:r>
              <a:rPr lang="en-US" dirty="0" err="1" smtClean="0"/>
              <a:t>execle</a:t>
            </a:r>
            <a:r>
              <a:rPr lang="en-US" dirty="0" smtClean="0"/>
              <a:t>(), </a:t>
            </a:r>
            <a:r>
              <a:rPr lang="en-US" dirty="0" err="1" smtClean="0"/>
              <a:t>execlp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Array of strings passed to </a:t>
            </a:r>
            <a:r>
              <a:rPr lang="en-US" dirty="0" err="1" smtClean="0"/>
              <a:t>execv</a:t>
            </a:r>
            <a:r>
              <a:rPr lang="en-US" dirty="0" smtClean="0"/>
              <a:t>(), </a:t>
            </a:r>
            <a:r>
              <a:rPr lang="en-US" dirty="0" err="1" smtClean="0"/>
              <a:t>execve</a:t>
            </a:r>
            <a:r>
              <a:rPr lang="en-US" dirty="0" smtClean="0"/>
              <a:t>(), </a:t>
            </a:r>
            <a:r>
              <a:rPr lang="en-US" dirty="0" err="1" smtClean="0"/>
              <a:t>execvp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8627-084B-474E-BAED-5741E59C7628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</a:t>
            </a:r>
            <a:r>
              <a:rPr lang="en-US" sz="1600" b="1" dirty="0" smtClean="0">
                <a:latin typeface="Courier New"/>
                <a:cs typeface="Courier New"/>
              </a:rPr>
              <a:t>/</a:t>
            </a:r>
            <a:r>
              <a:rPr lang="en-US" sz="1600" b="1" dirty="0">
                <a:latin typeface="Courier New"/>
                <a:cs typeface="Courier New"/>
              </a:rPr>
              <a:t>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smtClean="0">
                <a:latin typeface="Courier New"/>
                <a:cs typeface="Courier New"/>
              </a:rPr>
              <a:t>Child: listing </a:t>
            </a:r>
            <a:r>
              <a:rPr lang="en-US" sz="1600" b="1" dirty="0">
                <a:latin typeface="Courier New"/>
                <a:cs typeface="Courier New"/>
              </a:rPr>
              <a:t>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</a:t>
            </a:r>
            <a:r>
              <a:rPr lang="en-US" sz="1600" b="1" dirty="0" smtClean="0">
                <a:latin typeface="Courier New"/>
                <a:cs typeface="Courier New"/>
              </a:rPr>
              <a:t>/</a:t>
            </a:r>
            <a:r>
              <a:rPr lang="en-US" sz="1600" b="1" dirty="0">
                <a:latin typeface="Courier New"/>
                <a:cs typeface="Courier New"/>
              </a:rPr>
              <a:t>/ Parent process—wait for child </a:t>
            </a:r>
            <a:r>
              <a:rPr lang="en-US" sz="1600" b="1" dirty="0" smtClean="0">
                <a:latin typeface="Courier New"/>
                <a:cs typeface="Courier New"/>
              </a:rPr>
              <a:t>to complete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</a:t>
            </a:r>
            <a:r>
              <a:rPr lang="en-US" sz="1600" b="1" dirty="0" smtClean="0">
                <a:latin typeface="Courier New"/>
                <a:cs typeface="Courier New"/>
              </a:rPr>
              <a:t>Parent: </a:t>
            </a:r>
            <a:r>
              <a:rPr lang="en-US" sz="1600" b="1" dirty="0">
                <a:latin typeface="Courier New"/>
                <a:cs typeface="Courier New"/>
              </a:rPr>
              <a:t>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1878-82EA-2347-AD55-2E8B23FA92E6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Termination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call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 smtClean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Parent exiting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OS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child </a:t>
            </a:r>
            <a:r>
              <a:rPr lang="en-US" dirty="0">
                <a:latin typeface="Helvetica" charset="0"/>
                <a:ea typeface="MS PGothic" charset="0"/>
              </a:rPr>
              <a:t>to continue if </a:t>
            </a:r>
            <a:r>
              <a:rPr lang="en-US" dirty="0" smtClean="0">
                <a:latin typeface="Helvetica" charset="0"/>
                <a:ea typeface="MS PGothic" charset="0"/>
              </a:rPr>
              <a:t>parent terminates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OS initiates cascading termination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17C1-4895-214B-9E6E-0A7828BBB07C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for child termination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, process </a:t>
            </a:r>
            <a:r>
              <a:rPr lang="en-US" dirty="0">
                <a:latin typeface="Helvetica" charset="0"/>
                <a:ea typeface="MS PGothic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, process is an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 smtClean="0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 smtClean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55D4-BBA4-4A4F-AF87-6D073C52AC7D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8C5-F22F-EA4F-B60C-C40528C91903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E5-AC42-734A-BEC8-A436694B611A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AC7A-F680-AF47-8EB9-E41EB59A4920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Protects access to shared resource</a:t>
            </a:r>
          </a:p>
          <a:p>
            <a:r>
              <a:rPr lang="en-US" dirty="0" smtClean="0"/>
              <a:t>Critical section requirements: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Mutual exclusion</a:t>
            </a:r>
            <a:r>
              <a:rPr lang="en-US" dirty="0" smtClean="0"/>
              <a:t>: ≤1 thread executes CS at a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Progress</a:t>
            </a:r>
            <a:r>
              <a:rPr lang="en-US" dirty="0" smtClean="0"/>
              <a:t>: if &gt;1 thread attempts CS at same time, 1 thread guaranteed to be selected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Bounded waiting</a:t>
            </a:r>
            <a:r>
              <a:rPr lang="en-US" dirty="0" smtClean="0"/>
              <a:t>: if thread T requests access to its CS, limit on # times other threads can access their CS before T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94E9-EF10-E140-AFAE-2A2744206D25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E225-6DD7-044D-870A-C9C6AF50CE98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7DE2-3549-B743-B28C-BB527D03504B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2 </a:t>
            </a:r>
            <a:r>
              <a:rPr lang="en-US" dirty="0" smtClean="0"/>
              <a:t>still to </a:t>
            </a:r>
            <a:r>
              <a:rPr lang="en-US" dirty="0"/>
              <a:t>be posted; due date TBD</a:t>
            </a:r>
          </a:p>
          <a:p>
            <a:pPr lvl="1"/>
            <a:r>
              <a:rPr lang="en-US" dirty="0"/>
              <a:t>Exam 1: Wednesday, 2/21</a:t>
            </a:r>
          </a:p>
          <a:p>
            <a:pPr lvl="2"/>
            <a:r>
              <a:rPr lang="en-US" dirty="0"/>
              <a:t>Covers </a:t>
            </a:r>
            <a:r>
              <a:rPr lang="en-US" dirty="0" smtClean="0"/>
              <a:t>lectures through last Wednesday</a:t>
            </a:r>
            <a:endParaRPr lang="en-US" i="1" dirty="0"/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Thursday 2</a:t>
            </a:r>
            <a:r>
              <a:rPr lang="en-US" dirty="0" smtClean="0"/>
              <a:t>/22 </a:t>
            </a:r>
            <a:r>
              <a:rPr lang="en-US" dirty="0"/>
              <a:t>office hours: </a:t>
            </a:r>
            <a:r>
              <a:rPr lang="en-US" dirty="0" smtClean="0"/>
              <a:t>2-3 PM</a:t>
            </a:r>
            <a:endParaRPr lang="en-US" dirty="0"/>
          </a:p>
          <a:p>
            <a:r>
              <a:rPr lang="en-US" dirty="0" smtClean="0"/>
              <a:t>Today’s lecture: Exam 1 preview</a:t>
            </a:r>
          </a:p>
          <a:p>
            <a:pPr lvl="1"/>
            <a:r>
              <a:rPr lang="en-US" dirty="0" smtClean="0"/>
              <a:t>Exam guidelines</a:t>
            </a:r>
          </a:p>
          <a:p>
            <a:pPr lvl="1"/>
            <a:r>
              <a:rPr lang="en-US" dirty="0" smtClean="0"/>
              <a:t>Review of relevant material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D3EA7C-1696-4D47-80F5-5F42FEC02339}" type="datetime1">
              <a:rPr lang="en-US" smtClean="0">
                <a:latin typeface="Garamond"/>
                <a:cs typeface="Garamond"/>
              </a:rPr>
              <a:t>2/20/2018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302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8DF9-8414-484E-B9A8-E4A9AF97564C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Exam 1—</a:t>
            </a:r>
            <a:r>
              <a:rPr lang="en-US" b="1" u="sng" dirty="0" smtClean="0"/>
              <a:t>PLEASE BE ON TIME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still to be posted; due date TBD</a:t>
            </a:r>
          </a:p>
          <a:p>
            <a:pPr lvl="1"/>
            <a:r>
              <a:rPr lang="en-US" dirty="0"/>
              <a:t>Exam 1: Wednesday, 2/21</a:t>
            </a:r>
          </a:p>
          <a:p>
            <a:pPr lvl="2"/>
            <a:r>
              <a:rPr lang="en-US" dirty="0"/>
              <a:t>Covers </a:t>
            </a:r>
            <a:r>
              <a:rPr lang="en-US" dirty="0" smtClean="0"/>
              <a:t>lectures through </a:t>
            </a:r>
            <a:r>
              <a:rPr lang="en-US" dirty="0"/>
              <a:t>last Wednesday</a:t>
            </a:r>
            <a:endParaRPr lang="en-US" i="1" dirty="0"/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2"/>
            <a:r>
              <a:rPr lang="en-US" dirty="0"/>
              <a:t>No electronic devices, other notes allowed</a:t>
            </a:r>
          </a:p>
          <a:p>
            <a:pPr lvl="1"/>
            <a:r>
              <a:rPr lang="en-US" dirty="0"/>
              <a:t>Thursday 2/22 office hours: 2-3 PM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F325AE-7A01-AB40-8500-45D3B003B2D6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Exam 1 notes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dirty="0" smtClean="0">
                <a:latin typeface="Arial" charset="0"/>
              </a:rPr>
              <a:t>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</a:t>
            </a:r>
            <a:r>
              <a:rPr lang="en-US" sz="2600" dirty="0" smtClean="0">
                <a:latin typeface="Arial" charset="0"/>
              </a:rPr>
              <a:t>sheet </a:t>
            </a:r>
            <a:r>
              <a:rPr lang="en-US" sz="2600" dirty="0">
                <a:latin typeface="Arial" charset="0"/>
              </a:rPr>
              <a:t>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notes; no </a:t>
            </a:r>
            <a:r>
              <a:rPr lang="en-US" sz="2600" dirty="0">
                <a:latin typeface="Arial" charset="0"/>
              </a:rPr>
              <a:t>electronic devices (calculator, </a:t>
            </a:r>
            <a:r>
              <a:rPr lang="en-US" sz="2600" dirty="0" smtClean="0">
                <a:latin typeface="Arial" charset="0"/>
              </a:rPr>
              <a:t>phone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1</a:t>
            </a:r>
            <a:r>
              <a:rPr lang="en-US" sz="2600" dirty="0" smtClean="0">
                <a:latin typeface="Arial" charset="0"/>
              </a:rPr>
              <a:t> hour, 15 minutes—</a:t>
            </a:r>
            <a:r>
              <a:rPr lang="en-US" sz="2600" b="1" u="sng" dirty="0" smtClean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</a:t>
            </a:r>
            <a:r>
              <a:rPr lang="en-US" sz="2600" dirty="0" smtClean="0">
                <a:latin typeface="Arial" charset="0"/>
              </a:rPr>
              <a:t>lectures 2-</a:t>
            </a:r>
            <a:r>
              <a:rPr lang="en-US" sz="2600" dirty="0">
                <a:latin typeface="Arial" charset="0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4</a:t>
            </a:r>
            <a:r>
              <a:rPr lang="en-US" sz="2600" dirty="0" smtClean="0">
                <a:latin typeface="Arial" charset="0"/>
              </a:rPr>
              <a:t>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Process management (creation, deletion, etc.)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Inter-process communication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General multithreading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Synchronization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EB3570-173E-A048-B346-3E028BC75783}" type="datetime1">
              <a:rPr lang="en-US" smtClean="0">
                <a:latin typeface="Garamond" charset="0"/>
              </a:rPr>
              <a:t>2/20/2018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&gt;1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you receive your exam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F38FDE-E32A-2A4C-8434-0EE0C37A5DE1}" type="datetime1">
              <a:rPr lang="en-US" smtClean="0">
                <a:latin typeface="Garamond" charset="0"/>
              </a:rPr>
              <a:t>2/20/2018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Operating Systems: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</a:t>
            </a:r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Program counter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Address space</a:t>
            </a:r>
          </a:p>
          <a:p>
            <a:r>
              <a:rPr lang="en-US" dirty="0" smtClean="0"/>
              <a:t>Address space: all code/data stored in memory</a:t>
            </a:r>
          </a:p>
          <a:p>
            <a:pPr lvl="1"/>
            <a:r>
              <a:rPr lang="en-US" dirty="0" smtClean="0"/>
              <a:t>Text section: code</a:t>
            </a:r>
          </a:p>
          <a:p>
            <a:pPr lvl="1"/>
            <a:r>
              <a:rPr lang="en-US" dirty="0" smtClean="0"/>
              <a:t>Data section: global variables</a:t>
            </a:r>
          </a:p>
          <a:p>
            <a:pPr lvl="1"/>
            <a:r>
              <a:rPr lang="en-US" dirty="0" smtClean="0"/>
              <a:t>Stack: temporary data related to functions</a:t>
            </a:r>
          </a:p>
          <a:p>
            <a:pPr lvl="1"/>
            <a:r>
              <a:rPr lang="en-US" dirty="0" smtClean="0"/>
              <a:t>Heap: dynamically allocated data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23-0550-724F-9636-664C37735FF4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6CEE-08C9-6240-8644-D69B4B7DBB84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to be assigned to a </a:t>
            </a:r>
            <a:r>
              <a:rPr lang="en-US" dirty="0" smtClean="0">
                <a:latin typeface="Helvetica" charset="0"/>
                <a:ea typeface="MS PGothic" charset="0"/>
              </a:rPr>
              <a:t>processor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27172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03D6-666A-5F41-9442-8885CC884B54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 (cont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Initially, child </a:t>
            </a:r>
            <a:r>
              <a:rPr lang="en-US" dirty="0">
                <a:latin typeface="Helvetica" charset="0"/>
                <a:ea typeface="MS PGothic" charset="0"/>
              </a:rPr>
              <a:t>duplicate of parent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Child can load a separate 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89CD-7C81-2C41-8E75-31EF5D65D6A7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more details on fork() and wait()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 is:</a:t>
            </a:r>
          </a:p>
          <a:p>
            <a:pPr lvl="1"/>
            <a:r>
              <a:rPr lang="en-US" dirty="0" smtClean="0"/>
              <a:t>&lt;0 if </a:t>
            </a:r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fails (no child created)</a:t>
            </a:r>
          </a:p>
          <a:p>
            <a:pPr lvl="1"/>
            <a:r>
              <a:rPr lang="en-US" dirty="0" smtClean="0"/>
              <a:t>0 within child process</a:t>
            </a:r>
          </a:p>
          <a:p>
            <a:pPr lvl="1"/>
            <a:r>
              <a:rPr lang="en-US" dirty="0" smtClean="0"/>
              <a:t>PID of child (&gt;0) within parent process</a:t>
            </a:r>
          </a:p>
          <a:p>
            <a:r>
              <a:rPr lang="en-US" dirty="0" smtClean="0"/>
              <a:t>Can use to differentiate child from parent</a:t>
            </a:r>
          </a:p>
          <a:p>
            <a:pPr lvl="1"/>
            <a:r>
              <a:rPr lang="en-US" dirty="0" smtClean="0"/>
              <a:t>Run same program but use conditional statement to send parent/child down different paths</a:t>
            </a:r>
          </a:p>
          <a:p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allows parent to wait for child to finish execution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678-ABEF-CD41-95E5-4F332FC887B7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Exam 1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14182</TotalTime>
  <Words>1376</Words>
  <Application>Microsoft Office PowerPoint</Application>
  <PresentationFormat>On-screen Show (4:3)</PresentationFormat>
  <Paragraphs>255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EECE.4810/EECE.5730 Operating Systems</vt:lpstr>
      <vt:lpstr>Lecture outline</vt:lpstr>
      <vt:lpstr>Exam 1 notes</vt:lpstr>
      <vt:lpstr>Test policies</vt:lpstr>
      <vt:lpstr>Review: Processes</vt:lpstr>
      <vt:lpstr>Review: Process State</vt:lpstr>
      <vt:lpstr>Review: Process creation</vt:lpstr>
      <vt:lpstr>Review: Process creation (cont.)</vt:lpstr>
      <vt:lpstr>Review: more details on fork() and wait()</vt:lpstr>
      <vt:lpstr>Review: exec system calls</vt:lpstr>
      <vt:lpstr>Review: Forking Separate Process</vt:lpstr>
      <vt:lpstr>Review: Process Termination</vt:lpstr>
      <vt:lpstr>Review: Process Termination</vt:lpstr>
      <vt:lpstr>Review: Interprocess Communication</vt:lpstr>
      <vt:lpstr>Review: IPC Models </vt:lpstr>
      <vt:lpstr>Review: Threads</vt:lpstr>
      <vt:lpstr>Review: Critical section</vt:lpstr>
      <vt:lpstr>Review: Locks</vt:lpstr>
      <vt:lpstr>Review: Condition variables</vt:lpstr>
      <vt:lpstr>Review: Condition variable operations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1816</cp:revision>
  <dcterms:created xsi:type="dcterms:W3CDTF">2006-04-03T05:03:01Z</dcterms:created>
  <dcterms:modified xsi:type="dcterms:W3CDTF">2018-02-20T19:39:43Z</dcterms:modified>
</cp:coreProperties>
</file>