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35"/>
  </p:notesMasterIdLst>
  <p:handoutMasterIdLst>
    <p:handoutMasterId r:id="rId36"/>
  </p:handoutMasterIdLst>
  <p:sldIdLst>
    <p:sldId id="256" r:id="rId2"/>
    <p:sldId id="422" r:id="rId3"/>
    <p:sldId id="546" r:id="rId4"/>
    <p:sldId id="532" r:id="rId5"/>
    <p:sldId id="533" r:id="rId6"/>
    <p:sldId id="534" r:id="rId7"/>
    <p:sldId id="535" r:id="rId8"/>
    <p:sldId id="536" r:id="rId9"/>
    <p:sldId id="537" r:id="rId10"/>
    <p:sldId id="538" r:id="rId11"/>
    <p:sldId id="539" r:id="rId12"/>
    <p:sldId id="540" r:id="rId13"/>
    <p:sldId id="541" r:id="rId14"/>
    <p:sldId id="542" r:id="rId15"/>
    <p:sldId id="543" r:id="rId16"/>
    <p:sldId id="544" r:id="rId17"/>
    <p:sldId id="545" r:id="rId18"/>
    <p:sldId id="558" r:id="rId19"/>
    <p:sldId id="559" r:id="rId20"/>
    <p:sldId id="560" r:id="rId21"/>
    <p:sldId id="561" r:id="rId22"/>
    <p:sldId id="547" r:id="rId23"/>
    <p:sldId id="548" r:id="rId24"/>
    <p:sldId id="549" r:id="rId25"/>
    <p:sldId id="550" r:id="rId26"/>
    <p:sldId id="551" r:id="rId27"/>
    <p:sldId id="552" r:id="rId28"/>
    <p:sldId id="553" r:id="rId29"/>
    <p:sldId id="554" r:id="rId30"/>
    <p:sldId id="555" r:id="rId31"/>
    <p:sldId id="556" r:id="rId32"/>
    <p:sldId id="557" r:id="rId33"/>
    <p:sldId id="447" r:id="rId34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9"/>
  </p:normalViewPr>
  <p:slideViewPr>
    <p:cSldViewPr>
      <p:cViewPr>
        <p:scale>
          <a:sx n="75" d="100"/>
          <a:sy n="75" d="100"/>
        </p:scale>
        <p:origin x="2144" y="4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7FE6FB-3D49-4249-A1E3-1916E5A801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687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35509FC-8776-8E47-B485-54AB9E66EE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214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DF0CBA8-8657-544D-B08C-497D569FF9C2}" type="slidenum">
              <a:rPr lang="en-US"/>
              <a:pPr/>
              <a:t>2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85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026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ECE 160 - Intro to Computer Engineering I</a:t>
            </a:r>
          </a:p>
        </p:txBody>
      </p:sp>
      <p:sp>
        <p:nvSpPr>
          <p:cNvPr id="27650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03/07/2005</a:t>
            </a:r>
          </a:p>
        </p:txBody>
      </p:sp>
      <p:sp>
        <p:nvSpPr>
          <p:cNvPr id="27651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(c) 2005, P. H. Viall</a:t>
            </a:r>
          </a:p>
        </p:txBody>
      </p:sp>
      <p:sp>
        <p:nvSpPr>
          <p:cNvPr id="2765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42A5286-4DBA-B34A-8AB2-FDE76D82DA23}" type="slidenum">
              <a:rPr lang="en-US" sz="1200"/>
              <a:pPr eaLnBrk="1" hangingPunct="1"/>
              <a:t>27</a:t>
            </a:fld>
            <a:endParaRPr lang="en-US" sz="1200"/>
          </a:p>
        </p:txBody>
      </p:sp>
      <p:sp>
        <p:nvSpPr>
          <p:cNvPr id="276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62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0F9EB8-1C4C-1E47-954C-DE748BFEEE3E}" type="datetime1">
              <a:rPr lang="en-US" smtClean="0"/>
              <a:t>5/28/18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17AAEF-3BCC-5D41-A487-B7D7AA0B78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88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AB5373-8CD0-D34C-8425-08994E598FC1}" type="datetime1">
              <a:rPr lang="en-US" smtClean="0"/>
              <a:t>5/28/18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F28413-8D62-9D4E-AAD8-D8D50F76B98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274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6B101E-2546-FC48-A003-61F96635787C}" type="datetime1">
              <a:rPr lang="en-US" smtClean="0"/>
              <a:t>5/28/18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FA1AEF-06BF-0E49-87E9-120ED52CA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71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B026DB-042C-504E-9AE3-4893B2F95BB9}" type="datetime1">
              <a:rPr lang="en-US" smtClean="0"/>
              <a:t>5/28/18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964D9B-CFE9-904D-B972-23857ADAA6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93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92F4B6-9BC0-8E43-A511-0C91A90EE5DC}" type="datetime1">
              <a:rPr lang="en-US" smtClean="0"/>
              <a:t>5/28/18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9915D-912A-9A4E-B03E-C9A4AA0040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97EC1A-6B21-394C-B2D7-865D69DE2935}" type="datetime1">
              <a:rPr lang="en-US" smtClean="0"/>
              <a:t>5/28/18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A23BD-02AE-1F4B-83EF-E7EAEF234F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8A18E6-BD22-084F-9C77-519D2D98EAD6}" type="datetime1">
              <a:rPr lang="en-US" smtClean="0"/>
              <a:t>5/28/18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F92706-B6D0-1A4F-8064-54A32DB080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59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3D9850-0F3F-C440-AD52-35E9699A952C}" type="datetime1">
              <a:rPr lang="en-US" smtClean="0"/>
              <a:t>5/28/18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96258E-5F03-1441-9339-5A15CA1A8F3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1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4FCEE9-85CA-8943-82AF-279AB391AB1B}" type="datetime1">
              <a:rPr lang="en-US" smtClean="0"/>
              <a:t>5/28/18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333E00-83C6-AB42-BD67-6BD9EBCB43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78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900E05-DC79-124D-9829-5468EC95A0F1}" type="datetime1">
              <a:rPr lang="en-US" smtClean="0"/>
              <a:t>5/28/18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7A1302-9CD6-5844-8B5E-89D8D77007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23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2AF9EA-268C-6343-804E-4A6357319488}" type="datetime1">
              <a:rPr lang="en-US" smtClean="0"/>
              <a:t>5/28/18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05F3CD-9211-3747-9568-F2ECCBCCFD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45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657D73-6424-FD4C-91C5-3BE110CC9DA8}" type="datetime1">
              <a:rPr lang="en-US" smtClean="0"/>
              <a:t>5/28/18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0E601A-C624-3C4D-8668-B8460B3513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74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02CC9A-EB35-6440-8DFC-773ADEFA0ABE}" type="datetime1">
              <a:rPr lang="en-US" smtClean="0"/>
              <a:t>5/28/18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8C44FE-9A61-AC4D-907B-6E4B9E9FF5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68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AB8677E0-39B0-C54C-89BE-4146158CCE32}" type="datetime1">
              <a:rPr lang="en-US" smtClean="0"/>
              <a:t>5/28/18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D454C89D-4121-2F44-8AC2-7D93C733F39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75" r:id="rId1"/>
    <p:sldLayoutId id="2147484563" r:id="rId2"/>
    <p:sldLayoutId id="2147484564" r:id="rId3"/>
    <p:sldLayoutId id="2147484565" r:id="rId4"/>
    <p:sldLayoutId id="2147484566" r:id="rId5"/>
    <p:sldLayoutId id="2147484567" r:id="rId6"/>
    <p:sldLayoutId id="2147484568" r:id="rId7"/>
    <p:sldLayoutId id="2147484569" r:id="rId8"/>
    <p:sldLayoutId id="2147484570" r:id="rId9"/>
    <p:sldLayoutId id="2147484571" r:id="rId10"/>
    <p:sldLayoutId id="2147484572" r:id="rId11"/>
    <p:sldLayoutId id="2147484573" r:id="rId12"/>
    <p:sldLayoutId id="2147484574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Summer </a:t>
            </a:r>
            <a:r>
              <a:rPr lang="en-US" dirty="0" smtClean="0">
                <a:latin typeface="Arial" charset="0"/>
              </a:rPr>
              <a:t>2018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4: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Loops: </a:t>
            </a:r>
            <a:r>
              <a:rPr lang="en-US" dirty="0" smtClean="0">
                <a:latin typeface="Arial" charset="0"/>
              </a:rPr>
              <a:t>while, do</a:t>
            </a:r>
            <a:r>
              <a:rPr lang="en-US" dirty="0">
                <a:latin typeface="Arial" charset="0"/>
              </a:rPr>
              <a:t>-</a:t>
            </a:r>
            <a:r>
              <a:rPr lang="en-US" dirty="0" smtClean="0">
                <a:latin typeface="Arial" charset="0"/>
              </a:rPr>
              <a:t>while, and for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Application: loop with flexible limit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Could determine loop limit based on variable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Result of calculation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Input value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See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while2.c</a:t>
            </a:r>
            <a:r>
              <a:rPr lang="en-US" dirty="0" smtClean="0">
                <a:ea typeface="+mn-ea"/>
                <a:cs typeface="+mn-cs"/>
              </a:rPr>
              <a:t> for an example (on website)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Program to calculate average grade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First reads # of grades to enter, then list of grades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Keeps running sum of all grades entered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Calculates average at end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Loop: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while (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gradeCount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 &lt; 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numGrades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("%lf", &amp;grade);			// Read grade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gradeSum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gradeSum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 + grade;	// Add to sum</a:t>
            </a:r>
          </a:p>
          <a:p>
            <a:pPr>
              <a:buFont typeface="Wingdings" pitchFamily="2" charset="2"/>
              <a:buNone/>
              <a:defRPr/>
            </a:pPr>
            <a:endParaRPr lang="en-US" sz="2600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gradeCount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gradeCount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 + 1;	// Inc. count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6131132-772E-5045-AE73-DCE1953CC452}" type="datetime1">
              <a:rPr lang="en-US" sz="1200" smtClean="0">
                <a:latin typeface="Garamond" charset="0"/>
              </a:rPr>
              <a:t>5/28/18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A48EA35-D6B5-FC45-8DB4-15C96A732D59}" type="slidenum">
              <a:rPr lang="en-US" sz="1200">
                <a:latin typeface="Garamond" charset="0"/>
              </a:rPr>
              <a:pPr/>
              <a:t>10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Application: sentinel value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700">
                <a:latin typeface="Arial" charset="0"/>
              </a:rPr>
              <a:t>Common to read input until a certain value(</a:t>
            </a:r>
            <a:r>
              <a:rPr lang="en-US" sz="1700">
                <a:solidFill>
                  <a:srgbClr val="FF0000"/>
                </a:solidFill>
                <a:latin typeface="Arial" charset="0"/>
              </a:rPr>
              <a:t>sentinel</a:t>
            </a:r>
            <a:r>
              <a:rPr lang="en-US" sz="1700">
                <a:latin typeface="Arial" charset="0"/>
              </a:rPr>
              <a:t>) is entered</a:t>
            </a:r>
          </a:p>
          <a:p>
            <a:pPr lvl="1">
              <a:lnSpc>
                <a:spcPct val="80000"/>
              </a:lnSpc>
            </a:pPr>
            <a:r>
              <a:rPr lang="en-US" sz="1400">
                <a:latin typeface="Arial" charset="0"/>
              </a:rPr>
              <a:t>May be predetermined (i.e., run program until user enters </a:t>
            </a:r>
            <a:r>
              <a:rPr lang="ja-JP" altLang="en-US" sz="1400">
                <a:latin typeface="Arial" charset="0"/>
              </a:rPr>
              <a:t>‘</a:t>
            </a:r>
            <a:r>
              <a:rPr lang="en-US" altLang="ja-JP" sz="1400">
                <a:latin typeface="Arial" charset="0"/>
              </a:rPr>
              <a:t>q</a:t>
            </a:r>
            <a:r>
              <a:rPr lang="ja-JP" altLang="en-US" sz="1400">
                <a:latin typeface="Arial" charset="0"/>
              </a:rPr>
              <a:t>’</a:t>
            </a:r>
            <a:r>
              <a:rPr lang="en-US" altLang="ja-JP" sz="1400">
                <a:latin typeface="Arial" charset="0"/>
              </a:rPr>
              <a:t> for </a:t>
            </a:r>
            <a:r>
              <a:rPr lang="ja-JP" altLang="en-US" sz="1400">
                <a:latin typeface="Arial" charset="0"/>
              </a:rPr>
              <a:t>“</a:t>
            </a:r>
            <a:r>
              <a:rPr lang="en-US" altLang="ja-JP" sz="1400">
                <a:latin typeface="Arial" charset="0"/>
              </a:rPr>
              <a:t>quit</a:t>
            </a:r>
            <a:r>
              <a:rPr lang="ja-JP" altLang="en-US" sz="1400">
                <a:latin typeface="Arial" charset="0"/>
              </a:rPr>
              <a:t>”</a:t>
            </a:r>
            <a:r>
              <a:rPr lang="en-US" altLang="ja-JP" sz="1400">
                <a:latin typeface="Arial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1400">
                <a:latin typeface="Arial" charset="0"/>
              </a:rPr>
              <a:t>Run until invalid value entered</a:t>
            </a:r>
          </a:p>
          <a:p>
            <a:pPr lvl="1">
              <a:lnSpc>
                <a:spcPct val="80000"/>
              </a:lnSpc>
            </a:pPr>
            <a:r>
              <a:rPr lang="en-US" sz="1400">
                <a:latin typeface="Arial" charset="0"/>
              </a:rPr>
              <a:t>In file input, will often run until end of file</a:t>
            </a:r>
          </a:p>
          <a:p>
            <a:pPr>
              <a:lnSpc>
                <a:spcPct val="80000"/>
              </a:lnSpc>
            </a:pPr>
            <a:r>
              <a:rPr lang="en-US" sz="1700">
                <a:latin typeface="Arial" charset="0"/>
              </a:rPr>
              <a:t>See </a:t>
            </a:r>
            <a:r>
              <a:rPr lang="en-US" sz="1700">
                <a:latin typeface="Courier New" charset="0"/>
                <a:cs typeface="Courier New" charset="0"/>
              </a:rPr>
              <a:t>while3.c</a:t>
            </a:r>
            <a:r>
              <a:rPr lang="en-US" sz="1700">
                <a:latin typeface="Arial" charset="0"/>
              </a:rPr>
              <a:t> for an example (on website)</a:t>
            </a:r>
          </a:p>
          <a:p>
            <a:pPr lvl="1">
              <a:lnSpc>
                <a:spcPct val="80000"/>
              </a:lnSpc>
            </a:pPr>
            <a:r>
              <a:rPr lang="en-US" sz="1400">
                <a:latin typeface="Arial" charset="0"/>
              </a:rPr>
              <a:t>Refined version of average grade program</a:t>
            </a:r>
          </a:p>
          <a:p>
            <a:pPr lvl="1">
              <a:lnSpc>
                <a:spcPct val="80000"/>
              </a:lnSpc>
            </a:pPr>
            <a:r>
              <a:rPr lang="en-US" sz="1400">
                <a:latin typeface="Arial" charset="0"/>
              </a:rPr>
              <a:t>Core of program: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// Prompt for and read first grade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printf("Enter grade: ");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scanf("%lf", &amp;grade);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8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/* Continue reading/accumulating grades until invalid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		value entered */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while ((grade &gt;= 0.0) &amp;&amp; (grade &lt;= 100.0))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pt-BR" sz="1800">
                <a:latin typeface="Courier New" charset="0"/>
                <a:cs typeface="Courier New" charset="0"/>
              </a:rPr>
              <a:t>	gradeSum = gradeSum + grade;	// Accumulate grade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	gradeCount = gradeCount + 1;	// Increment grade count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	printf("Enter grade: ");		// Prompt for and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	scanf("%lf", &amp;grade);		//   read next grade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}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Arial" charset="0"/>
            </a:endParaRP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D30418F-A268-334C-AB91-84DE9953458F}" type="datetime1">
              <a:rPr lang="en-US" sz="1200" smtClean="0">
                <a:latin typeface="Garamond" charset="0"/>
              </a:rPr>
              <a:t>5/28/18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138F0CF-227F-0448-AAB2-289BCF14B7DE}" type="slidenum">
              <a:rPr lang="en-US" sz="1200">
                <a:latin typeface="Garamond" charset="0"/>
              </a:rPr>
              <a:pPr/>
              <a:t>11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do-while loops</a:t>
            </a:r>
          </a:p>
        </p:txBody>
      </p:sp>
      <p:sp>
        <p:nvSpPr>
          <p:cNvPr id="13315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while</a:t>
            </a:r>
            <a:r>
              <a:rPr lang="en-US">
                <a:latin typeface="Arial" charset="0"/>
              </a:rPr>
              <a:t> loop is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pre-tested</a:t>
            </a:r>
          </a:p>
          <a:p>
            <a:pPr lvl="1"/>
            <a:r>
              <a:rPr lang="en-US">
                <a:latin typeface="Arial" charset="0"/>
              </a:rPr>
              <a:t>Check condition at start; if false, don’t enter loop</a:t>
            </a:r>
          </a:p>
          <a:p>
            <a:r>
              <a:rPr lang="en-US">
                <a:latin typeface="Arial" charset="0"/>
              </a:rPr>
              <a:t>To guarantee at least one iteration, use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post-tested</a:t>
            </a:r>
            <a:r>
              <a:rPr lang="en-US">
                <a:latin typeface="Arial" charset="0"/>
              </a:rPr>
              <a:t> loop: </a:t>
            </a:r>
            <a:r>
              <a:rPr lang="en-US">
                <a:solidFill>
                  <a:srgbClr val="FF0000"/>
                </a:solidFill>
                <a:latin typeface="Courier New" charset="0"/>
                <a:cs typeface="Courier New" charset="0"/>
              </a:rPr>
              <a:t>do-while</a:t>
            </a:r>
          </a:p>
          <a:p>
            <a:pPr lvl="1"/>
            <a:r>
              <a:rPr lang="en-US">
                <a:latin typeface="Arial" charset="0"/>
              </a:rPr>
              <a:t>Checks condition at end of loop</a:t>
            </a:r>
          </a:p>
          <a:p>
            <a:r>
              <a:rPr lang="en-US">
                <a:latin typeface="Courier New" charset="0"/>
              </a:rPr>
              <a:t>do {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	&lt;statements&gt;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} while ( &lt;expression&gt;  )</a:t>
            </a:r>
            <a:r>
              <a:rPr lang="en-US" b="1">
                <a:solidFill>
                  <a:srgbClr val="FF0000"/>
                </a:solidFill>
                <a:latin typeface="Courier New" charset="0"/>
              </a:rPr>
              <a:t>;</a:t>
            </a:r>
            <a:r>
              <a:rPr lang="en-US">
                <a:latin typeface="Courier New" charset="0"/>
              </a:rPr>
              <a:t/>
            </a:r>
            <a:br>
              <a:rPr lang="en-US">
                <a:latin typeface="Courier New" charset="0"/>
              </a:rPr>
            </a:br>
            <a:endParaRPr lang="en-US">
              <a:latin typeface="Courier New" charset="0"/>
            </a:endParaRP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</a:rPr>
              <a:t>				</a:t>
            </a:r>
            <a:r>
              <a:rPr lang="en-US" i="1">
                <a:solidFill>
                  <a:srgbClr val="FF0000"/>
                </a:solidFill>
                <a:latin typeface="Arial" charset="0"/>
              </a:rPr>
              <a:t>Don’t forget semicolon!</a:t>
            </a:r>
          </a:p>
          <a:p>
            <a:endParaRPr lang="en-US">
              <a:latin typeface="Arial" charset="0"/>
            </a:endParaRPr>
          </a:p>
          <a:p>
            <a:endParaRPr lang="en-US">
              <a:latin typeface="Arial" charset="0"/>
            </a:endParaRPr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C989AF6-3644-8849-8FF8-F39EF4C43536}" type="datetime1">
              <a:rPr lang="en-US" sz="1200" smtClean="0">
                <a:latin typeface="Garamond" charset="0"/>
              </a:rPr>
              <a:t>5/28/18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  <p:sp>
        <p:nvSpPr>
          <p:cNvPr id="133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B6FB0A1-40D7-2646-BFBE-1D76272A92E6}" type="slidenum">
              <a:rPr lang="en-US" sz="1200">
                <a:latin typeface="Garamond" charset="0"/>
              </a:rPr>
              <a:pPr/>
              <a:t>12</a:t>
            </a:fld>
            <a:endParaRPr lang="en-US" sz="1200">
              <a:latin typeface="Garamond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6248400" y="5257800"/>
            <a:ext cx="5334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While vs. do-while: flowcharts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43000"/>
            <a:ext cx="4038600" cy="4987925"/>
          </a:xfrm>
        </p:spPr>
        <p:txBody>
          <a:bodyPr/>
          <a:lstStyle/>
          <a:p>
            <a:r>
              <a:rPr lang="en-US">
                <a:latin typeface="Arial" charset="0"/>
              </a:rPr>
              <a:t>while: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pre-tested</a:t>
            </a:r>
            <a:r>
              <a:rPr lang="en-US">
                <a:latin typeface="Arial" charset="0"/>
              </a:rPr>
              <a:t> loop</a:t>
            </a:r>
          </a:p>
          <a:p>
            <a:pPr lvl="1"/>
            <a:r>
              <a:rPr lang="en-US">
                <a:latin typeface="Arial" charset="0"/>
              </a:rPr>
              <a:t>Check condition, then execute loop body</a:t>
            </a:r>
          </a:p>
          <a:p>
            <a:pPr lvl="1"/>
            <a:endParaRPr lang="en-US">
              <a:latin typeface="Arial" charset="0"/>
            </a:endParaRPr>
          </a:p>
          <a:p>
            <a:pPr lvl="1"/>
            <a:endParaRPr lang="en-US">
              <a:latin typeface="Arial" charset="0"/>
            </a:endParaRPr>
          </a:p>
          <a:p>
            <a:pPr lvl="1"/>
            <a:endParaRPr lang="en-US">
              <a:latin typeface="Arial" charset="0"/>
            </a:endParaRPr>
          </a:p>
          <a:p>
            <a:pPr lvl="1"/>
            <a:endParaRPr lang="en-US">
              <a:latin typeface="Arial" charset="0"/>
            </a:endParaRPr>
          </a:p>
        </p:txBody>
      </p:sp>
      <p:sp>
        <p:nvSpPr>
          <p:cNvPr id="14340" name="Content Placeholder 28"/>
          <p:cNvSpPr>
            <a:spLocks noGrp="1"/>
          </p:cNvSpPr>
          <p:nvPr>
            <p:ph sz="half" idx="2"/>
          </p:nvPr>
        </p:nvSpPr>
        <p:spPr>
          <a:xfrm>
            <a:off x="4343400" y="1108075"/>
            <a:ext cx="4648200" cy="4987925"/>
          </a:xfrm>
        </p:spPr>
        <p:txBody>
          <a:bodyPr/>
          <a:lstStyle/>
          <a:p>
            <a:r>
              <a:rPr lang="en-US">
                <a:latin typeface="Arial" charset="0"/>
              </a:rPr>
              <a:t>do-while: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post-tested</a:t>
            </a:r>
            <a:r>
              <a:rPr lang="en-US">
                <a:latin typeface="Arial" charset="0"/>
              </a:rPr>
              <a:t> loop</a:t>
            </a:r>
          </a:p>
          <a:p>
            <a:pPr lvl="1"/>
            <a:r>
              <a:rPr lang="en-US">
                <a:latin typeface="Arial" charset="0"/>
              </a:rPr>
              <a:t>Execute loop body, then check condition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1434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57FC81D-92FA-BC4D-8040-BB159978CCD9}" type="datetime1">
              <a:rPr lang="en-US" sz="1200" smtClean="0">
                <a:latin typeface="Garamond" charset="0"/>
              </a:rPr>
              <a:t>5/28/18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  <p:sp>
        <p:nvSpPr>
          <p:cNvPr id="143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2111E8F-317F-F74F-ABA8-A680A6E47EF6}" type="slidenum">
              <a:rPr lang="en-US" sz="1200">
                <a:latin typeface="Garamond" charset="0"/>
              </a:rPr>
              <a:pPr/>
              <a:t>13</a:t>
            </a:fld>
            <a:endParaRPr lang="en-US" sz="1200">
              <a:latin typeface="Garamond" charset="0"/>
            </a:endParaRPr>
          </a:p>
        </p:txBody>
      </p:sp>
      <p:sp>
        <p:nvSpPr>
          <p:cNvPr id="14344" name="AutoShape 14"/>
          <p:cNvSpPr>
            <a:spLocks noChangeArrowheads="1"/>
          </p:cNvSpPr>
          <p:nvPr/>
        </p:nvSpPr>
        <p:spPr bwMode="auto">
          <a:xfrm>
            <a:off x="1524000" y="27432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A = 0?</a:t>
            </a:r>
          </a:p>
        </p:txBody>
      </p:sp>
      <p:sp>
        <p:nvSpPr>
          <p:cNvPr id="14345" name="Text Box 17"/>
          <p:cNvSpPr txBox="1">
            <a:spLocks noChangeArrowheads="1"/>
          </p:cNvSpPr>
          <p:nvPr/>
        </p:nvSpPr>
        <p:spPr bwMode="auto">
          <a:xfrm>
            <a:off x="2743200" y="2819400"/>
            <a:ext cx="838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sp>
        <p:nvSpPr>
          <p:cNvPr id="14346" name="Text Box 18"/>
          <p:cNvSpPr txBox="1">
            <a:spLocks noChangeArrowheads="1"/>
          </p:cNvSpPr>
          <p:nvPr/>
        </p:nvSpPr>
        <p:spPr bwMode="auto">
          <a:xfrm>
            <a:off x="1524000" y="35052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14347" name="TextBox 24"/>
          <p:cNvSpPr txBox="1">
            <a:spLocks noChangeArrowheads="1"/>
          </p:cNvSpPr>
          <p:nvPr/>
        </p:nvSpPr>
        <p:spPr bwMode="auto">
          <a:xfrm>
            <a:off x="1447800" y="3886200"/>
            <a:ext cx="16002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Loop body</a:t>
            </a:r>
          </a:p>
        </p:txBody>
      </p:sp>
      <p:cxnSp>
        <p:nvCxnSpPr>
          <p:cNvPr id="12" name="Elbow Connector 11"/>
          <p:cNvCxnSpPr/>
          <p:nvPr/>
        </p:nvCxnSpPr>
        <p:spPr>
          <a:xfrm rot="16200000" flipH="1">
            <a:off x="2347912" y="3643313"/>
            <a:ext cx="1552575" cy="457200"/>
          </a:xfrm>
          <a:prstGeom prst="bentConnector3">
            <a:avLst>
              <a:gd name="adj1" fmla="val 286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14347" idx="2"/>
            <a:endCxn id="14344" idx="1"/>
          </p:cNvCxnSpPr>
          <p:nvPr/>
        </p:nvCxnSpPr>
        <p:spPr>
          <a:xfrm rot="5400000" flipH="1">
            <a:off x="1320006" y="3328194"/>
            <a:ext cx="1131888" cy="723900"/>
          </a:xfrm>
          <a:prstGeom prst="bentConnector4">
            <a:avLst>
              <a:gd name="adj1" fmla="val -20196"/>
              <a:gd name="adj2" fmla="val 14210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50" name="AutoShape 14"/>
          <p:cNvSpPr>
            <a:spLocks noChangeArrowheads="1"/>
          </p:cNvSpPr>
          <p:nvPr/>
        </p:nvSpPr>
        <p:spPr bwMode="auto">
          <a:xfrm>
            <a:off x="5791200" y="3292475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A = 0?</a:t>
            </a:r>
          </a:p>
        </p:txBody>
      </p:sp>
      <p:sp>
        <p:nvSpPr>
          <p:cNvPr id="14351" name="Text Box 17"/>
          <p:cNvSpPr txBox="1">
            <a:spLocks noChangeArrowheads="1"/>
          </p:cNvSpPr>
          <p:nvPr/>
        </p:nvSpPr>
        <p:spPr bwMode="auto">
          <a:xfrm>
            <a:off x="5715000" y="4281488"/>
            <a:ext cx="838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sp>
        <p:nvSpPr>
          <p:cNvPr id="14352" name="Text Box 18"/>
          <p:cNvSpPr txBox="1">
            <a:spLocks noChangeArrowheads="1"/>
          </p:cNvSpPr>
          <p:nvPr/>
        </p:nvSpPr>
        <p:spPr bwMode="auto">
          <a:xfrm>
            <a:off x="5410200" y="3276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14353" name="TextBox 24"/>
          <p:cNvSpPr txBox="1">
            <a:spLocks noChangeArrowheads="1"/>
          </p:cNvSpPr>
          <p:nvPr/>
        </p:nvSpPr>
        <p:spPr bwMode="auto">
          <a:xfrm>
            <a:off x="5638800" y="2754313"/>
            <a:ext cx="1600200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Loop body</a:t>
            </a:r>
          </a:p>
        </p:txBody>
      </p:sp>
      <p:cxnSp>
        <p:nvCxnSpPr>
          <p:cNvPr id="35" name="Elbow Connector 34"/>
          <p:cNvCxnSpPr>
            <a:stCxn id="14350" idx="1"/>
            <a:endCxn id="14353" idx="1"/>
          </p:cNvCxnSpPr>
          <p:nvPr/>
        </p:nvCxnSpPr>
        <p:spPr>
          <a:xfrm rot="10800000">
            <a:off x="5638800" y="2938463"/>
            <a:ext cx="152400" cy="735012"/>
          </a:xfrm>
          <a:prstGeom prst="bentConnector3">
            <a:avLst>
              <a:gd name="adj1" fmla="val 2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4350" idx="2"/>
          </p:cNvCxnSpPr>
          <p:nvPr/>
        </p:nvCxnSpPr>
        <p:spPr>
          <a:xfrm>
            <a:off x="6477000" y="4054475"/>
            <a:ext cx="0" cy="669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209800" y="3475038"/>
            <a:ext cx="0" cy="396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14350" idx="0"/>
          </p:cNvCxnSpPr>
          <p:nvPr/>
        </p:nvCxnSpPr>
        <p:spPr>
          <a:xfrm>
            <a:off x="6477000" y="3124200"/>
            <a:ext cx="0" cy="168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58" name="Content Placeholder 2"/>
          <p:cNvSpPr txBox="1">
            <a:spLocks/>
          </p:cNvSpPr>
          <p:nvPr/>
        </p:nvSpPr>
        <p:spPr bwMode="auto">
          <a:xfrm>
            <a:off x="304800" y="5105400"/>
            <a:ext cx="8534400" cy="117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</a:pPr>
            <a:r>
              <a:rPr lang="en-US" sz="2800"/>
              <a:t>All loops characterized by conditional test, backwards arrows indicating repetition of code</a:t>
            </a:r>
          </a:p>
          <a:p>
            <a:pPr marL="669925" lvl="1" indent="-325438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0"/>
              <a:buChar char="q"/>
            </a:pP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comparison while vs do-while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52400" y="1676400"/>
            <a:ext cx="3886200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x = 7;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do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 = x + 1;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 while ( x &lt; 10  );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endParaRPr lang="en-US" sz="1800"/>
          </a:p>
          <a:p>
            <a:pPr>
              <a:spcBef>
                <a:spcPct val="50000"/>
              </a:spcBef>
            </a:pPr>
            <a:r>
              <a:rPr lang="en-US" sz="1800"/>
              <a:t>OUTPUT:</a:t>
            </a:r>
          </a:p>
          <a:p>
            <a:pPr>
              <a:spcBef>
                <a:spcPct val="50000"/>
              </a:spcBef>
            </a:pPr>
            <a:r>
              <a:rPr lang="en-US" sz="1800"/>
              <a:t>7 8 9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4419600" y="1676400"/>
            <a:ext cx="3886200" cy="327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x = 7;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while ( x &lt; 10  )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 = x + 1;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 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800"/>
              <a:t>OUTPUT:</a:t>
            </a:r>
          </a:p>
          <a:p>
            <a:pPr>
              <a:spcBef>
                <a:spcPct val="50000"/>
              </a:spcBef>
            </a:pPr>
            <a:r>
              <a:rPr lang="en-US" sz="1800"/>
              <a:t>7 8 9</a:t>
            </a:r>
          </a:p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15365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068FC29-31AA-CF49-9334-5CD012A5FCAD}" type="datetime1">
              <a:rPr lang="en-US" sz="1200" smtClean="0">
                <a:latin typeface="Garamond" charset="0"/>
              </a:rPr>
              <a:t>5/28/18</a:t>
            </a:fld>
            <a:endParaRPr lang="en-US" sz="1200">
              <a:latin typeface="Garamond" charset="0"/>
            </a:endParaRPr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8A0954B-DB93-2549-B40B-F13D2D93F2C6}" type="slidenum">
              <a:rPr lang="en-US" sz="1200">
                <a:latin typeface="Garamond" charset="0"/>
              </a:rPr>
              <a:pPr/>
              <a:t>14</a:t>
            </a:fld>
            <a:endParaRPr lang="en-US" sz="1200">
              <a:latin typeface="Garamond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comparison while vs do-while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52400" y="1676400"/>
            <a:ext cx="38862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x = 7;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do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 = x + 1;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 while ( x &lt; 3  );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endParaRPr lang="en-US" sz="1800"/>
          </a:p>
          <a:p>
            <a:pPr>
              <a:spcBef>
                <a:spcPct val="50000"/>
              </a:spcBef>
            </a:pPr>
            <a:r>
              <a:rPr lang="en-US" sz="1800"/>
              <a:t>OUTPUT:</a:t>
            </a:r>
          </a:p>
          <a:p>
            <a:pPr>
              <a:spcBef>
                <a:spcPct val="50000"/>
              </a:spcBef>
            </a:pPr>
            <a:r>
              <a:rPr lang="en-US" sz="1800"/>
              <a:t>7</a:t>
            </a:r>
          </a:p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4419600" y="1676400"/>
            <a:ext cx="3886200" cy="327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x = 7;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while ( x &lt; 3  )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 = x + 1;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 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800"/>
              <a:t>OUTPUT:</a:t>
            </a:r>
          </a:p>
          <a:p>
            <a:pPr>
              <a:spcBef>
                <a:spcPct val="50000"/>
              </a:spcBef>
            </a:pPr>
            <a:r>
              <a:rPr lang="en-US" sz="1800"/>
              <a:t>(no output)</a:t>
            </a:r>
          </a:p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16389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EE4795C-00D3-614D-A170-A81730E763FD}" type="datetime1">
              <a:rPr lang="en-US" sz="1200" smtClean="0">
                <a:latin typeface="Garamond" charset="0"/>
              </a:rPr>
              <a:t>5/28/18</a:t>
            </a:fld>
            <a:endParaRPr lang="en-US" sz="1200">
              <a:latin typeface="Garamond" charset="0"/>
            </a:endParaRPr>
          </a:p>
        </p:txBody>
      </p:sp>
      <p:sp>
        <p:nvSpPr>
          <p:cNvPr id="163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D794219-9225-1644-A26F-51B084EB597A}" type="slidenum">
              <a:rPr lang="en-US" sz="1200">
                <a:latin typeface="Garamond" charset="0"/>
              </a:rPr>
              <a:pPr/>
              <a:t>15</a:t>
            </a:fld>
            <a:endParaRPr lang="en-US" sz="1200">
              <a:latin typeface="Garamond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Application: sentinel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Core of program demonstrating while loop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// Prompt for and read first grade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("Enter grade: ");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("%lf", &amp;grade);</a:t>
            </a:r>
          </a:p>
          <a:p>
            <a:pPr>
              <a:buFont typeface="Wingdings" pitchFamily="2" charset="2"/>
              <a:buNone/>
              <a:defRPr/>
            </a:pPr>
            <a:endParaRPr lang="en-US" sz="2600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/* Continue reading/accumulating grades until invalid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		value entered */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while ((grade &gt;= 0.0) &amp;&amp; (grade &lt;= 100.0)) {</a:t>
            </a:r>
          </a:p>
          <a:p>
            <a:pPr>
              <a:buFont typeface="Wingdings" pitchFamily="2" charset="2"/>
              <a:buNone/>
              <a:defRPr/>
            </a:pPr>
            <a:r>
              <a:rPr lang="pt-BR" sz="2600" dirty="0" smtClean="0">
                <a:latin typeface="Courier New" pitchFamily="49" charset="0"/>
                <a:ea typeface="+mn-ea"/>
                <a:cs typeface="Courier New" pitchFamily="49" charset="0"/>
              </a:rPr>
              <a:t>	gradeSum = gradeSum + grade;	// Accumulate grade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gradeCount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gradeCount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 + 1;	// Increment grade count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("Enter grade: ");		// Prompt for and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("%lf", &amp;grade);		//   read next grade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1741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BA76C41-7E55-004E-A6FA-3A831A58BF9C}" type="datetime1">
              <a:rPr lang="en-US" sz="1200" smtClean="0">
                <a:latin typeface="Garamond" charset="0"/>
              </a:rPr>
              <a:t>5/28/18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4551E40-11CF-CE43-873E-6E28DFB25519}" type="slidenum">
              <a:rPr lang="en-US" sz="1200">
                <a:latin typeface="Garamond" charset="0"/>
              </a:rPr>
              <a:pPr/>
              <a:t>16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Application: sentinel value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Rewrite grade average program to ensure at least one grade is read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Change core of program (shown previously):</a:t>
            </a:r>
          </a:p>
          <a:p>
            <a:pPr>
              <a:buFont typeface="Wingdings" pitchFamily="2" charset="2"/>
              <a:buNone/>
              <a:defRPr/>
            </a:pPr>
            <a:endParaRPr lang="en-US" sz="2800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/* Prompt for and read grades until invalid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   value entered */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do {</a:t>
            </a:r>
          </a:p>
          <a:p>
            <a:pPr>
              <a:buFont typeface="Wingdings" pitchFamily="2" charset="2"/>
              <a:buNone/>
              <a:defRPr/>
            </a:pPr>
            <a:r>
              <a:rPr lang="pt-BR" sz="28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800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("Enter grade: ");		// Prompt for and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800" dirty="0" err="1" smtClean="0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("%lf", &amp;grade);		//   read grade</a:t>
            </a:r>
            <a:endParaRPr lang="pt-BR" sz="2800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pt-BR" sz="28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  <a:p>
            <a:pPr>
              <a:buFont typeface="Wingdings" pitchFamily="2" charset="2"/>
              <a:buNone/>
              <a:defRPr/>
            </a:pPr>
            <a:r>
              <a:rPr lang="pt-BR" sz="2800" dirty="0" smtClean="0">
                <a:latin typeface="Courier New" pitchFamily="49" charset="0"/>
                <a:ea typeface="+mn-ea"/>
                <a:cs typeface="Courier New" pitchFamily="49" charset="0"/>
              </a:rPr>
              <a:t>	if ((grade &gt;= 0.0) &amp;&amp; (grade &lt;= 100.0)) {</a:t>
            </a:r>
          </a:p>
          <a:p>
            <a:pPr>
              <a:buFont typeface="Wingdings" pitchFamily="2" charset="2"/>
              <a:buNone/>
              <a:defRPr/>
            </a:pPr>
            <a:r>
              <a:rPr lang="pt-BR" sz="2800" dirty="0" smtClean="0">
                <a:latin typeface="Courier New" pitchFamily="49" charset="0"/>
                <a:ea typeface="+mn-ea"/>
                <a:cs typeface="Courier New" pitchFamily="49" charset="0"/>
              </a:rPr>
              <a:t>		gradeSum = gradeSum + grade;    // Accumulate grade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sz="2800" dirty="0" err="1" smtClean="0">
                <a:latin typeface="Courier New" pitchFamily="49" charset="0"/>
                <a:ea typeface="+mn-ea"/>
                <a:cs typeface="Courier New" pitchFamily="49" charset="0"/>
              </a:rPr>
              <a:t>gradeCount</a:t>
            </a: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sz="2800" dirty="0" err="1" smtClean="0">
                <a:latin typeface="Courier New" pitchFamily="49" charset="0"/>
                <a:ea typeface="+mn-ea"/>
                <a:cs typeface="Courier New" pitchFamily="49" charset="0"/>
              </a:rPr>
              <a:t>gradeCount</a:t>
            </a: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 + 1;    // Inc. grade count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} while ((grade &gt;= 0.0) &amp;&amp; (grade &lt;= 100.0)); 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8436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EDE95E4-74F5-C948-BA8F-D88835D69487}" type="datetime1">
              <a:rPr lang="en-US" sz="1200" smtClean="0">
                <a:latin typeface="Garamond" charset="0"/>
              </a:rPr>
              <a:t>5/28/18</a:t>
            </a:fld>
            <a:endParaRPr lang="en-US" sz="1200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  <p:sp>
        <p:nvSpPr>
          <p:cNvPr id="184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62E4DA4-FC1B-754D-B396-BADB1BFD9820}" type="slidenum">
              <a:rPr lang="en-US" sz="1200">
                <a:latin typeface="Garamond" charset="0"/>
              </a:rPr>
              <a:pPr/>
              <a:t>17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Write a while or do-while loop for each of the following tasks:</a:t>
            </a:r>
          </a:p>
          <a:p>
            <a:pPr lvl="1"/>
            <a:r>
              <a:rPr lang="en-US" dirty="0" smtClean="0"/>
              <a:t>Print all multiples of 3 between 0 and 100 (including 0)</a:t>
            </a:r>
          </a:p>
          <a:p>
            <a:pPr lvl="1"/>
            <a:r>
              <a:rPr lang="en-US" dirty="0" smtClean="0"/>
              <a:t>Given two variables, </a:t>
            </a:r>
            <a:r>
              <a:rPr lang="en-US" dirty="0" smtClean="0">
                <a:latin typeface="Courier New"/>
                <a:cs typeface="Courier New"/>
              </a:rPr>
              <a:t>x</a:t>
            </a:r>
            <a:r>
              <a:rPr lang="en-US" dirty="0" smtClean="0"/>
              <a:t> and </a:t>
            </a:r>
            <a:r>
              <a:rPr lang="en-US" dirty="0" smtClean="0">
                <a:latin typeface="Courier New"/>
                <a:cs typeface="Courier New"/>
              </a:rPr>
              <a:t>y</a:t>
            </a:r>
            <a:r>
              <a:rPr lang="en-US" dirty="0" smtClean="0"/>
              <a:t>, repeatedly increment </a:t>
            </a:r>
            <a:r>
              <a:rPr lang="en-US" dirty="0" smtClean="0">
                <a:latin typeface="Courier New"/>
                <a:cs typeface="Courier New"/>
              </a:rPr>
              <a:t>x</a:t>
            </a:r>
            <a:r>
              <a:rPr lang="en-US" dirty="0" smtClean="0"/>
              <a:t> by 1 and decrement </a:t>
            </a:r>
            <a:r>
              <a:rPr lang="en-US" dirty="0" smtClean="0">
                <a:latin typeface="Courier New"/>
                <a:cs typeface="Courier New"/>
              </a:rPr>
              <a:t>y</a:t>
            </a:r>
            <a:r>
              <a:rPr lang="en-US" dirty="0" smtClean="0"/>
              <a:t> by 1 until </a:t>
            </a:r>
            <a:r>
              <a:rPr lang="en-US" dirty="0" smtClean="0">
                <a:latin typeface="Courier New"/>
                <a:cs typeface="Courier New"/>
              </a:rPr>
              <a:t>x</a:t>
            </a:r>
            <a:r>
              <a:rPr lang="en-US" dirty="0" smtClean="0"/>
              <a:t> is greater than </a:t>
            </a:r>
            <a:r>
              <a:rPr lang="en-US" dirty="0" smtClean="0">
                <a:latin typeface="Courier New"/>
                <a:cs typeface="Courier New"/>
              </a:rPr>
              <a:t>y</a:t>
            </a:r>
            <a:r>
              <a:rPr lang="en-US" dirty="0" smtClean="0"/>
              <a:t>. </a:t>
            </a:r>
          </a:p>
          <a:p>
            <a:pPr lvl="2"/>
            <a:r>
              <a:rPr lang="en-US" dirty="0" smtClean="0"/>
              <a:t>Count the number of iterations this loop takes and print it when the loop is done</a:t>
            </a:r>
          </a:p>
          <a:p>
            <a:pPr lvl="2"/>
            <a:r>
              <a:rPr lang="en-US" dirty="0" smtClean="0"/>
              <a:t>Print the initial values of </a:t>
            </a:r>
            <a:r>
              <a:rPr lang="en-US" dirty="0" smtClean="0">
                <a:latin typeface="Courier New"/>
                <a:cs typeface="Courier New"/>
              </a:rPr>
              <a:t>x</a:t>
            </a:r>
            <a:r>
              <a:rPr lang="en-US" dirty="0" smtClean="0"/>
              <a:t> and </a:t>
            </a:r>
            <a:r>
              <a:rPr lang="en-US" dirty="0" smtClean="0">
                <a:latin typeface="Courier New"/>
                <a:cs typeface="Courier New"/>
              </a:rPr>
              <a:t>y</a:t>
            </a:r>
            <a:r>
              <a:rPr lang="en-US" dirty="0" smtClean="0"/>
              <a:t> before the loop starts</a:t>
            </a:r>
            <a:endParaRPr lang="en-US" dirty="0"/>
          </a:p>
          <a:p>
            <a:pPr lvl="1"/>
            <a:r>
              <a:rPr lang="en-US" dirty="0" smtClean="0"/>
              <a:t>Repeatedly prompt for and read a single non-space character into a variable, </a:t>
            </a:r>
            <a:r>
              <a:rPr lang="en-US" dirty="0" err="1" smtClean="0">
                <a:latin typeface="Courier New"/>
                <a:cs typeface="Courier New"/>
              </a:rPr>
              <a:t>cmd</a:t>
            </a:r>
            <a:r>
              <a:rPr lang="en-US" dirty="0" smtClean="0"/>
              <a:t>, until the user enters either </a:t>
            </a:r>
            <a:r>
              <a:rPr lang="en-US" dirty="0" smtClean="0">
                <a:latin typeface="Courier New"/>
                <a:cs typeface="Courier New"/>
              </a:rPr>
              <a:t>'X'</a:t>
            </a:r>
            <a:r>
              <a:rPr lang="en-US" dirty="0" smtClean="0"/>
              <a:t> or </a:t>
            </a:r>
            <a:r>
              <a:rPr lang="en-US" dirty="0" smtClean="0">
                <a:latin typeface="Courier New"/>
                <a:cs typeface="Courier New"/>
              </a:rPr>
              <a:t>'x'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3D96F-ACC8-0F44-AE7C-B8EB35ADD85C}" type="datetime1">
              <a:rPr lang="en-US" smtClean="0"/>
              <a:t>5/28/18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A23BD-02AE-1F4B-83EF-E7EAEF234F1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26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Char char="n"/>
            </a:pPr>
            <a:r>
              <a:rPr lang="en-US" sz="2500" dirty="0"/>
              <a:t>Print all multiples of 3 between 0 and 100 (including 0)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= 0;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while 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&lt; 100) </a:t>
            </a:r>
            <a:r>
              <a:rPr lang="en-US" dirty="0" smtClean="0">
                <a:latin typeface="Courier New"/>
                <a:cs typeface="Courier New"/>
              </a:rPr>
              <a:t>{</a:t>
            </a:r>
            <a:endParaRPr lang="ro-RO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ro-RO" dirty="0">
                <a:latin typeface="Courier New"/>
                <a:cs typeface="Courier New"/>
              </a:rPr>
              <a:t>	</a:t>
            </a:r>
            <a:r>
              <a:rPr lang="ro-RO" dirty="0" smtClean="0">
                <a:latin typeface="Courier New"/>
                <a:cs typeface="Courier New"/>
              </a:rPr>
              <a:t>printf</a:t>
            </a:r>
            <a:r>
              <a:rPr lang="ro-RO" dirty="0">
                <a:latin typeface="Courier New"/>
                <a:cs typeface="Courier New"/>
              </a:rPr>
              <a:t>("%d\n", i);</a:t>
            </a:r>
          </a:p>
          <a:p>
            <a:pPr marL="0" indent="0">
              <a:buNone/>
            </a:pPr>
            <a:r>
              <a:rPr lang="ro-RO" dirty="0">
                <a:latin typeface="Courier New"/>
                <a:cs typeface="Courier New"/>
              </a:rPr>
              <a:t>	</a:t>
            </a:r>
            <a:r>
              <a:rPr lang="ro-RO" dirty="0" smtClean="0">
                <a:latin typeface="Courier New"/>
                <a:cs typeface="Courier New"/>
              </a:rPr>
              <a:t>i </a:t>
            </a:r>
            <a:r>
              <a:rPr lang="ro-RO" dirty="0">
                <a:latin typeface="Courier New"/>
                <a:cs typeface="Courier New"/>
              </a:rPr>
              <a:t>= i + 3;</a:t>
            </a:r>
          </a:p>
          <a:p>
            <a:pPr marL="0" indent="0">
              <a:buNone/>
            </a:pPr>
            <a:r>
              <a:rPr lang="ro-RO" dirty="0" smtClean="0">
                <a:latin typeface="Courier New"/>
                <a:cs typeface="Courier New"/>
              </a:rPr>
              <a:t>}</a:t>
            </a:r>
            <a:endParaRPr lang="ro-RO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2A775-9D92-994F-9E64-31AFD0C9881F}" type="datetime1">
              <a:rPr lang="en-US" smtClean="0"/>
              <a:t>5/28/18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A23BD-02AE-1F4B-83EF-E7EAEF234F1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1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 smtClean="0"/>
              <a:t>Chapter 4 activities due today</a:t>
            </a:r>
          </a:p>
          <a:p>
            <a:pPr lvl="1"/>
            <a:r>
              <a:rPr lang="en-US" dirty="0" smtClean="0"/>
              <a:t>Program 3 </a:t>
            </a:r>
            <a:r>
              <a:rPr lang="en-US" dirty="0"/>
              <a:t>due </a:t>
            </a:r>
            <a:r>
              <a:rPr lang="en-US" dirty="0" smtClean="0"/>
              <a:t>Friday, 6/1</a:t>
            </a:r>
            <a:endParaRPr lang="en-US" dirty="0" smtClean="0"/>
          </a:p>
          <a:p>
            <a:pPr lvl="1"/>
            <a:r>
              <a:rPr lang="en-US" dirty="0" smtClean="0"/>
              <a:t>Exam </a:t>
            </a:r>
            <a:r>
              <a:rPr lang="en-US" dirty="0" smtClean="0"/>
              <a:t>1: </a:t>
            </a:r>
            <a:r>
              <a:rPr lang="en-US" dirty="0" smtClean="0"/>
              <a:t>Monday, 6/4</a:t>
            </a:r>
            <a:endParaRPr lang="en-US" dirty="0"/>
          </a:p>
          <a:p>
            <a:pPr lvl="2"/>
            <a:r>
              <a:rPr lang="en-US" dirty="0"/>
              <a:t>Will be allowed one double-sided 8.5” x 11” note sheet</a:t>
            </a:r>
          </a:p>
          <a:p>
            <a:pPr lvl="2"/>
            <a:r>
              <a:rPr lang="en-US" dirty="0"/>
              <a:t>No calculators or other electronic devices allowed</a:t>
            </a:r>
          </a:p>
          <a:p>
            <a:r>
              <a:rPr lang="en-US" dirty="0" smtClean="0">
                <a:latin typeface="Arial" charset="0"/>
              </a:rPr>
              <a:t>Review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If statements</a:t>
            </a:r>
          </a:p>
          <a:p>
            <a:pPr lvl="1"/>
            <a:r>
              <a:rPr lang="en-US" dirty="0" smtClean="0">
                <a:latin typeface="Arial" charset="0"/>
              </a:rPr>
              <a:t>Switch </a:t>
            </a:r>
            <a:r>
              <a:rPr lang="en-US" dirty="0">
                <a:latin typeface="Arial" charset="0"/>
              </a:rPr>
              <a:t>statements</a:t>
            </a:r>
          </a:p>
          <a:p>
            <a:r>
              <a:rPr lang="en-US" dirty="0">
                <a:latin typeface="Arial" charset="0"/>
              </a:rPr>
              <a:t>Today’s lecture</a:t>
            </a:r>
          </a:p>
          <a:p>
            <a:pPr lvl="1"/>
            <a:r>
              <a:rPr lang="en-US" dirty="0">
                <a:latin typeface="Arial" charset="0"/>
              </a:rPr>
              <a:t>While &amp; do-while </a:t>
            </a:r>
            <a:r>
              <a:rPr lang="en-US" dirty="0" smtClean="0">
                <a:latin typeface="Arial" charset="0"/>
              </a:rPr>
              <a:t>loops</a:t>
            </a:r>
          </a:p>
          <a:p>
            <a:pPr lvl="1"/>
            <a:r>
              <a:rPr lang="en-US" dirty="0" smtClean="0">
                <a:latin typeface="Arial" charset="0"/>
              </a:rPr>
              <a:t>For loops</a:t>
            </a:r>
            <a:endParaRPr lang="en-US" dirty="0">
              <a:latin typeface="Arial" charset="0"/>
            </a:endParaRPr>
          </a:p>
        </p:txBody>
      </p:sp>
      <p:sp>
        <p:nvSpPr>
          <p:cNvPr id="41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934C4D9-BFC6-CD4E-91A8-E825C0F0CB66}" type="datetime1">
              <a:rPr lang="en-US" sz="1200" smtClean="0">
                <a:latin typeface="Garamond" charset="0"/>
              </a:rPr>
              <a:t>5/28/18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7CCB415-C342-F24F-AF2B-88DF154454C3}" type="slidenum">
              <a:rPr lang="en-US" sz="1200">
                <a:latin typeface="Garamond" charset="0"/>
              </a:rPr>
              <a:pPr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solutions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Given two </a:t>
            </a:r>
            <a:r>
              <a:rPr lang="en-US" dirty="0" smtClean="0"/>
              <a:t>integer variables</a:t>
            </a:r>
            <a:r>
              <a:rPr lang="en-US" dirty="0"/>
              <a:t>,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y</a:t>
            </a:r>
            <a:r>
              <a:rPr lang="en-US" dirty="0"/>
              <a:t>, repeatedly increment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/>
              <a:t> by 1 and decrement </a:t>
            </a:r>
            <a:r>
              <a:rPr lang="en-US" dirty="0">
                <a:latin typeface="Courier New"/>
                <a:cs typeface="Courier New"/>
              </a:rPr>
              <a:t>y</a:t>
            </a:r>
            <a:r>
              <a:rPr lang="en-US" dirty="0"/>
              <a:t> by 1 until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/>
              <a:t> is greater than </a:t>
            </a:r>
            <a:r>
              <a:rPr lang="en-US" dirty="0">
                <a:latin typeface="Courier New"/>
                <a:cs typeface="Courier New"/>
              </a:rPr>
              <a:t>y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Print the initial values of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y</a:t>
            </a:r>
            <a:r>
              <a:rPr lang="en-US" dirty="0"/>
              <a:t> before the loop starts</a:t>
            </a:r>
          </a:p>
          <a:p>
            <a:pPr lvl="1"/>
            <a:r>
              <a:rPr lang="en-US" dirty="0"/>
              <a:t>Count the number of iterations this loop takes and print it when the loop is done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x, y;</a:t>
            </a:r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= 0;	//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= # </a:t>
            </a:r>
            <a:r>
              <a:rPr lang="en-US" dirty="0" smtClean="0">
                <a:latin typeface="Courier New"/>
                <a:cs typeface="Courier New"/>
              </a:rPr>
              <a:t>iterations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...		// Code to </a:t>
            </a:r>
            <a:r>
              <a:rPr lang="en-US" smtClean="0">
                <a:latin typeface="Courier New"/>
                <a:cs typeface="Courier New"/>
              </a:rPr>
              <a:t>assign values to x &amp; y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printf</a:t>
            </a:r>
            <a:r>
              <a:rPr lang="en-US" dirty="0">
                <a:latin typeface="Courier New"/>
                <a:cs typeface="Courier New"/>
              </a:rPr>
              <a:t>("x = %d, y = %d initially\n", x, y);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while </a:t>
            </a:r>
            <a:r>
              <a:rPr lang="en-US" dirty="0">
                <a:latin typeface="Courier New"/>
                <a:cs typeface="Courier New"/>
              </a:rPr>
              <a:t>(x &lt;= y) {</a:t>
            </a:r>
          </a:p>
          <a:p>
            <a:pPr marL="0" indent="0">
              <a:buNone/>
            </a:pPr>
            <a:r>
              <a:rPr lang="fr-FR" dirty="0" smtClean="0">
                <a:latin typeface="Courier New"/>
                <a:cs typeface="Courier New"/>
              </a:rPr>
              <a:t>	x </a:t>
            </a:r>
            <a:r>
              <a:rPr lang="fr-FR" dirty="0">
                <a:latin typeface="Courier New"/>
                <a:cs typeface="Courier New"/>
              </a:rPr>
              <a:t>= x + 1;</a:t>
            </a:r>
          </a:p>
          <a:p>
            <a:pPr marL="0" indent="0">
              <a:buNone/>
            </a:pPr>
            <a:r>
              <a:rPr lang="es-ES_tradnl" dirty="0">
                <a:latin typeface="Courier New"/>
                <a:cs typeface="Courier New"/>
              </a:rPr>
              <a:t>	</a:t>
            </a:r>
            <a:r>
              <a:rPr lang="es-ES_tradnl" dirty="0" smtClean="0">
                <a:latin typeface="Courier New"/>
                <a:cs typeface="Courier New"/>
              </a:rPr>
              <a:t>y </a:t>
            </a:r>
            <a:r>
              <a:rPr lang="es-ES_tradnl" dirty="0">
                <a:latin typeface="Courier New"/>
                <a:cs typeface="Courier New"/>
              </a:rPr>
              <a:t>= y - 1;</a:t>
            </a:r>
          </a:p>
          <a:p>
            <a:pPr marL="0" indent="0">
              <a:buNone/>
            </a:pPr>
            <a:r>
              <a:rPr lang="es-ES_tradnl" dirty="0">
                <a:latin typeface="Courier New"/>
                <a:cs typeface="Courier New"/>
              </a:rPr>
              <a:t>	</a:t>
            </a:r>
            <a:r>
              <a:rPr lang="es-ES_tradnl" dirty="0" smtClean="0">
                <a:latin typeface="Courier New"/>
                <a:cs typeface="Courier New"/>
              </a:rPr>
              <a:t>i </a:t>
            </a:r>
            <a:r>
              <a:rPr lang="es-ES_tradnl" dirty="0">
                <a:latin typeface="Courier New"/>
                <a:cs typeface="Courier New"/>
              </a:rPr>
              <a:t>= i + 1;</a:t>
            </a:r>
          </a:p>
          <a:p>
            <a:pPr marL="0" indent="0">
              <a:buNone/>
            </a:pPr>
            <a:r>
              <a:rPr lang="es-ES_tradnl" dirty="0" smtClean="0">
                <a:latin typeface="Courier New"/>
                <a:cs typeface="Courier New"/>
              </a:rPr>
              <a:t>}</a:t>
            </a:r>
            <a:endParaRPr lang="es-ES_tradnl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s-ES_tradnl" dirty="0" err="1" smtClean="0">
                <a:latin typeface="Courier New"/>
                <a:cs typeface="Courier New"/>
              </a:rPr>
              <a:t>printf</a:t>
            </a:r>
            <a:r>
              <a:rPr lang="es-ES_tradnl" dirty="0">
                <a:latin typeface="Courier New"/>
                <a:cs typeface="Courier New"/>
              </a:rPr>
              <a:t>("</a:t>
            </a:r>
            <a:r>
              <a:rPr lang="es-ES_tradnl" dirty="0" err="1">
                <a:latin typeface="Courier New"/>
                <a:cs typeface="Courier New"/>
              </a:rPr>
              <a:t>Number</a:t>
            </a:r>
            <a:r>
              <a:rPr lang="es-ES_tradnl" dirty="0">
                <a:latin typeface="Courier New"/>
                <a:cs typeface="Courier New"/>
              </a:rPr>
              <a:t> of </a:t>
            </a:r>
            <a:r>
              <a:rPr lang="es-ES_tradnl" dirty="0" err="1">
                <a:latin typeface="Courier New"/>
                <a:cs typeface="Courier New"/>
              </a:rPr>
              <a:t>iterations</a:t>
            </a:r>
            <a:r>
              <a:rPr lang="es-ES_tradnl" dirty="0">
                <a:latin typeface="Courier New"/>
                <a:cs typeface="Courier New"/>
              </a:rPr>
              <a:t>: %d\n", i);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CE9A-C28A-9349-B7DF-9255002E76C4}" type="datetime1">
              <a:rPr lang="en-US" smtClean="0"/>
              <a:t>5/28/18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A23BD-02AE-1F4B-83EF-E7EAEF234F1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6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solutions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Char char="n"/>
            </a:pPr>
            <a:r>
              <a:rPr lang="en-US" dirty="0"/>
              <a:t>Repeatedly prompt for and read a single non-space character into a variable, </a:t>
            </a:r>
            <a:r>
              <a:rPr lang="en-US" dirty="0" err="1">
                <a:latin typeface="Courier New"/>
                <a:cs typeface="Courier New"/>
              </a:rPr>
              <a:t>cmd</a:t>
            </a:r>
            <a:r>
              <a:rPr lang="en-US" dirty="0"/>
              <a:t>, until the user enters either </a:t>
            </a:r>
            <a:r>
              <a:rPr lang="en-US" dirty="0">
                <a:latin typeface="Courier New"/>
                <a:cs typeface="Courier New"/>
              </a:rPr>
              <a:t>'X'</a:t>
            </a:r>
            <a:r>
              <a:rPr lang="en-US" dirty="0"/>
              <a:t> or </a:t>
            </a:r>
            <a:r>
              <a:rPr lang="en-US" dirty="0">
                <a:latin typeface="Courier New"/>
                <a:cs typeface="Courier New"/>
              </a:rPr>
              <a:t>'x'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char </a:t>
            </a:r>
            <a:r>
              <a:rPr lang="en-US" dirty="0" err="1">
                <a:latin typeface="Courier New"/>
                <a:cs typeface="Courier New"/>
              </a:rPr>
              <a:t>cmd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pt-BR" dirty="0" smtClean="0">
                <a:latin typeface="Courier New"/>
                <a:cs typeface="Courier New"/>
              </a:rPr>
              <a:t>do </a:t>
            </a:r>
            <a:r>
              <a:rPr lang="pt-BR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 smtClean="0">
                <a:latin typeface="Courier New"/>
                <a:cs typeface="Courier New"/>
              </a:rPr>
              <a:t>printf</a:t>
            </a:r>
            <a:r>
              <a:rPr lang="pt-BR" dirty="0">
                <a:latin typeface="Courier New"/>
                <a:cs typeface="Courier New"/>
              </a:rPr>
              <a:t>("</a:t>
            </a:r>
            <a:r>
              <a:rPr lang="pt-BR" dirty="0" err="1">
                <a:latin typeface="Courier New"/>
                <a:cs typeface="Courier New"/>
              </a:rPr>
              <a:t>Enter</a:t>
            </a:r>
            <a:r>
              <a:rPr lang="pt-BR" dirty="0">
                <a:latin typeface="Courier New"/>
                <a:cs typeface="Courier New"/>
              </a:rPr>
              <a:t> </a:t>
            </a:r>
            <a:r>
              <a:rPr lang="pt-BR" dirty="0" err="1">
                <a:latin typeface="Courier New"/>
                <a:cs typeface="Courier New"/>
              </a:rPr>
              <a:t>character</a:t>
            </a:r>
            <a:r>
              <a:rPr lang="pt-BR" dirty="0">
                <a:latin typeface="Courier New"/>
                <a:cs typeface="Courier New"/>
              </a:rPr>
              <a:t>: ");</a:t>
            </a:r>
          </a:p>
          <a:p>
            <a:pPr marL="0" indent="0">
              <a:buNone/>
            </a:pPr>
            <a:r>
              <a:rPr lang="nl-NL" dirty="0">
                <a:latin typeface="Courier New"/>
                <a:cs typeface="Courier New"/>
              </a:rPr>
              <a:t>	</a:t>
            </a:r>
            <a:r>
              <a:rPr lang="nl-NL" dirty="0" err="1" smtClean="0">
                <a:latin typeface="Courier New"/>
                <a:cs typeface="Courier New"/>
              </a:rPr>
              <a:t>scanf</a:t>
            </a:r>
            <a:r>
              <a:rPr lang="nl-NL" dirty="0">
                <a:latin typeface="Courier New"/>
                <a:cs typeface="Courier New"/>
              </a:rPr>
              <a:t>(" %c", &amp;</a:t>
            </a:r>
            <a:r>
              <a:rPr lang="nl-NL" dirty="0" err="1">
                <a:latin typeface="Courier New"/>
                <a:cs typeface="Courier New"/>
              </a:rPr>
              <a:t>cmd</a:t>
            </a:r>
            <a:r>
              <a:rPr lang="nl-NL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} </a:t>
            </a:r>
            <a:r>
              <a:rPr lang="en-US" dirty="0">
                <a:latin typeface="Courier New"/>
                <a:cs typeface="Courier New"/>
              </a:rPr>
              <a:t>while (</a:t>
            </a:r>
            <a:r>
              <a:rPr lang="en-US" dirty="0" err="1">
                <a:latin typeface="Courier New"/>
                <a:cs typeface="Courier New"/>
              </a:rPr>
              <a:t>cmd</a:t>
            </a:r>
            <a:r>
              <a:rPr lang="en-US" dirty="0">
                <a:latin typeface="Courier New"/>
                <a:cs typeface="Courier New"/>
              </a:rPr>
              <a:t> != 'X' &amp;&amp; </a:t>
            </a:r>
            <a:r>
              <a:rPr lang="en-US" dirty="0" err="1">
                <a:latin typeface="Courier New"/>
                <a:cs typeface="Courier New"/>
              </a:rPr>
              <a:t>cmd</a:t>
            </a:r>
            <a:r>
              <a:rPr lang="en-US" dirty="0">
                <a:latin typeface="Courier New"/>
                <a:cs typeface="Courier New"/>
              </a:rPr>
              <a:t> != 'x');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9B121-9826-8846-A5AF-E25F2C7DF735}" type="datetime1">
              <a:rPr lang="en-US" smtClean="0"/>
              <a:t>5/28/18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A23BD-02AE-1F4B-83EF-E7EAEF234F1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6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  <a:cs typeface="Courier New" charset="0"/>
              </a:rPr>
              <a:t>Justifying </a:t>
            </a:r>
            <a:r>
              <a:rPr lang="en-US">
                <a:latin typeface="Courier New" charset="0"/>
                <a:cs typeface="Courier New" charset="0"/>
              </a:rPr>
              <a:t>for</a:t>
            </a:r>
            <a:r>
              <a:rPr lang="en-US">
                <a:latin typeface="Garamond" charset="0"/>
              </a:rPr>
              <a:t>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Common loop structure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Initialize variable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0000FF"/>
                </a:solidFill>
              </a:rPr>
              <a:t>Loop until that variable reaches certain limit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006600"/>
                </a:solidFill>
              </a:rPr>
              <a:t>At end of each iteration, change variable by fixed amount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Example: squares program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= 0;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		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while (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&lt;= 10) 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*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("%2d%10d\n",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b="1" dirty="0" err="1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 + 1;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06D6D6E-EE79-B547-9354-50308D9E043A}" type="datetime1">
              <a:rPr lang="en-US" sz="1200" smtClean="0">
                <a:latin typeface="Garamond" charset="0"/>
              </a:rPr>
              <a:t>5/28/18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E983816-91EC-7047-B622-6339F353284F}" type="slidenum">
              <a:rPr lang="en-US" sz="1200">
                <a:latin typeface="Garamond" charset="0"/>
              </a:rPr>
              <a:pPr eaLnBrk="1" hangingPunct="1"/>
              <a:t>22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54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for</a:t>
            </a:r>
            <a:r>
              <a:rPr lang="en-US">
                <a:latin typeface="Garamond" charset="0"/>
              </a:rPr>
              <a:t> loops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>
                <a:latin typeface="Courier New" charset="0"/>
                <a:cs typeface="Courier New" charset="0"/>
              </a:rPr>
              <a:t>for</a:t>
            </a:r>
            <a:r>
              <a:rPr lang="en-US" sz="2600">
                <a:latin typeface="Arial" charset="0"/>
              </a:rPr>
              <a:t> loops include all three aspects in one construct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Form: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	</a:t>
            </a:r>
            <a:r>
              <a:rPr lang="en-US" sz="2000">
                <a:latin typeface="Courier New" charset="0"/>
                <a:cs typeface="Courier New" charset="0"/>
              </a:rPr>
              <a:t>for (</a:t>
            </a: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&lt;init var&gt;</a:t>
            </a:r>
            <a:r>
              <a:rPr lang="en-US" sz="2000">
                <a:latin typeface="Courier New" charset="0"/>
                <a:cs typeface="Courier New" charset="0"/>
              </a:rPr>
              <a:t>; </a:t>
            </a:r>
            <a:r>
              <a:rPr lang="en-US" sz="2000" b="1">
                <a:solidFill>
                  <a:srgbClr val="0000FF"/>
                </a:solidFill>
                <a:latin typeface="Courier New" charset="0"/>
                <a:cs typeface="Courier New" charset="0"/>
              </a:rPr>
              <a:t>&lt;test&gt;</a:t>
            </a:r>
            <a:r>
              <a:rPr lang="en-US" sz="2000">
                <a:latin typeface="Courier New" charset="0"/>
                <a:cs typeface="Courier New" charset="0"/>
              </a:rPr>
              <a:t>; </a:t>
            </a:r>
            <a:r>
              <a:rPr lang="en-US" sz="2000" b="1">
                <a:solidFill>
                  <a:srgbClr val="006600"/>
                </a:solidFill>
                <a:latin typeface="Courier New" charset="0"/>
                <a:cs typeface="Courier New" charset="0"/>
              </a:rPr>
              <a:t>&lt;change var&gt;</a:t>
            </a:r>
            <a:r>
              <a:rPr lang="en-US" sz="2000">
                <a:latin typeface="Courier New" charset="0"/>
                <a:cs typeface="Courier New" charset="0"/>
              </a:rPr>
              <a:t>)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</a:rPr>
              <a:t>		&lt;statements&gt;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2000">
              <a:latin typeface="Arial" charset="0"/>
              <a:cs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2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&lt;init var&gt;</a:t>
            </a:r>
            <a:r>
              <a:rPr lang="en-US" sz="2700" b="1">
                <a:solidFill>
                  <a:srgbClr val="FF0000"/>
                </a:solidFill>
                <a:latin typeface="Arial" charset="0"/>
                <a:cs typeface="Courier New" charset="0"/>
              </a:rPr>
              <a:t> </a:t>
            </a:r>
            <a:r>
              <a:rPr lang="en-US" sz="2600">
                <a:latin typeface="Arial" charset="0"/>
                <a:cs typeface="Courier New" charset="0"/>
              </a:rPr>
              <a:t>is basic assignment</a:t>
            </a:r>
          </a:p>
          <a:p>
            <a:pPr>
              <a:lnSpc>
                <a:spcPct val="90000"/>
              </a:lnSpc>
            </a:pPr>
            <a:r>
              <a:rPr lang="en-US" sz="2600" b="1">
                <a:solidFill>
                  <a:srgbClr val="0000FF"/>
                </a:solidFill>
                <a:latin typeface="Courier New" charset="0"/>
                <a:cs typeface="Courier New" charset="0"/>
              </a:rPr>
              <a:t>&lt;test&gt;</a:t>
            </a:r>
            <a:r>
              <a:rPr lang="en-US" sz="2600" b="1">
                <a:solidFill>
                  <a:srgbClr val="0000FF"/>
                </a:solidFill>
                <a:latin typeface="Arial" charset="0"/>
                <a:cs typeface="Courier New" charset="0"/>
              </a:rPr>
              <a:t> </a:t>
            </a:r>
            <a:r>
              <a:rPr lang="en-US" sz="2600">
                <a:latin typeface="Arial" charset="0"/>
                <a:cs typeface="Courier New" charset="0"/>
              </a:rPr>
              <a:t>same type of condition as </a:t>
            </a:r>
            <a:r>
              <a:rPr lang="en-US" sz="2600">
                <a:latin typeface="Courier New" charset="0"/>
                <a:cs typeface="Courier New" charset="0"/>
              </a:rPr>
              <a:t>if</a:t>
            </a:r>
            <a:r>
              <a:rPr lang="en-US" sz="2600">
                <a:latin typeface="Arial" charset="0"/>
                <a:cs typeface="Courier New" charset="0"/>
              </a:rPr>
              <a:t>, </a:t>
            </a:r>
            <a:r>
              <a:rPr lang="en-US" sz="2600">
                <a:latin typeface="Courier New" charset="0"/>
                <a:cs typeface="Courier New" charset="0"/>
              </a:rPr>
              <a:t>while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  <a:cs typeface="Courier New" charset="0"/>
              </a:rPr>
              <a:t> </a:t>
            </a:r>
            <a:r>
              <a:rPr lang="en-US" sz="2600" b="1">
                <a:solidFill>
                  <a:srgbClr val="006600"/>
                </a:solidFill>
                <a:latin typeface="Courier New" charset="0"/>
                <a:cs typeface="Courier New" charset="0"/>
              </a:rPr>
              <a:t>&lt;change var&gt;</a:t>
            </a:r>
            <a:r>
              <a:rPr lang="en-US" sz="2600" b="1">
                <a:solidFill>
                  <a:srgbClr val="006600"/>
                </a:solidFill>
                <a:latin typeface="Arial" charset="0"/>
                <a:cs typeface="Courier New" charset="0"/>
              </a:rPr>
              <a:t> </a:t>
            </a:r>
            <a:r>
              <a:rPr lang="en-US" sz="2600">
                <a:latin typeface="Arial" charset="0"/>
                <a:cs typeface="Courier New" charset="0"/>
              </a:rPr>
              <a:t>change variable by fixed amount</a:t>
            </a:r>
          </a:p>
          <a:p>
            <a:pPr>
              <a:lnSpc>
                <a:spcPct val="90000"/>
              </a:lnSpc>
            </a:pPr>
            <a:endParaRPr lang="en-US" sz="2600">
              <a:latin typeface="Arial" charset="0"/>
              <a:cs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  <a:cs typeface="Courier New" charset="0"/>
              </a:rPr>
              <a:t>Example: </a:t>
            </a:r>
            <a:r>
              <a:rPr lang="en-US" sz="2600" b="1">
                <a:latin typeface="Courier New" charset="0"/>
                <a:cs typeface="Courier New" charset="0"/>
              </a:rPr>
              <a:t>for (</a:t>
            </a:r>
            <a:r>
              <a:rPr lang="en-US" sz="2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i = 0</a:t>
            </a:r>
            <a:r>
              <a:rPr lang="en-US" sz="2600" b="1">
                <a:latin typeface="Courier New" charset="0"/>
                <a:cs typeface="Courier New" charset="0"/>
              </a:rPr>
              <a:t>; </a:t>
            </a:r>
            <a:r>
              <a:rPr lang="en-US" sz="2600" b="1">
                <a:solidFill>
                  <a:srgbClr val="0000FF"/>
                </a:solidFill>
                <a:latin typeface="Courier New" charset="0"/>
                <a:cs typeface="Courier New" charset="0"/>
              </a:rPr>
              <a:t>i &lt; 20</a:t>
            </a:r>
            <a:r>
              <a:rPr lang="en-US" sz="2600" b="1">
                <a:latin typeface="Courier New" charset="0"/>
                <a:cs typeface="Courier New" charset="0"/>
              </a:rPr>
              <a:t>; </a:t>
            </a:r>
            <a:r>
              <a:rPr lang="en-US" sz="2600" b="1">
                <a:solidFill>
                  <a:srgbClr val="006600"/>
                </a:solidFill>
                <a:latin typeface="Courier New" charset="0"/>
                <a:cs typeface="Courier New" charset="0"/>
              </a:rPr>
              <a:t>i++</a:t>
            </a:r>
            <a:r>
              <a:rPr lang="en-US" sz="2600" b="1">
                <a:latin typeface="Courier New" charset="0"/>
                <a:cs typeface="Courier New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  <a:cs typeface="Courier New" charset="0"/>
              </a:rPr>
              <a:t>… You may be wondering what </a:t>
            </a:r>
            <a:r>
              <a:rPr lang="en-US" sz="2200">
                <a:latin typeface="Courier New" charset="0"/>
                <a:cs typeface="Courier New" charset="0"/>
              </a:rPr>
              <a:t>i++</a:t>
            </a:r>
            <a:r>
              <a:rPr lang="en-US" sz="2200">
                <a:latin typeface="Arial" charset="0"/>
                <a:cs typeface="Courier New" charset="0"/>
              </a:rPr>
              <a:t> means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32B6221-576A-8941-9F19-3DC9FD838C1B}" type="datetime1">
              <a:rPr lang="en-US" sz="1200" smtClean="0">
                <a:latin typeface="Garamond" charset="0"/>
              </a:rPr>
              <a:t>5/28/18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632E47E-40F2-BA4C-AA6F-C2CB9A74D614}" type="slidenum">
              <a:rPr lang="en-US" sz="1200">
                <a:latin typeface="Garamond" charset="0"/>
              </a:rPr>
              <a:pPr eaLnBrk="1" hangingPunct="1"/>
              <a:t>23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80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Changing variables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Can do operation + assignment w/one operator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Simply adding/subtracting 1: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</a:rPr>
              <a:t>x++ </a:t>
            </a: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 x = x + 1 </a:t>
            </a:r>
            <a:r>
              <a:rPr lang="en-US" sz="2400">
                <a:solidFill>
                  <a:srgbClr val="FF0000"/>
                </a:solidFill>
                <a:latin typeface="Arial" charset="0"/>
                <a:sym typeface="Wingdings" charset="0"/>
              </a:rPr>
              <a:t>(post-increment)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x--  x = x – 1 </a:t>
            </a:r>
            <a:r>
              <a:rPr lang="en-US" sz="2400">
                <a:solidFill>
                  <a:srgbClr val="FF0000"/>
                </a:solidFill>
                <a:latin typeface="Arial" charset="0"/>
                <a:sym typeface="Wingdings" charset="0"/>
              </a:rPr>
              <a:t>(post-decrement)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</a:rPr>
              <a:t>++x </a:t>
            </a: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 x = x + 1 </a:t>
            </a:r>
            <a:r>
              <a:rPr lang="en-US" sz="2400">
                <a:solidFill>
                  <a:srgbClr val="FF0000"/>
                </a:solidFill>
                <a:latin typeface="Arial" charset="0"/>
                <a:sym typeface="Wingdings" charset="0"/>
              </a:rPr>
              <a:t>(pre-increment)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--x  x = x – 1 </a:t>
            </a:r>
            <a:r>
              <a:rPr lang="en-US" sz="2400">
                <a:solidFill>
                  <a:srgbClr val="FF0000"/>
                </a:solidFill>
                <a:latin typeface="Arial" charset="0"/>
                <a:sym typeface="Wingdings" charset="0"/>
              </a:rPr>
              <a:t>(pre-decrement)</a:t>
            </a:r>
          </a:p>
          <a:p>
            <a:pPr>
              <a:lnSpc>
                <a:spcPct val="80000"/>
              </a:lnSpc>
            </a:pPr>
            <a:r>
              <a:rPr lang="en-US" sz="2800">
                <a:solidFill>
                  <a:srgbClr val="0000FF"/>
                </a:solidFill>
                <a:latin typeface="Arial" charset="0"/>
                <a:sym typeface="Wingdings" charset="0"/>
              </a:rPr>
              <a:t>Augmented assignment:</a:t>
            </a:r>
            <a:r>
              <a:rPr lang="en-US" sz="2800">
                <a:latin typeface="Arial" charset="0"/>
                <a:sym typeface="Wingdings" charset="0"/>
              </a:rPr>
              <a:t> change variable by amount other than 1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x += y  x = x + y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x -= y  x = x – y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x *= y  x = x * y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x /= y  x = x / y</a:t>
            </a:r>
            <a:endParaRPr lang="en-US" sz="2400" b="1">
              <a:latin typeface="Courier New" charset="0"/>
              <a:cs typeface="Courier New" charset="0"/>
            </a:endParaRP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1A4EF0F-9BC8-EB4F-A140-1DBEC515A92B}" type="datetime1">
              <a:rPr lang="en-US" sz="1200" smtClean="0">
                <a:latin typeface="Garamond" charset="0"/>
              </a:rPr>
              <a:t>5/28/18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CDB4BD5-3C8E-A348-9FBF-680122CD9E3C}" type="slidenum">
              <a:rPr lang="en-US" sz="1200">
                <a:latin typeface="Garamond" charset="0"/>
              </a:rPr>
              <a:pPr eaLnBrk="1" hangingPunct="1"/>
              <a:t>24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8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Pre- vs. post-increment/decrement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4987925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  <a:latin typeface="Arial" charset="0"/>
              </a:rPr>
              <a:t>Pre-increment/decrement:</a:t>
            </a:r>
            <a:r>
              <a:rPr lang="en-US">
                <a:latin typeface="Arial" charset="0"/>
              </a:rPr>
              <a:t> perform increment/ decrement, then evaluate expression</a:t>
            </a:r>
          </a:p>
          <a:p>
            <a:r>
              <a:rPr lang="en-US">
                <a:solidFill>
                  <a:srgbClr val="FF0000"/>
                </a:solidFill>
                <a:latin typeface="Arial" charset="0"/>
              </a:rPr>
              <a:t>Post-increment/decrement</a:t>
            </a:r>
            <a:r>
              <a:rPr lang="en-US">
                <a:latin typeface="Arial" charset="0"/>
              </a:rPr>
              <a:t>: evaluate expression, then perform increment/decrement</a:t>
            </a:r>
          </a:p>
          <a:p>
            <a:r>
              <a:rPr lang="en-US">
                <a:latin typeface="Arial" charset="0"/>
              </a:rPr>
              <a:t>Example: what does the following print?</a:t>
            </a:r>
          </a:p>
          <a:p>
            <a:pPr>
              <a:buFont typeface="Wingdings" charset="0"/>
              <a:buNone/>
            </a:pPr>
            <a:r>
              <a:rPr lang="en-US">
                <a:latin typeface="Arial" charset="0"/>
              </a:rPr>
              <a:t>	</a:t>
            </a:r>
            <a:r>
              <a:rPr lang="en-US">
                <a:latin typeface="Courier New" charset="0"/>
                <a:cs typeface="Courier New" charset="0"/>
              </a:rPr>
              <a:t>int n = 5;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printf(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 altLang="ja-JP">
                <a:latin typeface="Courier New" charset="0"/>
                <a:cs typeface="Courier New" charset="0"/>
              </a:rPr>
              <a:t>n = %d\n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 altLang="ja-JP">
                <a:latin typeface="Courier New" charset="0"/>
                <a:cs typeface="Courier New" charset="0"/>
              </a:rPr>
              <a:t>, ++n);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printf(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 altLang="ja-JP">
                <a:latin typeface="Courier New" charset="0"/>
                <a:cs typeface="Courier New" charset="0"/>
              </a:rPr>
              <a:t>Now, n = %d\n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 altLang="ja-JP">
                <a:latin typeface="Courier New" charset="0"/>
                <a:cs typeface="Courier New" charset="0"/>
              </a:rPr>
              <a:t>, n++);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printf(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 altLang="ja-JP">
                <a:latin typeface="Courier New" charset="0"/>
                <a:cs typeface="Courier New" charset="0"/>
              </a:rPr>
              <a:t>Finally, n = %d\n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 altLang="ja-JP">
                <a:latin typeface="Courier New" charset="0"/>
                <a:cs typeface="Courier New" charset="0"/>
              </a:rPr>
              <a:t>, n);</a:t>
            </a:r>
            <a:endParaRPr lang="en-US">
              <a:latin typeface="Arial" charset="0"/>
            </a:endParaRP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282E1FC-B9CF-BF47-BB33-DCE5C1E9797A}" type="datetime1">
              <a:rPr lang="en-US" sz="1200" smtClean="0">
                <a:latin typeface="Garamond" charset="0"/>
              </a:rPr>
              <a:t>5/28/18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4030992-E9A5-4043-8A3B-1B14CD775732}" type="slidenum">
              <a:rPr lang="en-US" sz="1200">
                <a:latin typeface="Garamond" charset="0"/>
              </a:rPr>
              <a:pPr eaLnBrk="1" hangingPunct="1"/>
              <a:t>25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5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soln.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int n = 5;</a:t>
            </a:r>
          </a:p>
          <a:p>
            <a:pPr marL="0" indent="0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printf(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 altLang="ja-JP">
                <a:latin typeface="Courier New" charset="0"/>
                <a:cs typeface="Courier New" charset="0"/>
              </a:rPr>
              <a:t>n = %d\n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 altLang="ja-JP">
                <a:latin typeface="Courier New" charset="0"/>
                <a:cs typeface="Courier New" charset="0"/>
              </a:rPr>
              <a:t>, ++n);</a:t>
            </a:r>
          </a:p>
          <a:p>
            <a:pPr marL="0" indent="0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printf(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 altLang="ja-JP">
                <a:latin typeface="Courier New" charset="0"/>
                <a:cs typeface="Courier New" charset="0"/>
              </a:rPr>
              <a:t>Now, n = %d\n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 altLang="ja-JP">
                <a:latin typeface="Courier New" charset="0"/>
                <a:cs typeface="Courier New" charset="0"/>
              </a:rPr>
              <a:t>, n++);</a:t>
            </a:r>
          </a:p>
          <a:p>
            <a:pPr marL="0" indent="0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printf(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 altLang="ja-JP">
                <a:latin typeface="Courier New" charset="0"/>
                <a:cs typeface="Courier New" charset="0"/>
              </a:rPr>
              <a:t>Finally, n = %d\n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 altLang="ja-JP">
                <a:latin typeface="Courier New" charset="0"/>
                <a:cs typeface="Courier New" charset="0"/>
              </a:rPr>
              <a:t>, n);</a:t>
            </a:r>
            <a:endParaRPr lang="en-US" altLang="ja-JP">
              <a:latin typeface="Arial" charset="0"/>
            </a:endParaRPr>
          </a:p>
          <a:p>
            <a:pPr marL="0" indent="0"/>
            <a:endParaRPr lang="en-US">
              <a:latin typeface="Arial" charset="0"/>
            </a:endParaRPr>
          </a:p>
          <a:p>
            <a:pPr marL="0" indent="0"/>
            <a:r>
              <a:rPr lang="en-US">
                <a:latin typeface="Arial" charset="0"/>
              </a:rPr>
              <a:t>Output: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n = 6			</a:t>
            </a:r>
            <a:r>
              <a:rPr lang="en-US" i="1">
                <a:latin typeface="Arial" charset="0"/>
                <a:cs typeface="Courier New" charset="0"/>
              </a:rPr>
              <a:t>(n pre-incremented)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Now, n = 6		</a:t>
            </a:r>
            <a:r>
              <a:rPr lang="en-US" i="1">
                <a:latin typeface="Arial" charset="0"/>
                <a:cs typeface="Courier New" charset="0"/>
              </a:rPr>
              <a:t>(n post-incremented)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Finally, n = 7	</a:t>
            </a:r>
            <a:r>
              <a:rPr lang="en-US" i="1">
                <a:latin typeface="Arial" charset="0"/>
                <a:cs typeface="Courier New" charset="0"/>
              </a:rPr>
              <a:t>(Shows effect of n++)</a:t>
            </a:r>
            <a:endParaRPr lang="en-US" b="1" i="1">
              <a:solidFill>
                <a:srgbClr val="0000FF"/>
              </a:solidFill>
              <a:latin typeface="Courier New" charset="0"/>
              <a:cs typeface="Courier New" charset="0"/>
            </a:endParaRP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9AB933F-0F71-2249-B41C-453428A92BE0}" type="datetime1">
              <a:rPr lang="en-US" sz="1200" smtClean="0">
                <a:latin typeface="Garamond" charset="0"/>
              </a:rPr>
              <a:t>5/28/18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5B4EC5B-A6D5-5A4B-AE06-F0653E4B3459}" type="slidenum">
              <a:rPr lang="en-US" sz="1200">
                <a:latin typeface="Garamond" charset="0"/>
              </a:rPr>
              <a:pPr eaLnBrk="1" hangingPunct="1"/>
              <a:t>26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10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Simple usage of for loop</a:t>
            </a:r>
          </a:p>
        </p:txBody>
      </p:sp>
      <p:sp>
        <p:nvSpPr>
          <p:cNvPr id="26626" name="Text Box 3"/>
          <p:cNvSpPr txBox="1">
            <a:spLocks noChangeArrowheads="1"/>
          </p:cNvSpPr>
          <p:nvPr/>
        </p:nvSpPr>
        <p:spPr bwMode="auto">
          <a:xfrm>
            <a:off x="609600" y="1219200"/>
            <a:ext cx="3962400" cy="224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Common sequence of code:</a:t>
            </a:r>
          </a:p>
          <a:p>
            <a:pPr eaLnBrk="1" hangingPunct="1"/>
            <a:r>
              <a:rPr lang="en-US" sz="1800">
                <a:latin typeface="Courier New" charset="0"/>
              </a:rPr>
              <a:t>x=0;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while (x&lt;12)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x++;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26627" name="Text Box 16"/>
          <p:cNvSpPr txBox="1">
            <a:spLocks noChangeArrowheads="1"/>
          </p:cNvSpPr>
          <p:nvPr/>
        </p:nvSpPr>
        <p:spPr bwMode="auto">
          <a:xfrm>
            <a:off x="4572000" y="1219200"/>
            <a:ext cx="4114800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Output:</a:t>
            </a:r>
          </a:p>
          <a:p>
            <a:pPr eaLnBrk="1" hangingPunct="1"/>
            <a:r>
              <a:rPr lang="en-US" sz="1800">
                <a:latin typeface="Courier New" charset="0"/>
              </a:rPr>
              <a:t>0 1 2 3 4 5 6 7 8 9 10 11</a:t>
            </a:r>
          </a:p>
        </p:txBody>
      </p:sp>
      <p:sp>
        <p:nvSpPr>
          <p:cNvPr id="2662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4913B42-8FBA-494C-95C4-723E52F682F2}" type="datetime1">
              <a:rPr lang="en-US" sz="1200" smtClean="0">
                <a:latin typeface="Garamond" charset="0"/>
              </a:rPr>
              <a:t>5/28/18</a:t>
            </a:fld>
            <a:endParaRPr lang="en-US" sz="1200">
              <a:latin typeface="Garamond" charset="0"/>
            </a:endParaRPr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F00A792-2358-644D-A085-10FBCD2AD0CF}" type="slidenum">
              <a:rPr lang="en-US" sz="1200">
                <a:latin typeface="Garamond" charset="0"/>
              </a:rPr>
              <a:pPr eaLnBrk="1" hangingPunct="1"/>
              <a:t>27</a:t>
            </a:fld>
            <a:endParaRPr lang="en-US" sz="1200">
              <a:latin typeface="Garamond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880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Intro to for loops</a:t>
            </a:r>
          </a:p>
        </p:txBody>
      </p:sp>
      <p:sp>
        <p:nvSpPr>
          <p:cNvPr id="28674" name="Text Box 3"/>
          <p:cNvSpPr txBox="1">
            <a:spLocks noChangeArrowheads="1"/>
          </p:cNvSpPr>
          <p:nvPr/>
        </p:nvSpPr>
        <p:spPr bwMode="auto">
          <a:xfrm>
            <a:off x="609600" y="1219200"/>
            <a:ext cx="3962400" cy="224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Common sequence of code:</a:t>
            </a:r>
          </a:p>
          <a:p>
            <a:pPr eaLnBrk="1" hangingPunct="1"/>
            <a:r>
              <a:rPr lang="en-US" sz="1800">
                <a:latin typeface="Courier New" charset="0"/>
              </a:rPr>
              <a:t>x=0;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while (x&lt;12)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x++;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28675" name="Text Box 4"/>
          <p:cNvSpPr txBox="1">
            <a:spLocks noChangeArrowheads="1"/>
          </p:cNvSpPr>
          <p:nvPr/>
        </p:nvSpPr>
        <p:spPr bwMode="auto">
          <a:xfrm>
            <a:off x="4572000" y="1219200"/>
            <a:ext cx="4572000" cy="169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Equivalent </a:t>
            </a:r>
            <a:r>
              <a:rPr lang="en-US" sz="1800">
                <a:latin typeface="Courier New" charset="0"/>
              </a:rPr>
              <a:t>for</a:t>
            </a:r>
            <a:r>
              <a:rPr lang="en-US" sz="1800"/>
              <a:t> construct</a:t>
            </a:r>
          </a:p>
          <a:p>
            <a:pPr eaLnBrk="1" hangingPunct="1"/>
            <a:r>
              <a:rPr lang="en-US" sz="1800">
                <a:latin typeface="Courier New" charset="0"/>
              </a:rPr>
              <a:t>for (x=0 ; x&lt;12 ; x++ 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28676" name="AutoShape 5"/>
          <p:cNvSpPr>
            <a:spLocks noChangeArrowheads="1"/>
          </p:cNvSpPr>
          <p:nvPr/>
        </p:nvSpPr>
        <p:spPr bwMode="auto">
          <a:xfrm>
            <a:off x="5334000" y="1524000"/>
            <a:ext cx="5334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AutoShape 6"/>
          <p:cNvSpPr>
            <a:spLocks noChangeArrowheads="1"/>
          </p:cNvSpPr>
          <p:nvPr/>
        </p:nvSpPr>
        <p:spPr bwMode="auto">
          <a:xfrm>
            <a:off x="685800" y="1524000"/>
            <a:ext cx="4572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AutoShape 7"/>
          <p:cNvSpPr>
            <a:spLocks noChangeArrowheads="1"/>
          </p:cNvSpPr>
          <p:nvPr/>
        </p:nvSpPr>
        <p:spPr bwMode="auto">
          <a:xfrm>
            <a:off x="1676400" y="1828800"/>
            <a:ext cx="5334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AutoShape 8"/>
          <p:cNvSpPr>
            <a:spLocks noChangeArrowheads="1"/>
          </p:cNvSpPr>
          <p:nvPr/>
        </p:nvSpPr>
        <p:spPr bwMode="auto">
          <a:xfrm>
            <a:off x="6096000" y="1524000"/>
            <a:ext cx="6858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AutoShape 9"/>
          <p:cNvSpPr>
            <a:spLocks noChangeArrowheads="1"/>
          </p:cNvSpPr>
          <p:nvPr/>
        </p:nvSpPr>
        <p:spPr bwMode="auto">
          <a:xfrm>
            <a:off x="1524000" y="2362200"/>
            <a:ext cx="23622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AutoShape 10"/>
          <p:cNvSpPr>
            <a:spLocks noChangeArrowheads="1"/>
          </p:cNvSpPr>
          <p:nvPr/>
        </p:nvSpPr>
        <p:spPr bwMode="auto">
          <a:xfrm>
            <a:off x="5410200" y="2057400"/>
            <a:ext cx="23622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2" name="AutoShape 11"/>
          <p:cNvSpPr>
            <a:spLocks noChangeArrowheads="1"/>
          </p:cNvSpPr>
          <p:nvPr/>
        </p:nvSpPr>
        <p:spPr bwMode="auto">
          <a:xfrm>
            <a:off x="7086600" y="1524000"/>
            <a:ext cx="5334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AutoShape 12"/>
          <p:cNvSpPr>
            <a:spLocks noChangeArrowheads="1"/>
          </p:cNvSpPr>
          <p:nvPr/>
        </p:nvSpPr>
        <p:spPr bwMode="auto">
          <a:xfrm>
            <a:off x="1524000" y="2667000"/>
            <a:ext cx="5334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4" name="Freeform 13"/>
          <p:cNvSpPr>
            <a:spLocks/>
          </p:cNvSpPr>
          <p:nvPr/>
        </p:nvSpPr>
        <p:spPr bwMode="auto">
          <a:xfrm>
            <a:off x="1066800" y="1371600"/>
            <a:ext cx="4991100" cy="177800"/>
          </a:xfrm>
          <a:custGeom>
            <a:avLst/>
            <a:gdLst>
              <a:gd name="T0" fmla="*/ 0 w 3144"/>
              <a:gd name="T1" fmla="*/ 2147483647 h 112"/>
              <a:gd name="T2" fmla="*/ 2147483647 w 3144"/>
              <a:gd name="T3" fmla="*/ 0 h 112"/>
              <a:gd name="T4" fmla="*/ 2147483647 w 3144"/>
              <a:gd name="T5" fmla="*/ 2147483647 h 112"/>
              <a:gd name="T6" fmla="*/ 2147483647 w 3144"/>
              <a:gd name="T7" fmla="*/ 2147483647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144"/>
              <a:gd name="T13" fmla="*/ 0 h 112"/>
              <a:gd name="T14" fmla="*/ 3144 w 314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144" h="112">
                <a:moveTo>
                  <a:pt x="0" y="96"/>
                </a:moveTo>
                <a:cubicBezTo>
                  <a:pt x="384" y="48"/>
                  <a:pt x="768" y="0"/>
                  <a:pt x="1248" y="0"/>
                </a:cubicBezTo>
                <a:cubicBezTo>
                  <a:pt x="1728" y="0"/>
                  <a:pt x="2616" y="80"/>
                  <a:pt x="2880" y="96"/>
                </a:cubicBezTo>
                <a:cubicBezTo>
                  <a:pt x="3144" y="112"/>
                  <a:pt x="2988" y="104"/>
                  <a:pt x="2832" y="96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Freeform 15"/>
          <p:cNvSpPr>
            <a:spLocks/>
          </p:cNvSpPr>
          <p:nvPr/>
        </p:nvSpPr>
        <p:spPr bwMode="auto">
          <a:xfrm>
            <a:off x="2209800" y="1828800"/>
            <a:ext cx="4038600" cy="330200"/>
          </a:xfrm>
          <a:custGeom>
            <a:avLst/>
            <a:gdLst>
              <a:gd name="T0" fmla="*/ 0 w 2544"/>
              <a:gd name="T1" fmla="*/ 2147483647 h 208"/>
              <a:gd name="T2" fmla="*/ 2147483647 w 2544"/>
              <a:gd name="T3" fmla="*/ 2147483647 h 208"/>
              <a:gd name="T4" fmla="*/ 2147483647 w 2544"/>
              <a:gd name="T5" fmla="*/ 0 h 208"/>
              <a:gd name="T6" fmla="*/ 0 60000 65536"/>
              <a:gd name="T7" fmla="*/ 0 60000 65536"/>
              <a:gd name="T8" fmla="*/ 0 60000 65536"/>
              <a:gd name="T9" fmla="*/ 0 w 2544"/>
              <a:gd name="T10" fmla="*/ 0 h 208"/>
              <a:gd name="T11" fmla="*/ 2544 w 2544"/>
              <a:gd name="T12" fmla="*/ 208 h 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44" h="208">
                <a:moveTo>
                  <a:pt x="0" y="96"/>
                </a:moveTo>
                <a:cubicBezTo>
                  <a:pt x="484" y="152"/>
                  <a:pt x="968" y="208"/>
                  <a:pt x="1392" y="192"/>
                </a:cubicBezTo>
                <a:cubicBezTo>
                  <a:pt x="1816" y="176"/>
                  <a:pt x="2352" y="32"/>
                  <a:pt x="2544" y="0"/>
                </a:cubicBezTo>
              </a:path>
            </a:pathLst>
          </a:custGeom>
          <a:noFill/>
          <a:ln w="9525" cap="flat" cmpd="sng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Line 16"/>
          <p:cNvSpPr>
            <a:spLocks noChangeShapeType="1"/>
          </p:cNvSpPr>
          <p:nvPr/>
        </p:nvSpPr>
        <p:spPr bwMode="auto">
          <a:xfrm flipV="1">
            <a:off x="3886200" y="2209800"/>
            <a:ext cx="1524000" cy="3810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7" name="Freeform 18"/>
          <p:cNvSpPr>
            <a:spLocks/>
          </p:cNvSpPr>
          <p:nvPr/>
        </p:nvSpPr>
        <p:spPr bwMode="auto">
          <a:xfrm>
            <a:off x="1905000" y="1752600"/>
            <a:ext cx="7073900" cy="2082800"/>
          </a:xfrm>
          <a:custGeom>
            <a:avLst/>
            <a:gdLst>
              <a:gd name="T0" fmla="*/ 0 w 4456"/>
              <a:gd name="T1" fmla="*/ 2147483647 h 1312"/>
              <a:gd name="T2" fmla="*/ 2147483647 w 4456"/>
              <a:gd name="T3" fmla="*/ 2147483647 h 1312"/>
              <a:gd name="T4" fmla="*/ 2147483647 w 4456"/>
              <a:gd name="T5" fmla="*/ 2147483647 h 1312"/>
              <a:gd name="T6" fmla="*/ 2147483647 w 4456"/>
              <a:gd name="T7" fmla="*/ 2147483647 h 1312"/>
              <a:gd name="T8" fmla="*/ 2147483647 w 4456"/>
              <a:gd name="T9" fmla="*/ 0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56"/>
              <a:gd name="T16" fmla="*/ 0 h 1312"/>
              <a:gd name="T17" fmla="*/ 4456 w 4456"/>
              <a:gd name="T18" fmla="*/ 1312 h 1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56" h="1312">
                <a:moveTo>
                  <a:pt x="0" y="768"/>
                </a:moveTo>
                <a:cubicBezTo>
                  <a:pt x="692" y="976"/>
                  <a:pt x="1384" y="1184"/>
                  <a:pt x="2064" y="1248"/>
                </a:cubicBezTo>
                <a:cubicBezTo>
                  <a:pt x="2744" y="1312"/>
                  <a:pt x="3704" y="1312"/>
                  <a:pt x="4080" y="1152"/>
                </a:cubicBezTo>
                <a:cubicBezTo>
                  <a:pt x="4456" y="992"/>
                  <a:pt x="4400" y="480"/>
                  <a:pt x="4320" y="288"/>
                </a:cubicBezTo>
                <a:cubicBezTo>
                  <a:pt x="4240" y="96"/>
                  <a:pt x="3920" y="48"/>
                  <a:pt x="3600" y="0"/>
                </a:cubicBezTo>
              </a:path>
            </a:pathLst>
          </a:custGeom>
          <a:noFill/>
          <a:ln w="9525" cap="flat" cmpd="sng">
            <a:solidFill>
              <a:srgbClr val="00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Text Box 19"/>
          <p:cNvSpPr txBox="1">
            <a:spLocks noChangeArrowheads="1"/>
          </p:cNvSpPr>
          <p:nvPr/>
        </p:nvSpPr>
        <p:spPr bwMode="auto">
          <a:xfrm>
            <a:off x="457200" y="4419600"/>
            <a:ext cx="7010400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3300"/>
                </a:solidFill>
              </a:rPr>
              <a:t>Initial value</a:t>
            </a:r>
          </a:p>
          <a:p>
            <a:pPr eaLnBrk="1" hangingPunct="1"/>
            <a:r>
              <a:rPr lang="en-US" sz="1800">
                <a:solidFill>
                  <a:schemeClr val="accent2"/>
                </a:solidFill>
              </a:rPr>
              <a:t>Test condition</a:t>
            </a:r>
          </a:p>
          <a:p>
            <a:pPr eaLnBrk="1" hangingPunct="1"/>
            <a:r>
              <a:rPr lang="en-US" sz="1800">
                <a:solidFill>
                  <a:srgbClr val="66FF33"/>
                </a:solidFill>
              </a:rPr>
              <a:t>Body of loop (may be 0, 1, or several statements)</a:t>
            </a:r>
          </a:p>
          <a:p>
            <a:pPr eaLnBrk="1" hangingPunct="1"/>
            <a:r>
              <a:rPr lang="en-US" sz="1800">
                <a:solidFill>
                  <a:srgbClr val="00FFFF"/>
                </a:solidFill>
              </a:rPr>
              <a:t>End of loop change</a:t>
            </a:r>
          </a:p>
        </p:txBody>
      </p:sp>
      <p:sp>
        <p:nvSpPr>
          <p:cNvPr id="28689" name="Date Placeholder 1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026AA7A-4FA2-194A-8A78-0B086C33EE46}" type="datetime1">
              <a:rPr lang="en-US" sz="1200" smtClean="0">
                <a:latin typeface="Garamond" charset="0"/>
              </a:rPr>
              <a:t>5/28/18</a:t>
            </a:fld>
            <a:endParaRPr lang="en-US" sz="1200">
              <a:latin typeface="Garamond" charset="0"/>
            </a:endParaRPr>
          </a:p>
        </p:txBody>
      </p:sp>
      <p:sp>
        <p:nvSpPr>
          <p:cNvPr id="28690" name="Slide Number Placeholder 1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077821D-A0A5-4247-927A-C2C52DD2D245}" type="slidenum">
              <a:rPr lang="en-US" sz="1200">
                <a:latin typeface="Garamond" charset="0"/>
              </a:rPr>
              <a:pPr eaLnBrk="1" hangingPunct="1"/>
              <a:t>28</a:t>
            </a:fld>
            <a:endParaRPr lang="en-US" sz="1200">
              <a:latin typeface="Garamond" charset="0"/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568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Repetition with </a:t>
            </a:r>
            <a:r>
              <a:rPr lang="en-US">
                <a:latin typeface="Courier New" charset="0"/>
                <a:cs typeface="Courier New" charset="0"/>
              </a:rPr>
              <a:t>for </a:t>
            </a:r>
            <a:r>
              <a:rPr lang="en-US">
                <a:latin typeface="Garamond" charset="0"/>
              </a:rPr>
              <a:t>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Rewriting squares program with loop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			// Number to square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		// Square of the number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i^2\n");	// Column headings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// Compute and display the squares of numbers 0 to 10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for 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= 0;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&lt;= 10;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++) {	// Loop until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&gt; 10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*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("%2d%10d\n",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}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969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C8ADDC8-7B22-2242-922B-41E970997FF9}" type="datetime1">
              <a:rPr lang="en-US" sz="1200" smtClean="0">
                <a:latin typeface="Garamond" charset="0"/>
              </a:rPr>
              <a:t>5/28/18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8BE1CE4-361D-2F4F-BCAA-A9DDF7B53524}" type="slidenum">
              <a:rPr lang="en-US" sz="1200">
                <a:latin typeface="Garamond" charset="0"/>
              </a:rPr>
              <a:pPr eaLnBrk="1" hangingPunct="1"/>
              <a:t>29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86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2788"/>
          </a:xfrm>
        </p:spPr>
        <p:txBody>
          <a:bodyPr/>
          <a:lstStyle/>
          <a:p>
            <a:r>
              <a:rPr lang="en-US">
                <a:latin typeface="Garamond" charset="0"/>
              </a:rPr>
              <a:t>Review: if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3340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Conditional execution using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if 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statements</a:t>
            </a:r>
            <a:r>
              <a:rPr lang="en-US" dirty="0" smtClean="0">
                <a:ea typeface="+mn-ea"/>
              </a:rPr>
              <a:t>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Form: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/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(&lt;expression&gt;)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&lt;statement&gt;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[ else				</a:t>
            </a:r>
            <a:r>
              <a:rPr lang="en-US" i="1" dirty="0" smtClean="0">
                <a:solidFill>
                  <a:srgbClr val="FF0000"/>
                </a:solidFill>
                <a:cs typeface="Courier New" pitchFamily="49" charset="0"/>
              </a:rPr>
              <a:t>brackets show</a:t>
            </a:r>
            <a:endParaRPr lang="en-US" i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&lt;statement&gt; ]		</a:t>
            </a:r>
            <a:r>
              <a:rPr lang="en-US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i="1" dirty="0" smtClean="0">
                <a:solidFill>
                  <a:srgbClr val="FF0000"/>
                </a:solidFill>
                <a:cs typeface="Courier New" pitchFamily="49" charset="0"/>
              </a:rPr>
              <a:t> is optional</a:t>
            </a:r>
            <a:endParaRPr lang="en-US" dirty="0" smtClean="0"/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Expression frequently uses relational operators to test equality/inequality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  &gt;  &lt;=  &gt;=  ==   !=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(x &lt;= 5)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Can combine conditions using logical operators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AND 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&amp;&amp; 	</a:t>
            </a:r>
            <a:r>
              <a:rPr lang="en-US" dirty="0" smtClean="0">
                <a:cs typeface="Courier New" pitchFamily="49" charset="0"/>
              </a:rPr>
              <a:t>OR: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||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((x &lt;= 5) &amp;&amp; (x &gt; 0))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Can test if condition is false using logical NOT: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!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(!(x &lt; 5))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51B5DBC-13D2-FD4D-A288-FF995D5FB31C}" type="datetime1">
              <a:rPr lang="en-US" smtClean="0">
                <a:latin typeface="Garamond" charset="0"/>
              </a:rPr>
              <a:t>5/28/18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95955E9-CF9A-8349-A883-FFA5191CD682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72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Repetition with </a:t>
            </a:r>
            <a:r>
              <a:rPr lang="en-US">
                <a:latin typeface="Courier New" charset="0"/>
                <a:cs typeface="Courier New" charset="0"/>
              </a:rPr>
              <a:t>for </a:t>
            </a:r>
            <a:r>
              <a:rPr lang="en-US">
                <a:latin typeface="Garamond" charset="0"/>
              </a:rPr>
              <a:t>loop (cont.)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400">
                <a:latin typeface="Arial" charset="0"/>
                <a:cs typeface="Courier New" charset="0"/>
              </a:rPr>
              <a:t>Generalizing program: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Arial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int i;			// Number to square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int iSquared;			// Square of the number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</a:t>
            </a: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int iStart;			// Initial value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int iStop;			// Last value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int iStep;			// Increment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printf(</a:t>
            </a:r>
            <a:r>
              <a:rPr lang="ja-JP" alt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altLang="ja-JP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Enter start, stop, and increment: </a:t>
            </a:r>
            <a:r>
              <a:rPr lang="ja-JP" alt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altLang="ja-JP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scanf(</a:t>
            </a:r>
            <a:r>
              <a:rPr lang="ja-JP" alt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altLang="ja-JP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%d %d %d</a:t>
            </a:r>
            <a:r>
              <a:rPr lang="ja-JP" alt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”</a:t>
            </a:r>
            <a:r>
              <a:rPr lang="en-US" altLang="ja-JP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, &amp;iStart, &amp;iStop, &amp;iStep);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printf(" i       i^2\n");	// Column headings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// Compute and display the squares of numbers iStart to iStop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//   with increment iStep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</a:t>
            </a: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for (i = iStart; i &lt;= iStop; i += iStep) {	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1400">
                <a:latin typeface="Courier New" charset="0"/>
                <a:cs typeface="Courier New" charset="0"/>
              </a:rPr>
              <a:t>	iSquared = i * i;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	printf("%2d%10d\n", i, iSquared);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Arial" charset="0"/>
            </a:endParaRPr>
          </a:p>
        </p:txBody>
      </p:sp>
      <p:sp>
        <p:nvSpPr>
          <p:cNvPr id="3072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CC4A607-0CFF-DA4E-B42F-9ECACF449036}" type="datetime1">
              <a:rPr lang="en-US" sz="1200" smtClean="0">
                <a:latin typeface="Garamond" charset="0"/>
              </a:rPr>
              <a:t>5/28/18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F921714-C0C2-6E4D-8F3E-056562378131}" type="slidenum">
              <a:rPr lang="en-US" sz="1200">
                <a:latin typeface="Garamond" charset="0"/>
              </a:rPr>
              <a:pPr eaLnBrk="1" hangingPunct="1"/>
              <a:t>30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71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for loops</a:t>
            </a:r>
          </a:p>
        </p:txBody>
      </p:sp>
      <p:sp>
        <p:nvSpPr>
          <p:cNvPr id="31746" name="Content Placeholder 9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7200"/>
          </a:xfrm>
        </p:spPr>
        <p:txBody>
          <a:bodyPr/>
          <a:lstStyle/>
          <a:p>
            <a:r>
              <a:rPr lang="en-US">
                <a:latin typeface="Arial" charset="0"/>
              </a:rPr>
              <a:t>What does each of the following print?</a:t>
            </a:r>
          </a:p>
        </p:txBody>
      </p:sp>
      <p:sp>
        <p:nvSpPr>
          <p:cNvPr id="31747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638B176-B698-D343-9B68-28FB9C980C4D}" type="datetime1">
              <a:rPr lang="en-US" sz="1200" smtClean="0">
                <a:latin typeface="Garamond" charset="0"/>
              </a:rPr>
              <a:t>5/28/18</a:t>
            </a:fld>
            <a:endParaRPr lang="en-US" sz="1200">
              <a:latin typeface="Garamond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  <p:sp>
        <p:nvSpPr>
          <p:cNvPr id="31749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2FBF149-D5E5-1F46-B480-8A57657A28CE}" type="slidenum">
              <a:rPr lang="en-US" sz="1200">
                <a:latin typeface="Garamond" charset="0"/>
              </a:rPr>
              <a:pPr eaLnBrk="1" hangingPunct="1"/>
              <a:t>31</a:t>
            </a:fld>
            <a:endParaRPr lang="en-US" sz="1200">
              <a:latin typeface="Garamond" charset="0"/>
            </a:endParaRPr>
          </a:p>
        </p:txBody>
      </p:sp>
      <p:sp>
        <p:nvSpPr>
          <p:cNvPr id="31750" name="Text Box 3"/>
          <p:cNvSpPr txBox="1">
            <a:spLocks noChangeArrowheads="1"/>
          </p:cNvSpPr>
          <p:nvPr/>
        </p:nvSpPr>
        <p:spPr bwMode="auto">
          <a:xfrm>
            <a:off x="304800" y="1447800"/>
            <a:ext cx="41148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(i=5; i&lt;40; i+=8)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printf("%d ", i);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31751" name="Text Box 4"/>
          <p:cNvSpPr txBox="1">
            <a:spLocks noChangeArrowheads="1"/>
          </p:cNvSpPr>
          <p:nvPr/>
        </p:nvSpPr>
        <p:spPr bwMode="auto">
          <a:xfrm>
            <a:off x="381000" y="4343400"/>
            <a:ext cx="41910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(i=-5; i&lt;-10; i--)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 i);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31752" name="Text Box 5"/>
          <p:cNvSpPr txBox="1">
            <a:spLocks noChangeArrowheads="1"/>
          </p:cNvSpPr>
          <p:nvPr/>
        </p:nvSpPr>
        <p:spPr bwMode="auto">
          <a:xfrm>
            <a:off x="4572000" y="1524000"/>
            <a:ext cx="43434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(i=10; i&lt;=100; i=i+10)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if (i%20)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    printf("%d ", i);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31753" name="Text Box 6"/>
          <p:cNvSpPr txBox="1">
            <a:spLocks noChangeArrowheads="1"/>
          </p:cNvSpPr>
          <p:nvPr/>
        </p:nvSpPr>
        <p:spPr bwMode="auto">
          <a:xfrm>
            <a:off x="4876800" y="4267200"/>
            <a:ext cx="396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(i=5; i&lt;10; i+=i%2)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 i++);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304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2770" name="Content Placeholder 9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7200"/>
          </a:xfrm>
        </p:spPr>
        <p:txBody>
          <a:bodyPr/>
          <a:lstStyle/>
          <a:p>
            <a:r>
              <a:rPr lang="en-US">
                <a:latin typeface="Arial" charset="0"/>
              </a:rPr>
              <a:t>What does each of the following print?</a:t>
            </a:r>
          </a:p>
        </p:txBody>
      </p:sp>
      <p:sp>
        <p:nvSpPr>
          <p:cNvPr id="32771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5877D28-7572-CC49-8B31-1AD42F48CB58}" type="datetime1">
              <a:rPr lang="en-US" sz="1200" smtClean="0">
                <a:latin typeface="Garamond" charset="0"/>
              </a:rPr>
              <a:t>5/28/18</a:t>
            </a:fld>
            <a:endParaRPr lang="en-US" sz="1200">
              <a:latin typeface="Garamond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  <p:sp>
        <p:nvSpPr>
          <p:cNvPr id="32773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53D62AA-CEFB-8943-A251-F7CD7F20BD03}" type="slidenum">
              <a:rPr lang="en-US" sz="1200">
                <a:latin typeface="Garamond" charset="0"/>
              </a:rPr>
              <a:pPr eaLnBrk="1" hangingPunct="1"/>
              <a:t>32</a:t>
            </a:fld>
            <a:endParaRPr lang="en-US" sz="1200">
              <a:latin typeface="Garamond" charset="0"/>
            </a:endParaRPr>
          </a:p>
        </p:txBody>
      </p:sp>
      <p:sp>
        <p:nvSpPr>
          <p:cNvPr id="32774" name="Text Box 3"/>
          <p:cNvSpPr txBox="1">
            <a:spLocks noChangeArrowheads="1"/>
          </p:cNvSpPr>
          <p:nvPr/>
        </p:nvSpPr>
        <p:spPr bwMode="auto">
          <a:xfrm>
            <a:off x="304800" y="1447800"/>
            <a:ext cx="41148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(i=5; i&lt;40; i+=8)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printf("%d ", i);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  <a:p>
            <a:pPr eaLnBrk="1" hangingPunct="1"/>
            <a:endParaRPr lang="en-US" sz="1800">
              <a:latin typeface="Courier New" charset="0"/>
            </a:endParaRPr>
          </a:p>
          <a:p>
            <a:pPr eaLnBrk="1" hangingPunct="1"/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OUTPUT: 5 13 21 29 37</a:t>
            </a:r>
          </a:p>
        </p:txBody>
      </p:sp>
      <p:sp>
        <p:nvSpPr>
          <p:cNvPr id="32775" name="Text Box 4"/>
          <p:cNvSpPr txBox="1">
            <a:spLocks noChangeArrowheads="1"/>
          </p:cNvSpPr>
          <p:nvPr/>
        </p:nvSpPr>
        <p:spPr bwMode="auto">
          <a:xfrm>
            <a:off x="381000" y="4343400"/>
            <a:ext cx="41910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(i=-5; i&lt;-10; i--)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 i);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  <a:p>
            <a:pPr eaLnBrk="1" hangingPunct="1"/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OUTPUT: No output</a:t>
            </a:r>
          </a:p>
        </p:txBody>
      </p:sp>
      <p:sp>
        <p:nvSpPr>
          <p:cNvPr id="32776" name="Text Box 5"/>
          <p:cNvSpPr txBox="1">
            <a:spLocks noChangeArrowheads="1"/>
          </p:cNvSpPr>
          <p:nvPr/>
        </p:nvSpPr>
        <p:spPr bwMode="auto">
          <a:xfrm>
            <a:off x="4572000" y="1524000"/>
            <a:ext cx="43434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(i=10; i&lt;=100; i=i+10)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if (i%20)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    printf("%d ", i);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  <a:p>
            <a:pPr eaLnBrk="1" hangingPunct="1"/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OUTPUT: 10 30 50 70 90</a:t>
            </a:r>
          </a:p>
        </p:txBody>
      </p:sp>
      <p:sp>
        <p:nvSpPr>
          <p:cNvPr id="32777" name="Text Box 6"/>
          <p:cNvSpPr txBox="1">
            <a:spLocks noChangeArrowheads="1"/>
          </p:cNvSpPr>
          <p:nvPr/>
        </p:nvSpPr>
        <p:spPr bwMode="auto">
          <a:xfrm>
            <a:off x="4876800" y="4267200"/>
            <a:ext cx="39624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(i=5; i&lt;10; i+=i%2)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 i++);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  <a:p>
            <a:pPr eaLnBrk="1" hangingPunct="1"/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OUTPUT: 5 6 8</a:t>
            </a:r>
          </a:p>
        </p:txBody>
      </p:sp>
    </p:spTree>
    <p:extLst>
      <p:ext uri="{BB962C8B-B14F-4D97-AF65-F5344CB8AC3E}">
        <p14:creationId xmlns:p14="http://schemas.microsoft.com/office/powerpoint/2010/main" val="74776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</a:t>
            </a:r>
            <a:r>
              <a:rPr lang="en-US" dirty="0" smtClean="0">
                <a:latin typeface="Arial" charset="0"/>
              </a:rPr>
              <a:t>time</a:t>
            </a:r>
          </a:p>
          <a:p>
            <a:pPr lvl="1"/>
            <a:r>
              <a:rPr lang="en-US" dirty="0" smtClean="0">
                <a:latin typeface="Arial" charset="0"/>
              </a:rPr>
              <a:t>PE2: Conditionals and loops</a:t>
            </a:r>
          </a:p>
          <a:p>
            <a:pPr lvl="1"/>
            <a:r>
              <a:rPr lang="en-US" dirty="0" smtClean="0">
                <a:latin typeface="Arial" charset="0"/>
              </a:rPr>
              <a:t>Exam 1 Preview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/>
              <a:t>Chapter 4 activities due today</a:t>
            </a:r>
          </a:p>
          <a:p>
            <a:pPr lvl="1"/>
            <a:r>
              <a:rPr lang="en-US" dirty="0"/>
              <a:t>Program 3 due Friday, 6/1</a:t>
            </a:r>
          </a:p>
          <a:p>
            <a:pPr lvl="1"/>
            <a:r>
              <a:rPr lang="en-US" dirty="0"/>
              <a:t>Exam 1: Monday, 6/4</a:t>
            </a:r>
          </a:p>
          <a:p>
            <a:pPr lvl="2"/>
            <a:r>
              <a:rPr lang="en-US" dirty="0"/>
              <a:t>Will be allowed one double-sided 8.5” x 11” note sheet</a:t>
            </a:r>
          </a:p>
          <a:p>
            <a:pPr lvl="2"/>
            <a:r>
              <a:rPr lang="en-US"/>
              <a:t>No calculators or other electronic devices allowed</a:t>
            </a:r>
            <a:endParaRPr lang="en-US" dirty="0"/>
          </a:p>
        </p:txBody>
      </p:sp>
      <p:sp>
        <p:nvSpPr>
          <p:cNvPr id="1946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4E8B667-D1B9-DA47-B21D-3C7FE05D92EC}" type="datetime1">
              <a:rPr lang="en-US" sz="1200" smtClean="0">
                <a:latin typeface="Garamond" charset="0"/>
              </a:rPr>
              <a:t>5/28/18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  <p:sp>
        <p:nvSpPr>
          <p:cNvPr id="194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E1F3F54-BCAA-B040-A65E-A190E5336A91}" type="slidenum">
              <a:rPr lang="en-US" sz="1200">
                <a:latin typeface="Garamond" charset="0"/>
              </a:rPr>
              <a:pPr/>
              <a:t>33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switch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When checking multiple exact values for expression, more sense to use 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switch statement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switch (&lt;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case &lt;val1&gt; 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...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break;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case &lt;val2&gt; 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...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break;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default: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...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break</a:t>
            </a:r>
            <a:r>
              <a:rPr lang="en-US" dirty="0" smtClean="0">
                <a:ea typeface="+mn-ea"/>
                <a:cs typeface="Courier New" pitchFamily="49" charset="0"/>
              </a:rPr>
              <a:t> allows you to exit switch statement after completing code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Otherwise, program will continue to run through cases until finding break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default</a:t>
            </a:r>
            <a:r>
              <a:rPr lang="en-US" dirty="0" smtClean="0">
                <a:ea typeface="+mn-ea"/>
                <a:cs typeface="Courier New" pitchFamily="49" charset="0"/>
              </a:rPr>
              <a:t> covers any values without specific case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512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CC4B8C8-B1AF-2B43-9B2D-65331D72571E}" type="datetime1">
              <a:rPr lang="en-US" sz="1200" smtClean="0">
                <a:latin typeface="Garamond" charset="0"/>
              </a:rPr>
              <a:t>5/28/18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CE413EB-B34E-7249-8D0C-BD415912F470}" type="slidenum">
              <a:rPr lang="en-US" sz="1200">
                <a:latin typeface="Garamond" charset="0"/>
              </a:rPr>
              <a:pPr/>
              <a:t>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Say we have a program to print squares of numbers between 0 and 10: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void 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		// Number to square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	// Square of the number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i^2\n");		// Column headings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// Compute and display the squares of numbers 0 through 10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*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("%2d%10d\n",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...		// Code for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 1, 2, ... 8, 9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 10;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*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("%2d%10d\n",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E8851CF-D3EA-9F47-9455-A5CA6E9BF896}" type="datetime1">
              <a:rPr lang="en-US" sz="1200" smtClean="0">
                <a:latin typeface="Garamond" charset="0"/>
              </a:rPr>
              <a:t>5/28/18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10228F0-D3B7-B047-90F8-3342BEE5BA7A}" type="slidenum">
              <a:rPr lang="en-US" sz="1200">
                <a:latin typeface="Garamond" charset="0"/>
              </a:rPr>
              <a:pPr/>
              <a:t>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while</a:t>
            </a:r>
            <a:r>
              <a:rPr lang="en-US">
                <a:latin typeface="Garamond" charset="0"/>
              </a:rPr>
              <a:t>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Previous program does same thing 11 times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Repetitive code can be captured in a 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loop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Much less code to do same amount of work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Simplest form: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(&lt;expression&gt;)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&lt;statement&gt;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 </a:t>
            </a:r>
            <a:r>
              <a:rPr lang="en-US" i="1" dirty="0" smtClean="0">
                <a:cs typeface="Courier New" pitchFamily="49" charset="0"/>
                <a:sym typeface="Wingdings" pitchFamily="2" charset="2"/>
              </a:rPr>
              <a:t>loop body</a:t>
            </a:r>
          </a:p>
          <a:p>
            <a:pPr lvl="1">
              <a:buFont typeface="Wingdings" pitchFamily="2" charset="2"/>
              <a:buNone/>
              <a:defRPr/>
            </a:pPr>
            <a:endParaRPr lang="en-US" i="1" dirty="0" smtClean="0">
              <a:cs typeface="Courier New" pitchFamily="49" charset="0"/>
              <a:sym typeface="Wingdings" pitchFamily="2" charset="2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Loop body will repeat as long as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&lt;expression&gt;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 is true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  <a:sym typeface="Wingdings" pitchFamily="2" charset="2"/>
              </a:rPr>
              <a:t>Loop body must therefore change expression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&lt;statement&gt;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 may be one or more lines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  <a:sym typeface="Wingdings" pitchFamily="2" charset="2"/>
              </a:rPr>
              <a:t>If multiple lines, need { } to denote block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481F62B-DC36-8F4F-9C39-22D0D0B31189}" type="datetime1">
              <a:rPr lang="en-US" sz="1200" smtClean="0">
                <a:latin typeface="Garamond" charset="0"/>
              </a:rPr>
              <a:t>5/28/18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346BCA6-AAEE-3340-BA21-F50C4FD948FE}" type="slidenum">
              <a:rPr lang="en-US" sz="1200">
                <a:latin typeface="Garamond" charset="0"/>
              </a:rPr>
              <a:pPr/>
              <a:t>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while loops - example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762000" y="1752600"/>
            <a:ext cx="7162800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x = 7;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while ( x &lt; 10  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 = x + 1;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>
              <a:spcBef>
                <a:spcPct val="50000"/>
              </a:spcBef>
            </a:pPr>
            <a:endParaRPr lang="en-US" sz="1800"/>
          </a:p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39C5215-025B-704B-A854-BB25F120D832}" type="datetime1">
              <a:rPr lang="en-US" sz="1200" smtClean="0">
                <a:latin typeface="Garamond" charset="0"/>
              </a:rPr>
              <a:t>5/28/18</a:t>
            </a:fld>
            <a:endParaRPr lang="en-US" sz="1200">
              <a:latin typeface="Garamond" charset="0"/>
            </a:endParaRP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8DD76F2-FE96-F346-AACF-9F60D7792D85}" type="slidenum">
              <a:rPr lang="en-US" sz="1200">
                <a:latin typeface="Garamond" charset="0"/>
              </a:rPr>
              <a:pPr/>
              <a:t>7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762000" y="3738563"/>
            <a:ext cx="7162800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OUTPUT: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7 8 9 </a:t>
            </a: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while loops - example</a:t>
            </a:r>
          </a:p>
        </p:txBody>
      </p:sp>
      <p:sp>
        <p:nvSpPr>
          <p:cNvPr id="13315" name="Content Placeholder 3"/>
          <p:cNvSpPr>
            <a:spLocks noGrp="1"/>
          </p:cNvSpPr>
          <p:nvPr>
            <p:ph idx="1"/>
          </p:nvPr>
        </p:nvSpPr>
        <p:spPr>
          <a:xfrm>
            <a:off x="457200" y="4343400"/>
            <a:ext cx="8229600" cy="1787525"/>
          </a:xfrm>
        </p:spPr>
        <p:txBody>
          <a:bodyPr/>
          <a:lstStyle/>
          <a:p>
            <a:r>
              <a:rPr lang="en-US">
                <a:latin typeface="Arial" charset="0"/>
              </a:rPr>
              <a:t>Possible to have </a:t>
            </a:r>
            <a:r>
              <a:rPr lang="en-US">
                <a:latin typeface="Courier New" charset="0"/>
                <a:cs typeface="Courier New" charset="0"/>
              </a:rPr>
              <a:t>while</a:t>
            </a:r>
            <a:r>
              <a:rPr lang="en-US">
                <a:latin typeface="Arial" charset="0"/>
              </a:rPr>
              <a:t> loop body that never executes!</a:t>
            </a: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762000" y="1066800"/>
            <a:ext cx="7162800" cy="217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x = 7;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while ( x &lt; 3  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 = x + 1;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9221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849FD95-247B-264D-BD6F-660F293CBD2E}" type="datetime1">
              <a:rPr lang="en-US" sz="1200" smtClean="0">
                <a:latin typeface="Garamond" charset="0"/>
              </a:rPr>
              <a:t>5/28/18</a:t>
            </a:fld>
            <a:endParaRPr lang="en-US" sz="1200">
              <a:latin typeface="Garamond" charset="0"/>
            </a:endParaRPr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073A26E-D622-BB4F-8053-61F76815F7B7}" type="slidenum">
              <a:rPr lang="en-US" sz="1200">
                <a:latin typeface="Garamond" charset="0"/>
              </a:rPr>
              <a:pPr/>
              <a:t>8</a:t>
            </a:fld>
            <a:endParaRPr lang="en-US" sz="1200">
              <a:latin typeface="Garamond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762000" y="3124200"/>
            <a:ext cx="71628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OUTPUT: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(no output)</a:t>
            </a: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Repetition with </a:t>
            </a:r>
            <a:r>
              <a:rPr lang="en-US">
                <a:latin typeface="Courier New" charset="0"/>
                <a:cs typeface="Courier New" charset="0"/>
              </a:rPr>
              <a:t>while</a:t>
            </a:r>
            <a:r>
              <a:rPr lang="en-US">
                <a:latin typeface="Garamond" charset="0"/>
              </a:rPr>
              <a:t>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Rewriting previous program with loop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			// Number to square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		// Square of the number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i^2\n");	// Column headings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// Compute and display the squares of numbers 0 to 10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= 0;			// Initialize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endParaRPr lang="en-US" b="1" dirty="0" smtClean="0">
              <a:solidFill>
                <a:srgbClr val="FF0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while 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&lt;= 10) {	// Loop until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&gt; 10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*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("%2d%10d\n",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+ 1;				// Increment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endParaRPr lang="en-US" b="1" dirty="0" smtClean="0">
              <a:solidFill>
                <a:srgbClr val="FF0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}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6A7A550-4828-D54D-A0F7-B1E9065B22EF}" type="datetime1">
              <a:rPr lang="en-US" sz="1200" smtClean="0">
                <a:latin typeface="Garamond" charset="0"/>
              </a:rPr>
              <a:t>5/28/18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3F7F7BA-F446-D849-93EF-67E2B2CB3EF1}" type="slidenum">
              <a:rPr lang="en-US" sz="1200">
                <a:latin typeface="Garamond" charset="0"/>
              </a:rPr>
              <a:pPr/>
              <a:t>9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7018</TotalTime>
  <Words>1561</Words>
  <Application>Microsoft Macintosh PowerPoint</Application>
  <PresentationFormat>On-screen Show (4:3)</PresentationFormat>
  <Paragraphs>492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Courier New</vt:lpstr>
      <vt:lpstr>Garamond</vt:lpstr>
      <vt:lpstr>ＭＳ Ｐゴシック</vt:lpstr>
      <vt:lpstr>Wingdings</vt:lpstr>
      <vt:lpstr>Arial</vt:lpstr>
      <vt:lpstr>Edge</vt:lpstr>
      <vt:lpstr>EECE.2160 ECE Application Programming</vt:lpstr>
      <vt:lpstr>Lecture outline</vt:lpstr>
      <vt:lpstr>Review: if statements</vt:lpstr>
      <vt:lpstr>Review: switch statements</vt:lpstr>
      <vt:lpstr>Repetition</vt:lpstr>
      <vt:lpstr>while loops</vt:lpstr>
      <vt:lpstr>while loops - example</vt:lpstr>
      <vt:lpstr>while loops - example</vt:lpstr>
      <vt:lpstr>Repetition with while loop</vt:lpstr>
      <vt:lpstr>Application: loop with flexible limit</vt:lpstr>
      <vt:lpstr>Application: sentinel value</vt:lpstr>
      <vt:lpstr>do-while loops</vt:lpstr>
      <vt:lpstr>While vs. do-while: flowcharts</vt:lpstr>
      <vt:lpstr>comparison while vs do-while</vt:lpstr>
      <vt:lpstr>comparison while vs do-while</vt:lpstr>
      <vt:lpstr>Application: sentinel value</vt:lpstr>
      <vt:lpstr>Application: sentinel value</vt:lpstr>
      <vt:lpstr>Examples</vt:lpstr>
      <vt:lpstr>Example solutions</vt:lpstr>
      <vt:lpstr>Example solutions (continued)</vt:lpstr>
      <vt:lpstr>Example solutions (continued)</vt:lpstr>
      <vt:lpstr>Justifying for loops</vt:lpstr>
      <vt:lpstr>for loops</vt:lpstr>
      <vt:lpstr>Changing variables</vt:lpstr>
      <vt:lpstr>Pre- vs. post-increment/decrement</vt:lpstr>
      <vt:lpstr>Example soln.</vt:lpstr>
      <vt:lpstr>Simple usage of for loop</vt:lpstr>
      <vt:lpstr>Intro to for loops</vt:lpstr>
      <vt:lpstr>Repetition with for loop</vt:lpstr>
      <vt:lpstr>Repetition with for loop (cont.)</vt:lpstr>
      <vt:lpstr>Example: for loops</vt:lpstr>
      <vt:lpstr>Example solution</vt:lpstr>
      <vt:lpstr>Final notes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Microsoft Office User</cp:lastModifiedBy>
  <cp:revision>1569</cp:revision>
  <dcterms:created xsi:type="dcterms:W3CDTF">2006-04-03T05:03:01Z</dcterms:created>
  <dcterms:modified xsi:type="dcterms:W3CDTF">2018-05-29T02:15:25Z</dcterms:modified>
</cp:coreProperties>
</file>