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34"/>
  </p:notesMasterIdLst>
  <p:handoutMasterIdLst>
    <p:handoutMasterId r:id="rId35"/>
  </p:handoutMasterIdLst>
  <p:sldIdLst>
    <p:sldId id="256" r:id="rId2"/>
    <p:sldId id="422" r:id="rId3"/>
    <p:sldId id="566" r:id="rId4"/>
    <p:sldId id="568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7" r:id="rId13"/>
    <p:sldId id="564" r:id="rId14"/>
    <p:sldId id="569" r:id="rId15"/>
    <p:sldId id="570" r:id="rId16"/>
    <p:sldId id="571" r:id="rId17"/>
    <p:sldId id="572" r:id="rId18"/>
    <p:sldId id="573" r:id="rId19"/>
    <p:sldId id="585" r:id="rId20"/>
    <p:sldId id="574" r:id="rId21"/>
    <p:sldId id="575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84" r:id="rId32"/>
    <p:sldId id="447" r:id="rId3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2F298-AF95-6644-AA97-3173237643C3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1CDF956-058C-CF42-9DD3-596AFE35FDAA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B0F93B-D2C7-BB4A-95D5-5094C5A749B1}" type="datetime1">
              <a:rPr lang="en-US" smtClean="0"/>
              <a:t>5/28/18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E3A06-9858-7D43-9CB9-32338BCD7577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574A8-593F-4B40-AF96-5D1A0D52D06D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729BC-DBF9-1E48-968A-598AF76769DC}" type="datetime1">
              <a:rPr lang="en-US" smtClean="0"/>
              <a:t>5/28/18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E968BC-DD26-314C-AB03-A7FDFCBD5566}" type="datetime1">
              <a:rPr lang="en-US" smtClean="0"/>
              <a:t>5/28/18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EEFB971-53D2-0B44-AF44-3302FB116EBF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Application Programming: Lecture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27C7F-3B8A-AB40-A0F2-226486695A82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CDD1B-DB1E-934D-8621-4836BE398734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7A46A-D0F6-0F4D-BBE2-1D1AEC309CB9}" type="datetime1">
              <a:rPr lang="en-US" smtClean="0"/>
              <a:t>5/28/18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14C44-C731-EF43-923D-8CC61859EED3}" type="datetime1">
              <a:rPr lang="en-US" smtClean="0"/>
              <a:t>5/28/18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0887CB-A9E0-894A-ACA5-41925F81E862}" type="datetime1">
              <a:rPr lang="en-US" smtClean="0"/>
              <a:t>5/28/18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5C378-8087-0549-9A87-72AA0424CAD9}" type="datetime1">
              <a:rPr lang="en-US" smtClean="0"/>
              <a:t>5/28/18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B4512-7D93-3A4E-90DB-10859430B12C}" type="datetime1">
              <a:rPr lang="en-US" smtClean="0"/>
              <a:t>5/28/18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5D2FD-3FDE-6F46-AFE8-0AB131FA9B67}" type="datetime1">
              <a:rPr lang="en-US" smtClean="0"/>
              <a:t>5/28/18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AC88E0E-5C2F-8440-80A3-8F51DF2BFB35}" type="datetime1">
              <a:rPr lang="en-US" smtClean="0"/>
              <a:t>5/28/18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  <p:sldLayoutId id="214748453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5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PE2: Loops and </a:t>
            </a:r>
            <a:r>
              <a:rPr lang="en-US" dirty="0" smtClean="0">
                <a:latin typeface="Arial" charset="0"/>
              </a:rPr>
              <a:t>conditionals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Reading input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that repeats as long as input incorrect</a:t>
            </a:r>
          </a:p>
          <a:p>
            <a:r>
              <a:rPr lang="en-US">
                <a:latin typeface="Arial" charset="0"/>
              </a:rPr>
              <a:t>Loop inside that one to handle reading of remainder of line</a:t>
            </a:r>
          </a:p>
          <a:p>
            <a:pPr lvl="1"/>
            <a:r>
              <a:rPr lang="en-US">
                <a:latin typeface="Arial" charset="0"/>
              </a:rPr>
              <a:t>Read character until you reach end of line</a:t>
            </a:r>
          </a:p>
          <a:p>
            <a:r>
              <a:rPr lang="en-US">
                <a:latin typeface="Arial" charset="0"/>
              </a:rPr>
              <a:t>Both while/do-while loops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FE247D-C388-5B45-BE62-882081F0610E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2A3F4B-21FF-9A42-AC0B-2701CBF62D49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Reading input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2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	// Otherwise, print error &amp; clear line</a:t>
            </a:r>
            <a:endParaRPr lang="en-US" sz="2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latin typeface="Courier New" charset="0"/>
                <a:cs typeface="Courier New" charset="0"/>
              </a:rPr>
              <a:t>		</a:t>
            </a:r>
            <a:r>
              <a:rPr lang="en-US" sz="2200" b="1" dirty="0" err="1">
                <a:latin typeface="Courier New" charset="0"/>
                <a:cs typeface="Courier New" charset="0"/>
              </a:rPr>
              <a:t>printf</a:t>
            </a:r>
            <a:r>
              <a:rPr lang="en-US" sz="2200" b="1" dirty="0"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"Incorrectly formatted input\n</a:t>
            </a:r>
            <a:r>
              <a:rPr lang="ja-JP" alt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“</a:t>
            </a:r>
            <a:r>
              <a:rPr lang="en-US" altLang="ja-JP" sz="2200" b="1" dirty="0"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do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	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"%c"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&amp;junk);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	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(junk != </a:t>
            </a:r>
            <a:r>
              <a:rPr lang="en-US" sz="2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'\n'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2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2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2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2);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7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61963" algn="l"/>
                <a:tab pos="692150" algn="l"/>
              </a:tabLst>
            </a:pPr>
            <a:endParaRPr lang="en-US" sz="2600" dirty="0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9D7DDC-948D-4349-A657-A0698119ED2B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F9F14-870D-014A-86C2-F7032A72823B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general, may want to repeat prompt if </a:t>
            </a:r>
            <a:r>
              <a:rPr lang="en-US" u="sng" dirty="0" smtClean="0"/>
              <a:t>any</a:t>
            </a:r>
            <a:r>
              <a:rPr lang="en-US" dirty="0" smtClean="0"/>
              <a:t> error occurs</a:t>
            </a:r>
          </a:p>
          <a:p>
            <a:pPr lvl="1"/>
            <a:r>
              <a:rPr lang="en-US" dirty="0" smtClean="0"/>
              <a:t>Logical OR of all error conditions to continue loop</a:t>
            </a:r>
          </a:p>
          <a:p>
            <a:r>
              <a:rPr lang="en-US" dirty="0" smtClean="0"/>
              <a:t>Prioritize error testing—format errors usually first</a:t>
            </a:r>
          </a:p>
          <a:p>
            <a:pPr lvl="1"/>
            <a:r>
              <a:rPr lang="en-US" dirty="0" smtClean="0"/>
              <a:t>Why test inputs if they weren’t read correctly?</a:t>
            </a:r>
          </a:p>
          <a:p>
            <a:r>
              <a:rPr lang="en-US" dirty="0" smtClean="0"/>
              <a:t>Example: also test for n &lt; 0 as an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do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"Enter command and integer: "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= 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scanf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c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 %</a:t>
            </a:r>
            <a:r>
              <a:rPr lang="pt-BR" sz="3200" b="1" dirty="0" err="1">
                <a:solidFill>
                  <a:srgbClr val="A31515"/>
                </a:solidFill>
                <a:latin typeface="Courier New" charset="0"/>
                <a:cs typeface="Courier New" charset="0"/>
              </a:rPr>
              <a:t>d</a:t>
            </a:r>
            <a:r>
              <a:rPr lang="pt-BR" sz="3200" b="1" dirty="0">
                <a:solidFill>
                  <a:srgbClr val="A31515"/>
                </a:solidFill>
                <a:latin typeface="Courier New" charset="0"/>
                <a:cs typeface="Courier New" charset="0"/>
              </a:rPr>
              <a:t>"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cmd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, &amp;</a:t>
            </a:r>
            <a:r>
              <a:rPr lang="pt-BR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</a:t>
            </a:r>
            <a:r>
              <a:rPr lang="pt-BR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2) {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latin typeface="Courier New" charset="0"/>
                <a:cs typeface="Courier New" charset="0"/>
              </a:rPr>
              <a:t>		</a:t>
            </a:r>
            <a:r>
              <a:rPr lang="en-US" sz="3200" b="1" dirty="0" smtClean="0">
                <a:latin typeface="Courier New" charset="0"/>
                <a:cs typeface="Courier New" charset="0"/>
              </a:rPr>
              <a:t>// Handle error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else if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(n &lt; 0) {	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  <a:sym typeface="Wingdings"/>
              </a:rPr>
              <a:t> Test after we know no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	// Handle error	    </a:t>
            </a:r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cs typeface="Courier New" charset="0"/>
              </a:rPr>
              <a:t>formatting error</a:t>
            </a:r>
            <a:endParaRPr lang="en-US" sz="3200" b="1" dirty="0" smtClean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}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None/>
              <a:tabLst>
                <a:tab pos="461963" algn="l"/>
                <a:tab pos="692150" algn="l"/>
              </a:tabLst>
            </a:pP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} </a:t>
            </a:r>
            <a:r>
              <a:rPr lang="en-US" sz="32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while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((</a:t>
            </a:r>
            <a:r>
              <a:rPr lang="en-US" sz="3200" b="1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nVals</a:t>
            </a:r>
            <a:r>
              <a:rPr lang="en-US" sz="32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!= 2</a:t>
            </a:r>
            <a:r>
              <a:rPr lang="en-US" sz="3200" b="1" dirty="0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) || (n &lt; 0));</a:t>
            </a:r>
            <a:endParaRPr lang="en-US" sz="3200" b="1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5957-E1EE-9540-B708-C508A5B03725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Next step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Write flowcharts for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n!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Computing 2</a:t>
            </a:r>
            <a:r>
              <a:rPr lang="en-US" baseline="30000" dirty="0" smtClean="0"/>
              <a:t>n</a:t>
            </a:r>
            <a:r>
              <a:rPr lang="en-US" dirty="0" smtClean="0"/>
              <a:t> if n &gt;= 0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Complete code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1B2B81-86A0-724C-8568-11D3412984B5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12FF2E-F852-404F-A784-47F794F73B79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n!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1DCB36E-6562-A648-9109-29A108B4E347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BE7866-ECBD-4F42-9656-CCC323B6EA7F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066800"/>
            <a:ext cx="614521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22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Calculating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48EBFB-3466-0544-8564-13E1CF35A4AF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1E2874-5343-1F4E-B69E-902A8E342CA4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933450"/>
            <a:ext cx="5810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5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Factorial/2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Loop for each process covers fixed range of values</a:t>
            </a:r>
          </a:p>
          <a:p>
            <a:pPr lvl="1"/>
            <a:r>
              <a:rPr lang="en-US">
                <a:latin typeface="Arial" charset="0"/>
              </a:rPr>
              <a:t>Use for loop</a:t>
            </a:r>
          </a:p>
          <a:p>
            <a:r>
              <a:rPr lang="en-US">
                <a:latin typeface="Arial" charset="0"/>
              </a:rPr>
              <a:t>Can declare single variable to hold both results, since only one will be calculated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EF397B-6BD7-6946-929B-56C5618C8A7C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D8DDD1-2AE4-B94E-AF48-D6988089BE1E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result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lang="nn-NO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n; i &gt; 1; i--)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*=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"%d! = %d\n"</a:t>
            </a: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Slightly different approach than flow chart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Counts down instead of counting up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No benefit to doing one over the other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32E5E1-B37A-6A4D-99ED-653783D16098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646397-4EAB-084E-A176-DAEE853D676A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2</a:t>
            </a:r>
            <a:r>
              <a:rPr lang="en-US" baseline="30000">
                <a:latin typeface="Garamond" charset="0"/>
              </a:rPr>
              <a:t>n</a:t>
            </a:r>
            <a:endParaRPr lang="en-US">
              <a:latin typeface="Garamond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xtLst/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(n &lt; 0)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"Error: bad n value\n"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endParaRPr lang="en-US" sz="3200" b="1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result = 1;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nn-NO" sz="3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for</a:t>
            </a:r>
            <a:r>
              <a:rPr lang="nn-NO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 (i = 0; i &lt; n; i++) {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	result *= 2;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	printf(</a:t>
            </a:r>
            <a:r>
              <a:rPr lang="pt-BR" sz="3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"2^%d = %d\n"</a:t>
            </a:r>
            <a:r>
              <a:rPr lang="pt-BR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, n, result);</a:t>
            </a:r>
          </a:p>
          <a:p>
            <a:pPr marL="0" indent="0">
              <a:buFont typeface="Wingdings" pitchFamily="2" charset="2"/>
              <a:buNone/>
              <a:tabLst>
                <a:tab pos="465138" algn="l"/>
              </a:tabLst>
              <a:defRPr/>
            </a:pPr>
            <a:r>
              <a:rPr lang="en-US" sz="3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EB08FD-B9D2-654E-BC9F-A535E2EACCFD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BBEE5-A638-D946-8157-D39757D98E83}" type="slidenum">
              <a:rPr lang="en-US" sz="1200">
                <a:latin typeface="Garamond" charset="0"/>
              </a:rPr>
              <a:pPr/>
              <a:t>18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Iterative </a:t>
            </a:r>
            <a:r>
              <a:rPr lang="en-US" dirty="0" smtClean="0">
                <a:latin typeface="Garamond" charset="0"/>
              </a:rPr>
              <a:t>methods </a:t>
            </a:r>
            <a:r>
              <a:rPr lang="en-US" smtClean="0">
                <a:latin typeface="Garamond" charset="0"/>
              </a:rPr>
              <a:t>(Program 4)</a:t>
            </a:r>
            <a:endParaRPr lang="en-US">
              <a:latin typeface="Garamond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Repeat calculation until correct value reached</a:t>
            </a:r>
          </a:p>
          <a:p>
            <a:pPr>
              <a:lnSpc>
                <a:spcPct val="80000"/>
              </a:lnSpc>
            </a:pPr>
            <a:r>
              <a:rPr lang="ja-JP" altLang="en-US" sz="2300" dirty="0">
                <a:latin typeface="Arial" charset="0"/>
              </a:rPr>
              <a:t>“</a:t>
            </a:r>
            <a:r>
              <a:rPr lang="en-US" altLang="ja-JP" sz="2300" dirty="0">
                <a:latin typeface="Arial" charset="0"/>
              </a:rPr>
              <a:t>Correctness</a:t>
            </a:r>
            <a:r>
              <a:rPr lang="ja-JP" altLang="en-US" sz="2300" dirty="0">
                <a:latin typeface="Arial" charset="0"/>
              </a:rPr>
              <a:t>”</a:t>
            </a:r>
            <a:r>
              <a:rPr lang="en-US" altLang="ja-JP" sz="2300" dirty="0">
                <a:latin typeface="Arial" charset="0"/>
              </a:rPr>
              <a:t> defined as: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Difference between old, new value &lt;= max error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Max error == .000001 in </a:t>
            </a:r>
            <a:r>
              <a:rPr lang="en-US" sz="2000" dirty="0" err="1">
                <a:latin typeface="Arial" charset="0"/>
              </a:rPr>
              <a:t>Prog</a:t>
            </a:r>
            <a:r>
              <a:rPr lang="en-US" sz="2000" dirty="0">
                <a:latin typeface="Arial" charset="0"/>
              </a:rPr>
              <a:t>. 4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General process: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&lt;initial value&gt;;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do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 = 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	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= &lt;equation based on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&gt;;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 dirty="0">
                <a:latin typeface="Courier New" charset="0"/>
                <a:cs typeface="Courier New" charset="0"/>
              </a:rPr>
              <a:t>} while (</a:t>
            </a:r>
            <a:r>
              <a:rPr lang="en-US" sz="2300" dirty="0" err="1">
                <a:latin typeface="Courier New" charset="0"/>
                <a:cs typeface="Courier New" charset="0"/>
              </a:rPr>
              <a:t>fabs</a:t>
            </a:r>
            <a:r>
              <a:rPr lang="en-US" sz="2300" dirty="0">
                <a:latin typeface="Courier New" charset="0"/>
                <a:cs typeface="Courier New" charset="0"/>
              </a:rPr>
              <a:t>(</a:t>
            </a:r>
            <a:r>
              <a:rPr lang="en-US" sz="2300" dirty="0" err="1">
                <a:latin typeface="Courier New" charset="0"/>
                <a:cs typeface="Courier New" charset="0"/>
              </a:rPr>
              <a:t>newVal</a:t>
            </a:r>
            <a:r>
              <a:rPr lang="en-US" sz="2300" dirty="0">
                <a:latin typeface="Courier New" charset="0"/>
                <a:cs typeface="Courier New" charset="0"/>
              </a:rPr>
              <a:t> – </a:t>
            </a:r>
            <a:r>
              <a:rPr lang="en-US" sz="2300" dirty="0" err="1">
                <a:latin typeface="Courier New" charset="0"/>
                <a:cs typeface="Courier New" charset="0"/>
              </a:rPr>
              <a:t>oldVal</a:t>
            </a:r>
            <a:r>
              <a:rPr lang="en-US" sz="2300" dirty="0">
                <a:latin typeface="Courier New" charset="0"/>
                <a:cs typeface="Courier New" charset="0"/>
              </a:rPr>
              <a:t>) &gt; </a:t>
            </a:r>
            <a:r>
              <a:rPr lang="en-US" sz="2300" dirty="0" err="1">
                <a:latin typeface="Courier New" charset="0"/>
                <a:cs typeface="Courier New" charset="0"/>
              </a:rPr>
              <a:t>max_err</a:t>
            </a:r>
            <a:r>
              <a:rPr lang="en-US" sz="2300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300" dirty="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r>
              <a:rPr lang="en-US" sz="2300" dirty="0" smtClean="0">
                <a:latin typeface="Arial" charset="0"/>
                <a:cs typeface="Courier New" charset="0"/>
              </a:rPr>
              <a:t>You can</a:t>
            </a:r>
            <a:r>
              <a:rPr lang="ja-JP" altLang="en-US" sz="2300" dirty="0" smtClean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smtClean="0">
                <a:latin typeface="Arial" charset="0"/>
                <a:cs typeface="Courier New" charset="0"/>
              </a:rPr>
              <a:t>t </a:t>
            </a:r>
            <a:r>
              <a:rPr lang="en-US" altLang="ja-JP" sz="2300" dirty="0">
                <a:latin typeface="Arial" charset="0"/>
                <a:cs typeface="Courier New" charset="0"/>
              </a:rPr>
              <a:t>use </a:t>
            </a:r>
            <a:r>
              <a:rPr lang="en-US" altLang="ja-JP" sz="2300" dirty="0">
                <a:latin typeface="Courier New" charset="0"/>
                <a:cs typeface="Courier New" charset="0"/>
              </a:rPr>
              <a:t>&lt;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math.h</a:t>
            </a:r>
            <a:r>
              <a:rPr lang="en-US" altLang="ja-JP" sz="2300" dirty="0">
                <a:latin typeface="Courier New" charset="0"/>
                <a:cs typeface="Courier New" charset="0"/>
              </a:rPr>
              <a:t>&gt;</a:t>
            </a:r>
            <a:r>
              <a:rPr lang="en-US" altLang="ja-JP" sz="2300" dirty="0">
                <a:latin typeface="Arial" charset="0"/>
                <a:cs typeface="Courier New" charset="0"/>
              </a:rPr>
              <a:t>, so you</a:t>
            </a:r>
            <a:r>
              <a:rPr lang="ja-JP" altLang="en-US" sz="2300" dirty="0">
                <a:latin typeface="Arial" charset="0"/>
                <a:cs typeface="Courier New" charset="0"/>
              </a:rPr>
              <a:t>’</a:t>
            </a:r>
            <a:r>
              <a:rPr lang="en-US" altLang="ja-JP" sz="2300" dirty="0" err="1">
                <a:latin typeface="Arial" charset="0"/>
                <a:cs typeface="Courier New" charset="0"/>
              </a:rPr>
              <a:t>ll</a:t>
            </a:r>
            <a:r>
              <a:rPr lang="en-US" altLang="ja-JP" sz="2300" dirty="0">
                <a:latin typeface="Arial" charset="0"/>
                <a:cs typeface="Courier New" charset="0"/>
              </a:rPr>
              <a:t> need your own way of computing absolute value (</a:t>
            </a:r>
            <a:r>
              <a:rPr lang="en-US" altLang="ja-JP" sz="2300" dirty="0" err="1">
                <a:latin typeface="Courier New" charset="0"/>
                <a:cs typeface="Courier New" charset="0"/>
              </a:rPr>
              <a:t>fabs</a:t>
            </a:r>
            <a:r>
              <a:rPr lang="en-US" altLang="ja-JP" sz="2300" dirty="0">
                <a:latin typeface="Courier New" charset="0"/>
                <a:cs typeface="Courier New" charset="0"/>
              </a:rPr>
              <a:t>()</a:t>
            </a:r>
            <a:r>
              <a:rPr lang="en-US" altLang="ja-JP" sz="2300" dirty="0">
                <a:latin typeface="Arial" charset="0"/>
                <a:cs typeface="Courier New" charset="0"/>
              </a:rPr>
              <a:t>)</a:t>
            </a:r>
            <a:endParaRPr lang="en-US" sz="2300" dirty="0">
              <a:latin typeface="Arial" charset="0"/>
              <a:cs typeface="Courier New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2CD793-4714-8346-B693-78FA4C10C143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5BAA3E-7D64-C346-802B-746F8B0060FE}" type="slidenum">
              <a:rPr lang="en-US" sz="1200">
                <a:latin typeface="Garamond" charset="0"/>
              </a:rPr>
              <a:pPr eaLnBrk="1" hangingPunct="1"/>
              <a:t>19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/>
              <a:t>Program 3 due Friday, </a:t>
            </a:r>
            <a:r>
              <a:rPr lang="en-US" dirty="0" smtClean="0"/>
              <a:t>6/1</a:t>
            </a:r>
          </a:p>
          <a:p>
            <a:pPr lvl="1"/>
            <a:r>
              <a:rPr lang="en-US" dirty="0" smtClean="0"/>
              <a:t>Program 4 to be posted; due Thursday, 6/7</a:t>
            </a:r>
            <a:endParaRPr lang="en-US" dirty="0"/>
          </a:p>
          <a:p>
            <a:pPr lvl="1"/>
            <a:r>
              <a:rPr lang="en-US" dirty="0"/>
              <a:t>Exam 1: Monday, 6/4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 dirty="0"/>
              <a:t>No calculators or other electronic devices allowed</a:t>
            </a: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While/do-while loops</a:t>
            </a:r>
          </a:p>
          <a:p>
            <a:pPr lvl="1"/>
            <a:r>
              <a:rPr lang="en-US" dirty="0" smtClean="0">
                <a:latin typeface="Arial" charset="0"/>
              </a:rPr>
              <a:t>For loops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PE2: Conditionals and </a:t>
            </a:r>
            <a:r>
              <a:rPr lang="en-US" dirty="0" smtClean="0">
                <a:latin typeface="Arial" charset="0"/>
              </a:rPr>
              <a:t>loops</a:t>
            </a:r>
          </a:p>
          <a:p>
            <a:pPr lvl="1"/>
            <a:r>
              <a:rPr lang="en-US" dirty="0" smtClean="0">
                <a:latin typeface="Arial" charset="0"/>
              </a:rPr>
              <a:t>Exam 1 Preview</a:t>
            </a:r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64D144-5F75-BD48-9256-4CCF64A97E26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69B3D-B50D-A04D-9338-1FC7533A0E7E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</a:t>
            </a:r>
            <a:r>
              <a:rPr lang="en-US" sz="2600" dirty="0" smtClean="0">
                <a:latin typeface="Arial" charset="0"/>
              </a:rPr>
              <a:t>2 hours and 20 </a:t>
            </a:r>
            <a:r>
              <a:rPr lang="en-US" sz="2600" dirty="0">
                <a:latin typeface="Arial" charset="0"/>
              </a:rPr>
              <a:t>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</a:t>
            </a:r>
            <a:r>
              <a:rPr lang="en-US" sz="2200" dirty="0" smtClean="0">
                <a:latin typeface="Arial" charset="0"/>
              </a:rPr>
              <a:t>8:00—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smtClean="0">
                <a:latin typeface="Arial" charset="0"/>
              </a:rPr>
              <a:t>today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 questions (each with multiple parts, so actually ~10 questions) + 1 extra credit question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Operators, </a:t>
            </a:r>
            <a:r>
              <a:rPr lang="en-US" sz="2200" dirty="0" err="1">
                <a:latin typeface="Arial" charset="0"/>
              </a:rPr>
              <a:t>printf</a:t>
            </a:r>
            <a:r>
              <a:rPr lang="en-US" sz="2200" dirty="0">
                <a:latin typeface="Arial" charset="0"/>
              </a:rPr>
              <a:t>(), </a:t>
            </a:r>
            <a:r>
              <a:rPr lang="en-US" sz="2200" dirty="0" err="1">
                <a:latin typeface="Arial" charset="0"/>
              </a:rPr>
              <a:t>scanf</a:t>
            </a:r>
            <a:r>
              <a:rPr lang="en-US" sz="2200" dirty="0">
                <a:latin typeface="Arial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Conditional statements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While/do-while loops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Extra credit may cover any (or all) of these topics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02C89FF-0200-B645-A79A-F393F9B5A919}" type="datetime1">
              <a:rPr lang="en-US" smtClean="0">
                <a:latin typeface="Garamond" charset="0"/>
              </a:rPr>
              <a:t>5/28/18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E20CA8-C744-CF48-800D-712DF8353D99}" type="datetime1">
              <a:rPr lang="en-US" smtClean="0">
                <a:latin typeface="Garamond" charset="0"/>
              </a:rPr>
              <a:t>5/28/18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A09748-BAA1-8E41-89CC-364F9EF97481}" type="datetime1">
              <a:rPr lang="en-US" smtClean="0">
                <a:latin typeface="Garamond" charset="0"/>
              </a:rPr>
              <a:t>5/28/18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  <p:extLst>
      <p:ext uri="{BB962C8B-B14F-4D97-AF65-F5344CB8AC3E}">
        <p14:creationId xmlns:p14="http://schemas.microsoft.com/office/powerpoint/2010/main" val="12739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printf</a:t>
            </a:r>
            <a:r>
              <a:rPr lang="en-US" dirty="0" smtClean="0"/>
              <a:t>()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printf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(&lt;string&gt;); </a:t>
            </a:r>
            <a:r>
              <a:rPr lang="en-US" dirty="0" smtClean="0">
                <a:latin typeface="Courier New"/>
                <a:cs typeface="Courier New"/>
              </a:rPr>
              <a:t>&lt;string&gt;</a:t>
            </a:r>
            <a:r>
              <a:rPr lang="en-US" dirty="0" smtClean="0"/>
              <a:t> = characters enclosed in double quotes</a:t>
            </a:r>
          </a:p>
          <a:p>
            <a:pPr lvl="1"/>
            <a:r>
              <a:rPr lang="en-US" dirty="0" smtClean="0"/>
              <a:t>May include escape sequence, e.g. </a:t>
            </a:r>
            <a:r>
              <a:rPr lang="en-US" dirty="0" smtClean="0">
                <a:latin typeface="Courier New"/>
                <a:cs typeface="Courier New"/>
              </a:rPr>
              <a:t>\n</a:t>
            </a:r>
            <a:r>
              <a:rPr lang="en-US" dirty="0" smtClean="0"/>
              <a:t> (new line)</a:t>
            </a:r>
          </a:p>
          <a:p>
            <a:r>
              <a:rPr lang="en-US" dirty="0" smtClean="0"/>
              <a:t>To print variable/expression values, insert </a:t>
            </a:r>
            <a:r>
              <a:rPr lang="en-US" dirty="0" smtClean="0">
                <a:latin typeface="Courier New"/>
                <a:cs typeface="Courier New"/>
              </a:rPr>
              <a:t>%&lt;type&gt;</a:t>
            </a:r>
            <a:r>
              <a:rPr lang="en-US" dirty="0" smtClean="0"/>
              <a:t> in your </a:t>
            </a:r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format string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%c</a:t>
            </a:r>
            <a:r>
              <a:rPr lang="en-US" dirty="0" smtClean="0"/>
              <a:t>: single character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%d</a:t>
            </a:r>
            <a:r>
              <a:rPr lang="en-US" dirty="0" smtClean="0"/>
              <a:t> or </a:t>
            </a: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: signed decimal integer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/>
                <a:cs typeface="Courier New"/>
              </a:rPr>
              <a:t>%lf</a:t>
            </a:r>
            <a:r>
              <a:rPr lang="en-US" dirty="0" smtClean="0"/>
              <a:t>: double</a:t>
            </a:r>
          </a:p>
          <a:p>
            <a:pPr lvl="2"/>
            <a:r>
              <a:rPr lang="en-US" dirty="0" smtClean="0"/>
              <a:t>Prints 6 digits after decimal point by default</a:t>
            </a:r>
          </a:p>
          <a:p>
            <a:pPr lvl="2"/>
            <a:r>
              <a:rPr lang="en-US" dirty="0" smtClean="0"/>
              <a:t>To control # digits, use precision </a:t>
            </a: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"%.4lf"</a:t>
            </a:r>
            <a:r>
              <a:rPr lang="en-US" dirty="0" smtClean="0"/>
              <a:t> prints with 4 digits (4th digit rounds)</a:t>
            </a:r>
          </a:p>
          <a:p>
            <a:pPr lvl="3"/>
            <a:r>
              <a:rPr lang="en-US" dirty="0" smtClean="0">
                <a:latin typeface="Courier New"/>
                <a:cs typeface="Courier New"/>
              </a:rPr>
              <a:t>"%.0lf"</a:t>
            </a:r>
            <a:r>
              <a:rPr lang="en-US" dirty="0" smtClean="0"/>
              <a:t> prints with 0 digits (round to nearest integer)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%&lt;type&gt;</a:t>
            </a:r>
            <a:r>
              <a:rPr lang="en-US" dirty="0" smtClean="0"/>
              <a:t> corresponds to expression that follows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("a=%.3f, b=%.2f", a, b);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AB0C1C-3D6D-E44A-BA3F-E7970700B902}" type="datetime1">
              <a:rPr lang="en-US" sz="1200" smtClean="0">
                <a:latin typeface="Garamond"/>
                <a:cs typeface="Garamond"/>
              </a:rPr>
              <a:t>5/28/18</a:t>
            </a:fld>
            <a:endParaRPr lang="en-US" sz="1200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ECE Application Programming: Exam 1 Preview</a:t>
            </a:r>
            <a:endParaRPr lang="en-US" altLang="en-US" dirty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 smtClean="0">
                <a:latin typeface="Garamond"/>
                <a:cs typeface="Garamond"/>
              </a:rPr>
              <a:pPr/>
              <a:t>23</a:t>
            </a:fld>
            <a:endParaRPr lang="en-US" sz="1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443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scanf()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To read input, use format </a:t>
            </a:r>
            <a:r>
              <a:rPr lang="en-US" dirty="0" err="1">
                <a:latin typeface="Arial" charset="0"/>
              </a:rPr>
              <a:t>specifiers</a:t>
            </a:r>
            <a:r>
              <a:rPr lang="en-US" dirty="0">
                <a:latin typeface="Arial" charset="0"/>
              </a:rPr>
              <a:t> in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 </a:t>
            </a:r>
            <a:r>
              <a:rPr lang="en-US" dirty="0">
                <a:latin typeface="Arial" charset="0"/>
              </a:rPr>
              <a:t>format string, followed by addresses of variables</a:t>
            </a:r>
          </a:p>
          <a:p>
            <a:pPr lvl="1"/>
            <a:r>
              <a:rPr lang="en-US" sz="2800" dirty="0" err="1">
                <a:latin typeface="Courier New" charset="0"/>
              </a:rPr>
              <a:t>scanf</a:t>
            </a:r>
            <a:r>
              <a:rPr lang="en-US" sz="2800" dirty="0">
                <a:latin typeface="Courier New" charset="0"/>
              </a:rPr>
              <a:t>("%d %</a:t>
            </a:r>
            <a:r>
              <a:rPr lang="en-US" sz="2800" dirty="0" err="1">
                <a:latin typeface="Courier New" charset="0"/>
              </a:rPr>
              <a:t>f",&amp;hours,&amp;rate</a:t>
            </a:r>
            <a:r>
              <a:rPr lang="en-US" sz="2800" dirty="0">
                <a:latin typeface="Courier New" charset="0"/>
              </a:rPr>
              <a:t>);</a:t>
            </a:r>
          </a:p>
          <a:p>
            <a:r>
              <a:rPr lang="en-US" dirty="0">
                <a:latin typeface="Arial" charset="0"/>
              </a:rPr>
              <a:t>Space in format string only matters if using </a:t>
            </a:r>
            <a:r>
              <a:rPr lang="en-US" dirty="0">
                <a:latin typeface="Courier New" charset="0"/>
                <a:cs typeface="Courier New" charset="0"/>
              </a:rPr>
              <a:t>%c </a:t>
            </a:r>
            <a:r>
              <a:rPr lang="en-US" dirty="0">
                <a:latin typeface="Arial" charset="0"/>
              </a:rPr>
              <a:t>format </a:t>
            </a:r>
            <a:r>
              <a:rPr lang="en-US" dirty="0" err="1">
                <a:latin typeface="Arial" charset="0"/>
              </a:rPr>
              <a:t>specifier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If </a:t>
            </a:r>
            <a:r>
              <a:rPr lang="en-US" dirty="0" smtClean="0">
                <a:latin typeface="Arial" charset="0"/>
              </a:rPr>
              <a:t>input format doesn’t match </a:t>
            </a:r>
            <a:r>
              <a:rPr lang="en-US" dirty="0" err="1" smtClean="0">
                <a:latin typeface="Arial" charset="0"/>
              </a:rPr>
              <a:t>specifier</a:t>
            </a:r>
            <a:r>
              <a:rPr lang="en-US" dirty="0">
                <a:latin typeface="Arial" charset="0"/>
              </a:rPr>
              <a:t>, </a:t>
            </a:r>
            <a:r>
              <a:rPr lang="en-US" dirty="0" err="1">
                <a:latin typeface="Courier New" charset="0"/>
                <a:cs typeface="Courier New" charset="0"/>
              </a:rPr>
              <a:t>scanf</a:t>
            </a:r>
            <a:r>
              <a:rPr lang="en-US" dirty="0">
                <a:latin typeface="Courier New" charset="0"/>
                <a:cs typeface="Courier New" charset="0"/>
              </a:rPr>
              <a:t>()</a:t>
            </a:r>
            <a:r>
              <a:rPr lang="en-US" dirty="0">
                <a:latin typeface="Arial" charset="0"/>
              </a:rPr>
              <a:t> stops and returns # values successfully </a:t>
            </a:r>
            <a:r>
              <a:rPr lang="en-US" dirty="0" smtClean="0">
                <a:latin typeface="Arial" charset="0"/>
              </a:rPr>
              <a:t>read</a:t>
            </a:r>
          </a:p>
          <a:p>
            <a:pPr lvl="1"/>
            <a:r>
              <a:rPr lang="en-US" dirty="0" smtClean="0">
                <a:latin typeface="Arial" charset="0"/>
              </a:rPr>
              <a:t>Given: </a:t>
            </a:r>
            <a:r>
              <a:rPr lang="en-US" dirty="0" smtClean="0">
                <a:latin typeface="Courier New"/>
                <a:cs typeface="Courier New"/>
              </a:rPr>
              <a:t>n = </a:t>
            </a:r>
            <a:r>
              <a:rPr lang="en-US" dirty="0" err="1" smtClean="0">
                <a:latin typeface="Courier New"/>
                <a:cs typeface="Courier New"/>
              </a:rPr>
              <a:t>scanf</a:t>
            </a:r>
            <a:r>
              <a:rPr lang="en-US" dirty="0" smtClean="0">
                <a:latin typeface="Courier New"/>
                <a:cs typeface="Courier New"/>
              </a:rPr>
              <a:t>("%d %d”, &amp;x, &amp;y);</a:t>
            </a:r>
          </a:p>
          <a:p>
            <a:pPr lvl="2"/>
            <a:r>
              <a:rPr lang="en-US" dirty="0" smtClean="0">
                <a:latin typeface="Arial" charset="0"/>
              </a:rPr>
              <a:t>If input is: </a:t>
            </a:r>
            <a:r>
              <a:rPr lang="en-US" dirty="0" smtClean="0">
                <a:latin typeface="Courier New"/>
                <a:cs typeface="Courier New"/>
              </a:rPr>
              <a:t>3 5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  <a:sym typeface="Wingdings"/>
              </a:rPr>
              <a:t>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x = 3, y = 5, n = 2</a:t>
            </a:r>
          </a:p>
          <a:p>
            <a:pPr lvl="2"/>
            <a:r>
              <a:rPr lang="en-US" dirty="0" smtClean="0">
                <a:latin typeface="Arial" charset="0"/>
                <a:sym typeface="Wingdings"/>
              </a:rPr>
              <a:t>If input is: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3 A</a:t>
            </a:r>
            <a:r>
              <a:rPr lang="en-US" dirty="0" smtClean="0">
                <a:latin typeface="Arial" charset="0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x = 3, y = ?, n = 1</a:t>
            </a:r>
          </a:p>
          <a:p>
            <a:pPr lvl="2"/>
            <a:r>
              <a:rPr lang="en-US" dirty="0" smtClean="0">
                <a:latin typeface="Arial" charset="0"/>
                <a:sym typeface="Wingdings"/>
              </a:rPr>
              <a:t>If input is: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A 3</a:t>
            </a:r>
            <a:r>
              <a:rPr lang="en-US" dirty="0" smtClean="0">
                <a:latin typeface="Arial" charset="0"/>
                <a:sym typeface="Wingdings"/>
              </a:rPr>
              <a:t> 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x = ?, y = ?, n </a:t>
            </a:r>
            <a:r>
              <a:rPr lang="en-US" smtClean="0">
                <a:latin typeface="Courier New"/>
                <a:cs typeface="Courier New"/>
                <a:sym typeface="Wingdings"/>
              </a:rPr>
              <a:t>= 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D2DF05-F564-0D4D-8CDC-02AC9C17DEDE}" type="datetime1">
              <a:rPr lang="en-US" smtClean="0">
                <a:latin typeface="Garamond" charset="0"/>
              </a:rPr>
              <a:t>5/28/18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Exam 1 Preview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36C010-7CE5-6843-B884-E4598B941BD8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E3A36F-7F79-844F-86E5-380F12748481}" type="datetime1">
              <a:rPr lang="en-US" smtClean="0">
                <a:latin typeface="Garamond" charset="0"/>
              </a:rPr>
              <a:t>5/28/18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</p:spTree>
    <p:extLst>
      <p:ext uri="{BB962C8B-B14F-4D97-AF65-F5344CB8AC3E}">
        <p14:creationId xmlns:p14="http://schemas.microsoft.com/office/powerpoint/2010/main" val="391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93871C3-4332-F545-815F-A58D5D3CF21C}" type="datetime1">
              <a:rPr lang="en-US" smtClean="0">
                <a:latin typeface="Garamond" charset="0"/>
              </a:rPr>
              <a:t>5/28/18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F0962-C590-D847-980E-4563FC0EEF6F}" type="datetime1">
              <a:rPr lang="en-US" smtClean="0">
                <a:latin typeface="Garamond" charset="0"/>
              </a:rPr>
              <a:t>5/28/18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range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 application of if statements: checking to see if value falls inside/outside desired range</a:t>
            </a:r>
          </a:p>
          <a:p>
            <a:endParaRPr lang="en-US" dirty="0"/>
          </a:p>
          <a:p>
            <a:r>
              <a:rPr lang="en-US" dirty="0" smtClean="0"/>
              <a:t>Value inside range </a:t>
            </a:r>
            <a:r>
              <a:rPr lang="en-US" dirty="0" smtClean="0">
                <a:sym typeface="Wingdings"/>
              </a:rPr>
              <a:t> inside both endpoints</a:t>
            </a:r>
          </a:p>
          <a:p>
            <a:pPr lvl="1"/>
            <a:r>
              <a:rPr lang="en-US" dirty="0" smtClean="0">
                <a:sym typeface="Wingdings"/>
              </a:rPr>
              <a:t>AND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&gt;= 1 &amp;&amp; x &lt;= 10)</a:t>
            </a:r>
          </a:p>
          <a:p>
            <a:r>
              <a:rPr lang="en-US" dirty="0" smtClean="0">
                <a:sym typeface="Wingdings"/>
              </a:rPr>
              <a:t>Value outside range  outside either endpoint</a:t>
            </a:r>
          </a:p>
          <a:p>
            <a:pPr lvl="1"/>
            <a:r>
              <a:rPr lang="en-US" dirty="0" smtClean="0">
                <a:sym typeface="Wingdings"/>
              </a:rPr>
              <a:t>OR together tests for each endpoint</a:t>
            </a:r>
          </a:p>
          <a:p>
            <a:pPr lvl="1"/>
            <a:r>
              <a:rPr lang="en-US" dirty="0" smtClean="0">
                <a:sym typeface="Wingdings"/>
              </a:rPr>
              <a:t>Ex: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if (x &lt; 1 || x &gt; 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48257-046D-2A4A-A581-5CA339AD0A4B}" type="datetime1">
              <a:rPr lang="en-US" smtClean="0"/>
              <a:t>5/28/18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0E1B5B-983A-A54B-8730-B0F4F7A98F14}" type="datetime1">
              <a:rPr lang="en-US" smtClean="0">
                <a:latin typeface="Garamond" charset="0"/>
              </a:rPr>
              <a:t>5/28/18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294D0E-1092-B943-9299-0EDFB36A7636}" type="datetime1">
              <a:rPr lang="en-US" smtClean="0">
                <a:latin typeface="Garamond" charset="0"/>
              </a:rPr>
              <a:t>5/28/18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4DE67D-E919-F449-85C4-1DB1D2947726}" type="datetime1">
              <a:rPr lang="en-US" smtClean="0">
                <a:latin typeface="Garamond" charset="0"/>
              </a:rPr>
              <a:t>5/28/18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513490-7484-C14F-A8BA-CBE39537C5C7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31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 smtClean="0">
                <a:latin typeface="Arial" charset="0"/>
              </a:rPr>
              <a:t>1</a:t>
            </a:r>
          </a:p>
          <a:p>
            <a:r>
              <a:rPr lang="en-US" dirty="0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/>
              <a:t>Program 3 due Friday, 6/1</a:t>
            </a:r>
          </a:p>
          <a:p>
            <a:pPr lvl="1"/>
            <a:r>
              <a:rPr lang="en-US" dirty="0"/>
              <a:t>Program 4 to be posted; due Thursday, 6/7</a:t>
            </a:r>
          </a:p>
          <a:p>
            <a:pPr lvl="1"/>
            <a:r>
              <a:rPr lang="en-US" dirty="0"/>
              <a:t>Exam 1: Monday, 6/4</a:t>
            </a:r>
          </a:p>
          <a:p>
            <a:pPr lvl="2"/>
            <a:r>
              <a:rPr lang="en-US" dirty="0"/>
              <a:t>Will be allowed one double-sided 8.5” x 11” note sheet</a:t>
            </a:r>
          </a:p>
          <a:p>
            <a:pPr lvl="2"/>
            <a:r>
              <a:rPr lang="en-US"/>
              <a:t>No calculators or other electronic devices allowed</a:t>
            </a:r>
            <a:endParaRPr lang="en-US" dirty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CA4C31-3E3B-8648-854B-901AA8D013C3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32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for loops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for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&lt;test&gt;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;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&lt;change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		&lt;statements&gt;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Courier New" pitchFamily="49" charset="0"/>
              </a:rPr>
              <a:t>Operators to directly change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x++, x--</a:t>
            </a:r>
            <a:r>
              <a:rPr lang="en-US" dirty="0">
                <a:cs typeface="Courier New" pitchFamily="49" charset="0"/>
              </a:rPr>
              <a:t> 		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 post-increment/decrement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++x, --x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	 pre-increment/decrement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+=, -=, *=, /=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 	 augmented assignment</a:t>
            </a:r>
            <a:endParaRPr lang="en-US" dirty="0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513490-7484-C14F-A8BA-CBE39537C5C7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00D2A3-580C-3347-BDFE-667287F5F64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Today’</a:t>
            </a:r>
            <a:r>
              <a:rPr lang="en-US" altLang="ja-JP" dirty="0" smtClean="0">
                <a:latin typeface="Garamond" charset="0"/>
              </a:rPr>
              <a:t>s </a:t>
            </a:r>
            <a:r>
              <a:rPr lang="en-US" altLang="ja-JP" dirty="0">
                <a:latin typeface="Garamond" charset="0"/>
              </a:rPr>
              <a:t>program should:</a:t>
            </a:r>
            <a:endParaRPr lang="en-US" dirty="0">
              <a:latin typeface="Garamond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Prompt user to enter an input character and an integer, </a:t>
            </a:r>
            <a:r>
              <a:rPr lang="en-US" sz="2500" dirty="0">
                <a:latin typeface="Courier New" charset="0"/>
                <a:cs typeface="Courier New" charset="0"/>
              </a:rPr>
              <a:t>n</a:t>
            </a:r>
            <a:r>
              <a:rPr lang="en-US" sz="25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If not correctly formatted, print error, clear line, and </a:t>
            </a:r>
            <a:r>
              <a:rPr lang="en-US" sz="2200" dirty="0" smtClean="0">
                <a:latin typeface="Arial" charset="0"/>
              </a:rPr>
              <a:t>repeat</a:t>
            </a: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Depending on the character entered, do the following: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f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Compute and print the factorial of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>
                <a:latin typeface="Arial" charset="0"/>
              </a:rPr>
              <a:t>, </a:t>
            </a:r>
            <a:r>
              <a:rPr lang="en-US" altLang="ja-JP" sz="2200" dirty="0">
                <a:latin typeface="Courier New" charset="0"/>
                <a:cs typeface="Courier New" charset="0"/>
              </a:rPr>
              <a:t>n!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F 5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5! = 120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p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</a:t>
            </a:r>
            <a:r>
              <a:rPr lang="en-US" altLang="ja-JP" sz="2200" dirty="0" smtClean="0">
                <a:latin typeface="Arial" charset="0"/>
              </a:rPr>
              <a:t>Compute </a:t>
            </a:r>
            <a:r>
              <a:rPr lang="en-US" altLang="ja-JP" sz="2200" dirty="0" smtClean="0">
                <a:latin typeface="Courier New" charset="0"/>
                <a:cs typeface="Courier New" charset="0"/>
              </a:rPr>
              <a:t>2</a:t>
            </a:r>
            <a:r>
              <a:rPr lang="en-US" altLang="ja-JP" sz="2200" baseline="30000" dirty="0" smtClean="0">
                <a:latin typeface="Courier New" charset="0"/>
                <a:cs typeface="Courier New" charset="0"/>
              </a:rPr>
              <a:t>n</a:t>
            </a:r>
            <a:r>
              <a:rPr lang="en-US" altLang="ja-JP" sz="2200" dirty="0" smtClean="0">
                <a:latin typeface="Arial" charset="0"/>
              </a:rPr>
              <a:t>, but only if </a:t>
            </a:r>
            <a:r>
              <a:rPr lang="en-US" altLang="ja-JP" sz="2200" dirty="0" smtClean="0">
                <a:latin typeface="Courier New" charset="0"/>
                <a:cs typeface="Courier New" charset="0"/>
              </a:rPr>
              <a:t>n &gt;= 0</a:t>
            </a:r>
            <a:r>
              <a:rPr lang="en-US" altLang="ja-JP" sz="2200" dirty="0" smtClean="0">
                <a:latin typeface="Arial" charset="0"/>
              </a:rPr>
              <a:t>.</a:t>
            </a:r>
            <a:endParaRPr lang="en-US" altLang="ja-JP" sz="2200" dirty="0">
              <a:latin typeface="Arial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example, if the user enters </a:t>
            </a:r>
            <a:r>
              <a:rPr lang="en-US" sz="1900" b="1" dirty="0">
                <a:latin typeface="Courier New" charset="0"/>
                <a:cs typeface="Courier New" charset="0"/>
              </a:rPr>
              <a:t>p 2</a:t>
            </a:r>
            <a:r>
              <a:rPr lang="en-US" sz="1900" dirty="0">
                <a:latin typeface="Arial" charset="0"/>
              </a:rPr>
              <a:t>, print </a:t>
            </a:r>
            <a:r>
              <a:rPr lang="en-US" sz="1900" b="1" dirty="0">
                <a:latin typeface="Courier New" charset="0"/>
                <a:cs typeface="Courier New" charset="0"/>
              </a:rPr>
              <a:t>2^2 = 4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Print an error if </a:t>
            </a:r>
            <a:r>
              <a:rPr lang="en-US" sz="1900" dirty="0">
                <a:latin typeface="Courier New" charset="0"/>
                <a:cs typeface="Courier New" charset="0"/>
              </a:rPr>
              <a:t>n &lt; 0</a:t>
            </a:r>
            <a:r>
              <a:rPr lang="en-US" sz="1900" dirty="0">
                <a:latin typeface="Arial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 or </a:t>
            </a:r>
            <a:r>
              <a:rPr lang="ja-JP" altLang="en-US" sz="2200" dirty="0">
                <a:latin typeface="Arial" charset="0"/>
              </a:rPr>
              <a:t>‘</a:t>
            </a:r>
            <a:r>
              <a:rPr lang="en-US" altLang="ja-JP" sz="2200" dirty="0">
                <a:latin typeface="Courier New" charset="0"/>
                <a:cs typeface="Courier New" charset="0"/>
              </a:rPr>
              <a:t>x</a:t>
            </a:r>
            <a:r>
              <a:rPr lang="ja-JP" altLang="en-US" sz="2200" dirty="0">
                <a:latin typeface="Arial" charset="0"/>
              </a:rPr>
              <a:t>’</a:t>
            </a:r>
            <a:r>
              <a:rPr lang="en-US" altLang="ja-JP" sz="2200" dirty="0">
                <a:latin typeface="Arial" charset="0"/>
              </a:rPr>
              <a:t>: Exit the program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 all other cases, print an error: 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For example: </a:t>
            </a:r>
            <a:r>
              <a:rPr lang="en-US" sz="1900" dirty="0">
                <a:latin typeface="Courier New" charset="0"/>
                <a:cs typeface="Courier New" charset="0"/>
              </a:rPr>
              <a:t>Invalid command Z entered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Arial" charset="0"/>
              </a:rPr>
              <a:t>If the user enters any command other than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 or </a:t>
            </a:r>
            <a:r>
              <a:rPr lang="ja-JP" altLang="en-US" sz="2500" dirty="0">
                <a:latin typeface="Arial" charset="0"/>
              </a:rPr>
              <a:t>‘</a:t>
            </a:r>
            <a:r>
              <a:rPr lang="en-US" altLang="ja-JP" sz="2500" dirty="0">
                <a:latin typeface="Courier New" charset="0"/>
                <a:cs typeface="Courier New" charset="0"/>
              </a:rPr>
              <a:t>x</a:t>
            </a:r>
            <a:r>
              <a:rPr lang="ja-JP" altLang="en-US" sz="2500" dirty="0">
                <a:latin typeface="Arial" charset="0"/>
              </a:rPr>
              <a:t>’</a:t>
            </a:r>
            <a:r>
              <a:rPr lang="en-US" altLang="ja-JP" sz="2500" dirty="0">
                <a:latin typeface="Arial" charset="0"/>
              </a:rPr>
              <a:t>, return to the initial prompt and repeat the program</a:t>
            </a:r>
            <a:r>
              <a:rPr lang="en-US" altLang="ja-JP" sz="2500" dirty="0" smtClean="0">
                <a:latin typeface="Arial" charset="0"/>
              </a:rPr>
              <a:t>.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3985CC8-CE36-464F-8D87-BBC40D9472FE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D8F176-1449-444F-9CB4-A93768F7E476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overall flow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3664-5D2E-7B4B-8814-8C041D0C6B81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08B308-C2AE-A240-A38E-398476301A24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1000125"/>
            <a:ext cx="564515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Discussion: Overall flow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Whole program contains loop</a:t>
            </a:r>
          </a:p>
          <a:p>
            <a:pPr lvl="1"/>
            <a:r>
              <a:rPr lang="en-US">
                <a:latin typeface="Arial" charset="0"/>
              </a:rPr>
              <a:t>Repeats process until user enters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X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 or </a:t>
            </a:r>
            <a:r>
              <a:rPr lang="ja-JP" altLang="en-US">
                <a:latin typeface="Arial" charset="0"/>
              </a:rPr>
              <a:t>‘</a:t>
            </a:r>
            <a:r>
              <a:rPr lang="en-US" altLang="ja-JP">
                <a:latin typeface="Courier New" charset="0"/>
                <a:cs typeface="Courier New" charset="0"/>
              </a:rPr>
              <a:t>x</a:t>
            </a:r>
            <a:r>
              <a:rPr lang="ja-JP" altLang="en-US">
                <a:latin typeface="Arial" charset="0"/>
              </a:rPr>
              <a:t>’</a:t>
            </a:r>
            <a:endParaRPr lang="en-US" altLang="ja-JP">
              <a:latin typeface="Arial" charset="0"/>
            </a:endParaRPr>
          </a:p>
          <a:p>
            <a:pPr lvl="1"/>
            <a:r>
              <a:rPr lang="en-US">
                <a:latin typeface="Arial" charset="0"/>
              </a:rPr>
              <a:t>Use </a:t>
            </a:r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or </a:t>
            </a:r>
            <a:r>
              <a:rPr lang="en-US">
                <a:latin typeface="Courier New" charset="0"/>
                <a:cs typeface="Courier New" charset="0"/>
              </a:rPr>
              <a:t>do-while</a:t>
            </a:r>
            <a:r>
              <a:rPr lang="en-US">
                <a:latin typeface="Arial" charset="0"/>
              </a:rPr>
              <a:t>—unknown # of iterations</a:t>
            </a:r>
          </a:p>
          <a:p>
            <a:pPr lvl="1"/>
            <a:r>
              <a:rPr lang="en-US">
                <a:latin typeface="Arial" charset="0"/>
              </a:rPr>
              <a:t>Since exit condition ends program, infinite loop</a:t>
            </a:r>
          </a:p>
          <a:p>
            <a:r>
              <a:rPr lang="en-US">
                <a:latin typeface="Arial" charset="0"/>
              </a:rPr>
              <a:t>Testing </a:t>
            </a:r>
            <a:r>
              <a:rPr lang="en-US">
                <a:latin typeface="Courier New" charset="0"/>
                <a:cs typeface="Courier New" charset="0"/>
              </a:rPr>
              <a:t>cmd</a:t>
            </a:r>
            <a:r>
              <a:rPr lang="en-US">
                <a:latin typeface="Arial" charset="0"/>
              </a:rPr>
              <a:t>: </a:t>
            </a:r>
            <a:r>
              <a:rPr lang="en-US">
                <a:latin typeface="Courier New" charset="0"/>
                <a:cs typeface="Courier New" charset="0"/>
              </a:rPr>
              <a:t>switch</a:t>
            </a:r>
            <a:r>
              <a:rPr lang="en-US">
                <a:latin typeface="Arial" charset="0"/>
              </a:rPr>
              <a:t> statement</a:t>
            </a:r>
          </a:p>
          <a:p>
            <a:pPr lvl="1"/>
            <a:r>
              <a:rPr lang="en-US">
                <a:latin typeface="Arial" charset="0"/>
              </a:rPr>
              <a:t>Checking equality of </a:t>
            </a:r>
            <a:r>
              <a:rPr lang="en-US">
                <a:latin typeface="Courier New" charset="0"/>
                <a:cs typeface="Courier New" charset="0"/>
              </a:rPr>
              <a:t>cmd</a:t>
            </a:r>
            <a:r>
              <a:rPr lang="en-US">
                <a:latin typeface="Arial" charset="0"/>
              </a:rPr>
              <a:t> to constant values</a:t>
            </a:r>
          </a:p>
          <a:p>
            <a:r>
              <a:rPr lang="en-US">
                <a:latin typeface="Arial" charset="0"/>
              </a:rPr>
              <a:t>Exiting program: </a:t>
            </a:r>
            <a:r>
              <a:rPr lang="en-US">
                <a:latin typeface="Courier New" charset="0"/>
                <a:cs typeface="Courier New" charset="0"/>
              </a:rPr>
              <a:t>return</a:t>
            </a:r>
            <a:r>
              <a:rPr lang="en-US">
                <a:latin typeface="Arial" charset="0"/>
              </a:rPr>
              <a:t> statement</a:t>
            </a:r>
          </a:p>
          <a:p>
            <a:pPr lvl="1"/>
            <a:r>
              <a:rPr lang="en-US">
                <a:latin typeface="Arial" charset="0"/>
              </a:rPr>
              <a:t>Use </a:t>
            </a:r>
            <a:r>
              <a:rPr lang="en-US">
                <a:latin typeface="Courier New" charset="0"/>
                <a:cs typeface="Courier New" charset="0"/>
              </a:rPr>
              <a:t>return</a:t>
            </a:r>
            <a:r>
              <a:rPr lang="en-US">
                <a:latin typeface="Arial" charset="0"/>
              </a:rPr>
              <a:t> at any point to end current function (including </a:t>
            </a:r>
            <a:r>
              <a:rPr lang="en-US">
                <a:latin typeface="Courier New" charset="0"/>
                <a:cs typeface="Courier New" charset="0"/>
              </a:rPr>
              <a:t>main</a:t>
            </a:r>
            <a:r>
              <a:rPr lang="en-US">
                <a:latin typeface="Arial" charset="0"/>
              </a:rPr>
              <a:t>)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1D86FE-7473-CA4D-8E32-366ED2B9DF77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DC4358-3A4F-C54C-B154-9C92CB1195F5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Code: overall flow (skeleton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while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(1) {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Loop repeats until user enters 'X' or 'x'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Code to read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, 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Evaluate </a:t>
            </a:r>
            <a:r>
              <a:rPr lang="en-US" sz="3200" b="1" dirty="0" err="1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 and perform appropriate operation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tabLst>
                <a:tab pos="228600" algn="l"/>
                <a:tab pos="457200" algn="l"/>
                <a:tab pos="685800" algn="l"/>
              </a:tabLst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'f'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n!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'p'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/* Calculate 2^n, if n &gt;= 0; print error otherwise */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'x'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	</a:t>
            </a:r>
            <a:r>
              <a:rPr lang="en-US" sz="3200" b="1" dirty="0" smtClean="0">
                <a:solidFill>
                  <a:srgbClr val="008000"/>
                </a:solidFill>
                <a:latin typeface="Courier New" pitchFamily="49" charset="0"/>
                <a:ea typeface="+mn-ea"/>
                <a:cs typeface="Courier New" pitchFamily="49" charset="0"/>
              </a:rPr>
              <a:t>// Exit program</a:t>
            </a:r>
            <a:endParaRPr lang="en-US" sz="32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914400" indent="0">
              <a:buFont typeface="Wingdings" pitchFamily="2" charset="2"/>
              <a:buNone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3200" b="1" dirty="0" smtClean="0">
                <a:solidFill>
                  <a:srgbClr val="A31515"/>
                </a:solidFill>
                <a:latin typeface="Courier New" pitchFamily="49" charset="0"/>
                <a:ea typeface="+mn-ea"/>
                <a:cs typeface="Courier New" pitchFamily="49" charset="0"/>
              </a:rPr>
              <a:t>"Invalid command %c entered\n"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32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cmd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5720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3200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B57360A-9432-DA4E-B52F-7A73B63DF11D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43CA58-2F93-844C-B7D0-AED808399449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Flow charts: reading input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DFF7FA-C77E-9448-8A35-C13E4E285526}" type="datetime1">
              <a:rPr lang="en-US" sz="1200" smtClean="0">
                <a:latin typeface="Garamond" charset="0"/>
              </a:rPr>
              <a:t>5/28/18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5</a:t>
            </a:r>
            <a:endParaRPr lang="en-US" altLang="en-US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29534B-CC10-7A42-9F01-3AC68D437912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960438"/>
            <a:ext cx="6821487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7757</TotalTime>
  <Words>1612</Words>
  <Application>Microsoft Macintosh PowerPoint</Application>
  <PresentationFormat>On-screen Show (4:3)</PresentationFormat>
  <Paragraphs>390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while/do-while loops</vt:lpstr>
      <vt:lpstr>Review: for loops</vt:lpstr>
      <vt:lpstr>Today’s program should:</vt:lpstr>
      <vt:lpstr>Flow charts: overall flow</vt:lpstr>
      <vt:lpstr>Discussion: Overall flow</vt:lpstr>
      <vt:lpstr>Code: overall flow (skeleton code)</vt:lpstr>
      <vt:lpstr>Flow charts: reading input</vt:lpstr>
      <vt:lpstr>Discussion: Reading input</vt:lpstr>
      <vt:lpstr>Code: Reading input</vt:lpstr>
      <vt:lpstr>Input errors</vt:lpstr>
      <vt:lpstr>Next step</vt:lpstr>
      <vt:lpstr>Flow charts: Calculating n!</vt:lpstr>
      <vt:lpstr>Flow charts: Calculating 2n</vt:lpstr>
      <vt:lpstr>Discussion: Factorial/2n</vt:lpstr>
      <vt:lpstr>Code: factorial</vt:lpstr>
      <vt:lpstr>Code: 2n</vt:lpstr>
      <vt:lpstr>Iterative methods (Program 4)</vt:lpstr>
      <vt:lpstr>Exam 1 notes</vt:lpstr>
      <vt:lpstr>Test policies</vt:lpstr>
      <vt:lpstr>Review: Data types, variables, constants</vt:lpstr>
      <vt:lpstr>Review: printf() basics</vt:lpstr>
      <vt:lpstr>Review: scanf()</vt:lpstr>
      <vt:lpstr>Review: C operators</vt:lpstr>
      <vt:lpstr>Review: Operators and statements</vt:lpstr>
      <vt:lpstr>Review: if statements</vt:lpstr>
      <vt:lpstr>Review: range checking</vt:lpstr>
      <vt:lpstr>Review: switch statements</vt:lpstr>
      <vt:lpstr>Review: while/do-while loops</vt:lpstr>
      <vt:lpstr>Review: for loops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1607</cp:revision>
  <dcterms:created xsi:type="dcterms:W3CDTF">2006-04-03T05:03:01Z</dcterms:created>
  <dcterms:modified xsi:type="dcterms:W3CDTF">2018-05-29T02:32:25Z</dcterms:modified>
</cp:coreProperties>
</file>