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518" r:id="rId3"/>
    <p:sldId id="521" r:id="rId4"/>
    <p:sldId id="522" r:id="rId5"/>
    <p:sldId id="519" r:id="rId6"/>
    <p:sldId id="520" r:id="rId7"/>
    <p:sldId id="523" r:id="rId8"/>
    <p:sldId id="513" r:id="rId9"/>
    <p:sldId id="514" r:id="rId10"/>
    <p:sldId id="515" r:id="rId11"/>
    <p:sldId id="516" r:id="rId12"/>
    <p:sldId id="517" r:id="rId13"/>
    <p:sldId id="410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DF28D-4D3D-334B-8A80-0EF4EF3472BC}" type="datetime1">
              <a:rPr lang="en-US" smtClean="0"/>
              <a:t>3/26/18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A03DF-81D7-1845-AED8-49D782D4595A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911B2-7668-2542-8852-A393BD279917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512EF-0C1B-F34D-A52E-52E9DADCA0CC}" type="datetime1">
              <a:rPr lang="en-US" smtClean="0"/>
              <a:t>3/26/18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A91C3-6A42-5840-8B1B-E58E3C44C813}" type="datetime1">
              <a:rPr lang="en-US" smtClean="0"/>
              <a:t>3/26/18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9B1CE-253C-3746-B6BC-4EBD52F4C35C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49428-5EF9-2F4F-A58A-C552EC4433F7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07804-A983-4B4A-BDBF-D75D381C06B0}" type="datetime1">
              <a:rPr lang="en-US" smtClean="0"/>
              <a:t>3/26/18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6B39C-7B0D-4242-AB1F-79A6C86F1ADE}" type="datetime1">
              <a:rPr lang="en-US" smtClean="0"/>
              <a:t>3/26/18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9D24D-10B6-6F4B-A599-7427A397FBAC}" type="datetime1">
              <a:rPr lang="en-US" smtClean="0"/>
              <a:t>3/26/18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8CA99-09F6-3641-8C55-DD842034E2E8}" type="datetime1">
              <a:rPr lang="en-US" smtClean="0"/>
              <a:t>3/26/18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EC72E-5931-3F47-85B7-C449C72B1500}" type="datetime1">
              <a:rPr lang="en-US" smtClean="0"/>
              <a:t>3/26/18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88FB0-ABE4-814D-8E25-7819734967CE}" type="datetime1">
              <a:rPr lang="en-US" smtClean="0"/>
              <a:t>3/26/18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A1425259-6C15-C341-9B88-9A6730407357}" type="datetime1">
              <a:rPr lang="en-US" smtClean="0"/>
              <a:t>3/26/18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22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Things we’d like to do with strings:</a:t>
            </a:r>
          </a:p>
          <a:p>
            <a:pPr lvl="1"/>
            <a:r>
              <a:rPr lang="en-US">
                <a:latin typeface="Arial" charset="0"/>
              </a:rPr>
              <a:t>Set one equal to another</a:t>
            </a:r>
          </a:p>
          <a:p>
            <a:pPr lvl="1"/>
            <a:r>
              <a:rPr lang="en-US">
                <a:latin typeface="Arial" charset="0"/>
              </a:rPr>
              <a:t>Compare two strings</a:t>
            </a:r>
          </a:p>
          <a:p>
            <a:pPr lvl="1"/>
            <a:r>
              <a:rPr lang="en-US">
                <a:latin typeface="Arial" charset="0"/>
              </a:rPr>
              <a:t>Find # characters in string</a:t>
            </a:r>
          </a:p>
          <a:p>
            <a:pPr lvl="2"/>
            <a:r>
              <a:rPr lang="en-US">
                <a:latin typeface="Arial" charset="0"/>
              </a:rPr>
              <a:t>String may not fill array (“buffer”) allocated for it</a:t>
            </a:r>
          </a:p>
          <a:p>
            <a:pPr lvl="1"/>
            <a:r>
              <a:rPr lang="en-US">
                <a:latin typeface="Arial" charset="0"/>
              </a:rPr>
              <a:t>“Add” two strings together</a:t>
            </a:r>
          </a:p>
          <a:p>
            <a:pPr lvl="2"/>
            <a:r>
              <a:rPr lang="en-US">
                <a:latin typeface="Arial" charset="0"/>
              </a:rPr>
              <a:t>“abc” + “def” = “abcdef”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9A6FF0-B78A-C84E-8CBE-9591AAEE1AD2}" type="datetime1">
              <a:rPr lang="en-US" sz="1200" smtClean="0">
                <a:latin typeface="Garamond" charset="0"/>
                <a:cs typeface="Arial" charset="0"/>
              </a:rPr>
              <a:t>3/26/18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01CE6-3F17-A846-BA25-0D6463054381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8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5C16ED-4735-8541-BA1D-00BD2F0CFA37}" type="datetime1">
              <a:rPr lang="en-US" sz="1200" smtClean="0">
                <a:latin typeface="Garamond" charset="0"/>
                <a:cs typeface="Arial" charset="0"/>
              </a:rPr>
              <a:t>3/26/18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D81D62-82F2-7344-B049-4ED08255A5DC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7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0B038E-A88C-B840-953F-8277E78A97AE}" type="datetime1">
              <a:rPr lang="en-US" sz="1200" smtClean="0">
                <a:latin typeface="Garamond" charset="0"/>
                <a:cs typeface="Arial" charset="0"/>
              </a:rPr>
              <a:t>3/26/18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4E562-9E91-1D48-8FB4-F5CF7960CF23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20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Exam 2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4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today</a:t>
            </a:r>
          </a:p>
          <a:p>
            <a:pPr lvl="1"/>
            <a:r>
              <a:rPr lang="en-US" dirty="0">
                <a:latin typeface="Arial" charset="0"/>
              </a:rPr>
              <a:t>Program 6 due 4/4</a:t>
            </a:r>
          </a:p>
          <a:p>
            <a:pPr lvl="1"/>
            <a:r>
              <a:rPr lang="en-US" dirty="0">
                <a:latin typeface="Arial" charset="0"/>
              </a:rPr>
              <a:t>Exam 2 in class Friday, 3/30</a:t>
            </a:r>
          </a:p>
          <a:p>
            <a:pPr lvl="2"/>
            <a:r>
              <a:rPr lang="en-US" dirty="0">
                <a:latin typeface="Arial" charset="0"/>
              </a:rPr>
              <a:t>Will cover lectures 14-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21 (strings not on exam)</a:t>
            </a:r>
          </a:p>
          <a:p>
            <a:pPr lvl="2"/>
            <a:r>
              <a:rPr lang="en-US" dirty="0" err="1">
                <a:latin typeface="Arial" charset="0"/>
              </a:rPr>
              <a:t>Lec</a:t>
            </a:r>
            <a:r>
              <a:rPr lang="en-US" dirty="0">
                <a:latin typeface="Arial" charset="0"/>
              </a:rPr>
              <a:t>. 23: Exam 2 Preview (Wed. </a:t>
            </a:r>
            <a:r>
              <a:rPr lang="en-US">
                <a:latin typeface="Arial" charset="0"/>
              </a:rPr>
              <a:t>3/28)</a:t>
            </a:r>
            <a:endParaRPr lang="en-US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26DC09-2DC0-C649-9B28-2BA49C762235}" type="datetime1">
              <a:rPr lang="en-US" sz="1200" smtClean="0">
                <a:latin typeface="Garamond" charset="0"/>
              </a:rPr>
              <a:t>3/26/18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4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today</a:t>
            </a:r>
          </a:p>
          <a:p>
            <a:pPr lvl="1"/>
            <a:r>
              <a:rPr lang="en-US" dirty="0" smtClean="0">
                <a:latin typeface="Arial" charset="0"/>
              </a:rPr>
              <a:t>Program 6 due 4/4</a:t>
            </a:r>
          </a:p>
          <a:p>
            <a:pPr lvl="1"/>
            <a:r>
              <a:rPr lang="en-US" dirty="0" smtClean="0">
                <a:latin typeface="Arial" charset="0"/>
              </a:rPr>
              <a:t>Exam 2 in class Friday, 3/30</a:t>
            </a:r>
          </a:p>
          <a:p>
            <a:pPr lvl="2"/>
            <a:r>
              <a:rPr lang="en-US" dirty="0" smtClean="0">
                <a:latin typeface="Arial" charset="0"/>
              </a:rPr>
              <a:t>Will cover lectures 14-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21 (strings not on exam)</a:t>
            </a:r>
          </a:p>
          <a:p>
            <a:pPr lvl="2"/>
            <a:r>
              <a:rPr lang="en-US" dirty="0" err="1" smtClean="0">
                <a:latin typeface="Arial" charset="0"/>
              </a:rPr>
              <a:t>Lec</a:t>
            </a:r>
            <a:r>
              <a:rPr lang="en-US" dirty="0" smtClean="0">
                <a:latin typeface="Arial" charset="0"/>
              </a:rPr>
              <a:t>. 23: Exam 2 Preview (Wed. 3/28)</a:t>
            </a:r>
          </a:p>
          <a:p>
            <a:r>
              <a:rPr lang="en-US" dirty="0" smtClean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Review: Arrays and functions</a:t>
            </a:r>
          </a:p>
          <a:p>
            <a:pPr lvl="1"/>
            <a:r>
              <a:rPr lang="en-US" dirty="0" smtClean="0">
                <a:latin typeface="Arial" charset="0"/>
              </a:rPr>
              <a:t>Finish Program 6 overview</a:t>
            </a:r>
          </a:p>
          <a:p>
            <a:pPr lvl="1"/>
            <a:r>
              <a:rPr lang="en-US" dirty="0" smtClean="0">
                <a:latin typeface="Arial" charset="0"/>
              </a:rPr>
              <a:t>Character arrays and strings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(not used in P6)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B258D0-D576-1940-A26A-3AA2CC1DEBC0}" type="datetime1">
              <a:rPr lang="en-US" sz="1200" smtClean="0">
                <a:latin typeface="Garamond" charset="0"/>
              </a:rPr>
              <a:t>3/26/18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 &amp; pointers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charset="0"/>
                <a:cs typeface="Courier New" charset="0"/>
              </a:rPr>
              <a:t>Array </a:t>
            </a:r>
            <a:r>
              <a:rPr lang="en-US" dirty="0">
                <a:latin typeface="Arial" charset="0"/>
                <a:cs typeface="Courier New" charset="0"/>
              </a:rPr>
              <a:t>name </a:t>
            </a:r>
            <a:r>
              <a:rPr lang="en-US" u="sng" dirty="0">
                <a:latin typeface="Arial" charset="0"/>
                <a:cs typeface="Courier New" charset="0"/>
              </a:rPr>
              <a:t>is</a:t>
            </a:r>
            <a:r>
              <a:rPr lang="en-US" dirty="0">
                <a:latin typeface="Arial" charset="0"/>
                <a:cs typeface="Courier New" charset="0"/>
              </a:rPr>
              <a:t> a pointer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Arrays are always passed by address to </a:t>
            </a:r>
            <a:r>
              <a:rPr lang="en-US" dirty="0" smtClean="0">
                <a:latin typeface="Arial" charset="0"/>
                <a:cs typeface="Courier New" charset="0"/>
              </a:rPr>
              <a:t>functions</a:t>
            </a:r>
            <a:endParaRPr lang="en-US" dirty="0">
              <a:latin typeface="Arial" charset="0"/>
              <a:cs typeface="Courier New" charset="0"/>
            </a:endParaRP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Should pass size of array as additional argument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/>
                <a:cs typeface="Courier New"/>
              </a:rPr>
              <a:t>void f(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arr</a:t>
            </a:r>
            <a:r>
              <a:rPr lang="en-US" dirty="0">
                <a:latin typeface="Courier New"/>
                <a:cs typeface="Courier New"/>
              </a:rPr>
              <a:t>[],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n)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lvl="2"/>
            <a:r>
              <a:rPr lang="en-US" dirty="0" smtClean="0">
                <a:latin typeface="Arial" charset="0"/>
                <a:cs typeface="Courier New" charset="0"/>
              </a:rPr>
              <a:t>Size of array does not need to be specified in brackets (and will be ignored by compiler)</a:t>
            </a:r>
          </a:p>
          <a:p>
            <a:r>
              <a:rPr lang="en-US" dirty="0" smtClean="0">
                <a:latin typeface="Arial" charset="0"/>
                <a:cs typeface="Courier New" charset="0"/>
              </a:rPr>
              <a:t>Calling functions with array arguments: simply specify name of array</a:t>
            </a:r>
          </a:p>
          <a:p>
            <a:pPr lvl="1"/>
            <a:r>
              <a:rPr lang="en-US" dirty="0" smtClean="0">
                <a:latin typeface="Arial" charset="0"/>
                <a:cs typeface="Courier New" charset="0"/>
              </a:rPr>
              <a:t>For example, given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x[20]</a:t>
            </a:r>
            <a:r>
              <a:rPr lang="en-US" dirty="0" smtClean="0">
                <a:latin typeface="Arial" charset="0"/>
                <a:cs typeface="Courier New" charset="0"/>
              </a:rPr>
              <a:t>; pass that array to </a:t>
            </a:r>
            <a:r>
              <a:rPr lang="en-US" dirty="0" smtClean="0">
                <a:latin typeface="Courier New"/>
                <a:cs typeface="Courier New"/>
              </a:rPr>
              <a:t>f()</a:t>
            </a:r>
            <a:r>
              <a:rPr lang="en-US" dirty="0" smtClean="0">
                <a:latin typeface="Arial" charset="0"/>
                <a:cs typeface="Courier New" charset="0"/>
              </a:rPr>
              <a:t>:  </a:t>
            </a:r>
            <a:r>
              <a:rPr lang="en-US" dirty="0" smtClean="0">
                <a:latin typeface="Courier New"/>
                <a:cs typeface="Courier New"/>
              </a:rPr>
              <a:t>f(x, 20);</a:t>
            </a:r>
          </a:p>
          <a:p>
            <a:pPr lvl="1"/>
            <a:r>
              <a:rPr lang="en-US" dirty="0" smtClean="0">
                <a:latin typeface="Arial" charset="0"/>
                <a:cs typeface="Courier New" charset="0"/>
              </a:rPr>
              <a:t>Array name is pointer to first element: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Arial" charset="0"/>
                <a:cs typeface="Courier New" charset="0"/>
              </a:rPr>
              <a:t> </a:t>
            </a:r>
            <a:r>
              <a:rPr lang="en-US" dirty="0" smtClean="0">
                <a:latin typeface="Arial" charset="0"/>
                <a:cs typeface="Courier New" charset="0"/>
                <a:sym typeface="Wingdings"/>
              </a:rPr>
              <a:t>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&amp;x[0]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F1EDA6-B1AA-8049-8F54-D2A5C7A0B6C8}" type="datetime1">
              <a:rPr lang="en-US" sz="1200" smtClean="0">
                <a:latin typeface="Garamond" charset="0"/>
              </a:rPr>
              <a:t>3/26/18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06127C-A09E-8F42-BDE3-4E2FAF94D70B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6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Overall P6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main() should contain</a:t>
            </a:r>
          </a:p>
          <a:p>
            <a:pPr lvl="1"/>
            <a:r>
              <a:rPr lang="en-US" dirty="0" smtClean="0"/>
              <a:t>Array to track letter frequency: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myHist</a:t>
            </a:r>
            <a:r>
              <a:rPr lang="en-US" dirty="0" smtClean="0">
                <a:latin typeface="Courier New"/>
                <a:cs typeface="Courier New"/>
              </a:rPr>
              <a:t>[26]</a:t>
            </a:r>
          </a:p>
          <a:p>
            <a:pPr lvl="1"/>
            <a:r>
              <a:rPr lang="en-US" dirty="0" smtClean="0"/>
              <a:t>Maximum value in array: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myMax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Used to determine height of histogram output</a:t>
            </a:r>
          </a:p>
          <a:p>
            <a:r>
              <a:rPr lang="en-US" dirty="0" smtClean="0"/>
              <a:t>Program uses four commands</a:t>
            </a:r>
          </a:p>
          <a:p>
            <a:pPr lvl="1"/>
            <a:r>
              <a:rPr lang="en-US" dirty="0" smtClean="0"/>
              <a:t>‘R’, ‘r’: Read a single line of input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ReadText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myHist</a:t>
            </a:r>
            <a:r>
              <a:rPr lang="en-US" dirty="0" smtClean="0">
                <a:latin typeface="Courier New"/>
                <a:cs typeface="Courier New"/>
              </a:rPr>
              <a:t>, &amp;</a:t>
            </a:r>
            <a:r>
              <a:rPr lang="en-US" dirty="0" err="1" smtClean="0">
                <a:latin typeface="Courier New"/>
                <a:cs typeface="Courier New"/>
              </a:rPr>
              <a:t>myMax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; to read line</a:t>
            </a:r>
          </a:p>
          <a:p>
            <a:pPr lvl="1"/>
            <a:r>
              <a:rPr lang="en-US" dirty="0" smtClean="0"/>
              <a:t>‘P’, ‘p’: Print histogram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DrawHist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myHist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myMax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r>
              <a:rPr lang="en-US" dirty="0" smtClean="0"/>
              <a:t> to print histogram</a:t>
            </a:r>
          </a:p>
          <a:p>
            <a:pPr lvl="1"/>
            <a:r>
              <a:rPr lang="en-US" dirty="0" smtClean="0"/>
              <a:t>‘C’, ‘c’: Clear histogram (and max value)</a:t>
            </a:r>
          </a:p>
          <a:p>
            <a:pPr lvl="1"/>
            <a:r>
              <a:rPr lang="en-US" dirty="0" smtClean="0"/>
              <a:t>‘Q’, ‘q’: Quit program</a:t>
            </a:r>
          </a:p>
          <a:p>
            <a:r>
              <a:rPr lang="en-US" dirty="0" smtClean="0"/>
              <a:t>Only error checking: invalid command</a:t>
            </a:r>
          </a:p>
          <a:p>
            <a:pPr lvl="1"/>
            <a:r>
              <a:rPr lang="en-US" dirty="0" smtClean="0"/>
              <a:t>All other input: reading characters, so no formatting errors</a:t>
            </a:r>
          </a:p>
          <a:p>
            <a:pPr lvl="1"/>
            <a:r>
              <a:rPr lang="en-US" dirty="0" smtClean="0"/>
              <a:t>You may ignore some characters, but they’re not errors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B452E4-45EE-514A-A2D4-CF7A3342E0E6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5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ReadText</a:t>
            </a:r>
            <a:r>
              <a:rPr lang="en-US" dirty="0" smtClean="0"/>
              <a:t>()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a single character </a:t>
            </a:r>
            <a:r>
              <a:rPr lang="en-US" b="1" dirty="0" smtClean="0">
                <a:solidFill>
                  <a:srgbClr val="FF0000"/>
                </a:solidFill>
              </a:rPr>
              <a:t>(not a string)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that character is a letter, update the appropriate entry in the histogram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that character is </a:t>
            </a:r>
            <a:r>
              <a:rPr lang="en-US" u="sng" dirty="0" smtClean="0"/>
              <a:t>not</a:t>
            </a:r>
            <a:r>
              <a:rPr lang="en-US" dirty="0" smtClean="0"/>
              <a:t> a newline, return to step 1 and read another character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Function should also update max value, either as it reads characters or after reading all input characters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96B9A9-5E1A-BE49-9BCD-1BC3C680AD9B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1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DrawText</a:t>
            </a:r>
            <a:r>
              <a:rPr lang="en-US" dirty="0" smtClean="0"/>
              <a:t>()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row of output</a:t>
            </a:r>
          </a:p>
          <a:p>
            <a:pPr marL="841375" lvl="1" indent="-514350">
              <a:buFont typeface="+mj-lt"/>
              <a:buAutoNum type="alphaUcPeriod"/>
            </a:pPr>
            <a:r>
              <a:rPr lang="en-US" dirty="0"/>
              <a:t>For each entry in histogram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/>
              <a:t>If current entry is at least row #, print “| “ (bar &amp; space)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/>
              <a:t>Otherwise, print “  “ (two spaces)</a:t>
            </a:r>
          </a:p>
          <a:p>
            <a:endParaRPr lang="en-US" dirty="0"/>
          </a:p>
          <a:p>
            <a:r>
              <a:rPr lang="en-US" dirty="0" smtClean="0"/>
              <a:t>Must print bar graph from top to bottom</a:t>
            </a:r>
          </a:p>
          <a:p>
            <a:r>
              <a:rPr lang="en-US" dirty="0" smtClean="0"/>
              <a:t># rows based on max value in histogram</a:t>
            </a:r>
          </a:p>
          <a:p>
            <a:r>
              <a:rPr lang="en-US" dirty="0" smtClean="0"/>
              <a:t>Printing </a:t>
            </a:r>
            <a:r>
              <a:rPr lang="en-US" smtClean="0"/>
              <a:t>spaces necessary to </a:t>
            </a:r>
            <a:r>
              <a:rPr lang="en-US" dirty="0" smtClean="0"/>
              <a:t>get everything to line up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FF298B-8974-BE4C-A8D1-1516E3683B89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77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19B1CE-253C-3746-B6BC-4EBD52F4C35C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 in C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Strings in C: null-terminated arrays of characters</a:t>
            </a:r>
          </a:p>
          <a:p>
            <a:pPr lvl="1">
              <a:lnSpc>
                <a:spcPct val="80000"/>
              </a:lnSpc>
            </a:pP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{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0}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Null character = 0 =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Can declare array to hold string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Need space to hold null: </a:t>
            </a:r>
            <a:r>
              <a:rPr lang="en-US" sz="2000">
                <a:latin typeface="Courier New" charset="0"/>
                <a:cs typeface="Courier New" charset="0"/>
              </a:rPr>
              <a:t>char hello[5]</a:t>
            </a:r>
            <a:r>
              <a:rPr lang="en-US" sz="2000">
                <a:latin typeface="Arial" charset="0"/>
                <a:cs typeface="Courier New" charset="0"/>
              </a:rPr>
              <a:t> would be </a:t>
            </a:r>
            <a:r>
              <a:rPr lang="en-US" sz="2000">
                <a:latin typeface="Arial" charset="0"/>
                <a:sym typeface="Wingdings" charset="0"/>
              </a:rPr>
              <a:t>too small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Can use string constants to directly initialize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0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Equivalent to: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hello[6];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hello[0]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hello[1]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hello[2]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hello[3]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hello[4]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hello[5] = 0	   --OR--	hello[5]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sz="20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4E5931-1D03-7C4B-B916-EC456C32E415}" type="datetime1">
              <a:rPr lang="en-US" sz="1200" smtClean="0">
                <a:latin typeface="Garamond" charset="0"/>
                <a:cs typeface="Arial" charset="0"/>
              </a:rPr>
              <a:t>3/26/18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D82A59-3716-D24B-9BF5-562DCA8E0DCF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8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Strings</a:t>
            </a:r>
            <a:r>
              <a:rPr lang="en-US" dirty="0">
                <a:latin typeface="Garamond" charset="0"/>
              </a:rPr>
              <a:t> </a:t>
            </a:r>
            <a:r>
              <a:rPr lang="en-US" dirty="0" smtClean="0">
                <a:latin typeface="Garamond" charset="0"/>
              </a:rPr>
              <a:t>and I/O functions</a:t>
            </a:r>
            <a:endParaRPr lang="en-US" dirty="0">
              <a:latin typeface="Garamond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Can pass string as array or pointer: </a:t>
            </a:r>
            <a:r>
              <a:rPr lang="en-US" dirty="0">
                <a:latin typeface="Courier New" charset="0"/>
                <a:cs typeface="Courier New" charset="0"/>
              </a:rPr>
              <a:t>char *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 take </a:t>
            </a:r>
            <a:r>
              <a:rPr lang="en-US" dirty="0">
                <a:latin typeface="Courier New" charset="0"/>
                <a:cs typeface="Courier New" charset="0"/>
              </a:rPr>
              <a:t>char *</a:t>
            </a:r>
            <a:r>
              <a:rPr lang="en-US" dirty="0">
                <a:latin typeface="Arial" charset="0"/>
              </a:rPr>
              <a:t> as first argument</a:t>
            </a:r>
          </a:p>
          <a:p>
            <a:r>
              <a:rPr lang="en-US" dirty="0">
                <a:latin typeface="Arial" charset="0"/>
              </a:rPr>
              <a:t>Given string </a:t>
            </a:r>
            <a:r>
              <a:rPr lang="en-US" dirty="0">
                <a:latin typeface="Courier New" charset="0"/>
                <a:cs typeface="Courier New" charset="0"/>
              </a:rPr>
              <a:t>char hello[]</a:t>
            </a:r>
            <a:r>
              <a:rPr lang="en-US" dirty="0">
                <a:latin typeface="Arial" charset="0"/>
              </a:rPr>
              <a:t> from previous slide:</a:t>
            </a:r>
          </a:p>
          <a:p>
            <a:pPr lvl="1"/>
            <a:r>
              <a:rPr lang="en-US" dirty="0">
                <a:latin typeface="Arial" charset="0"/>
              </a:rPr>
              <a:t>Print directly: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Print w/formatting using %s: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(“%s\n”, 					</a:t>
            </a:r>
            <a:r>
              <a:rPr lang="en-US" dirty="0" smtClean="0">
                <a:latin typeface="Courier New" charset="0"/>
                <a:cs typeface="Courier New" charset="0"/>
              </a:rPr>
              <a:t>	hello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Print individual character: 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(“%c\n”, 					hello[1</a:t>
            </a:r>
            <a:r>
              <a:rPr lang="en-US" dirty="0" smtClean="0">
                <a:latin typeface="Courier New" charset="0"/>
                <a:cs typeface="Courier New" charset="0"/>
              </a:rPr>
              <a:t>]);</a:t>
            </a:r>
          </a:p>
          <a:p>
            <a:pPr lvl="1"/>
            <a:r>
              <a:rPr lang="en-US" dirty="0" smtClean="0">
                <a:cs typeface="Courier New" charset="0"/>
              </a:rPr>
              <a:t>Overwrite with new string: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dirty="0" smtClean="0">
                <a:latin typeface="Courier New" charset="0"/>
                <a:cs typeface="Courier New" charset="0"/>
              </a:rPr>
              <a:t>(“%s”, hello);</a:t>
            </a:r>
          </a:p>
          <a:p>
            <a:pPr lvl="2"/>
            <a:r>
              <a:rPr lang="en-US" dirty="0" smtClean="0">
                <a:cs typeface="Courier New" charset="0"/>
              </a:rPr>
              <a:t>Ampersand is unnecessary </a:t>
            </a:r>
            <a:r>
              <a:rPr lang="en-US" dirty="0" smtClean="0">
                <a:cs typeface="Courier New" charset="0"/>
                <a:sym typeface="Wingdings" panose="05000000000000000000" pitchFamily="2" charset="2"/>
              </a:rPr>
              <a:t> array name is already address</a:t>
            </a:r>
          </a:p>
          <a:p>
            <a:pPr lvl="2"/>
            <a:r>
              <a:rPr lang="en-US" dirty="0" err="1" smtClean="0">
                <a:cs typeface="Courier New" charset="0"/>
                <a:sym typeface="Wingdings" panose="05000000000000000000" pitchFamily="2" charset="2"/>
              </a:rPr>
              <a:t>scanf</a:t>
            </a:r>
            <a:r>
              <a:rPr lang="en-US" dirty="0" smtClean="0">
                <a:cs typeface="Courier New" charset="0"/>
                <a:sym typeface="Wingdings" panose="05000000000000000000" pitchFamily="2" charset="2"/>
              </a:rPr>
              <a:t>() will read up to first </a:t>
            </a:r>
            <a:r>
              <a:rPr lang="en-US" smtClean="0">
                <a:cs typeface="Courier New" charset="0"/>
                <a:sym typeface="Wingdings" panose="05000000000000000000" pitchFamily="2" charset="2"/>
              </a:rPr>
              <a:t>whitespace character</a:t>
            </a:r>
            <a:endParaRPr lang="en-US" dirty="0"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BF3E9F-BAD4-5B4E-A20D-7C70A01EC795}" type="datetime1">
              <a:rPr lang="en-US" sz="1200" smtClean="0">
                <a:latin typeface="Garamond" charset="0"/>
                <a:cs typeface="Arial" charset="0"/>
              </a:rPr>
              <a:t>3/26/18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AC0AE3-EF86-5341-A8BC-D36450E83481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4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17176</TotalTime>
  <Words>886</Words>
  <Application>Microsoft Macintosh PowerPoint</Application>
  <PresentationFormat>On-screen Show (4:3)</PresentationFormat>
  <Paragraphs>164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EECE.2160 ECE Application Programming</vt:lpstr>
      <vt:lpstr>Lecture outline</vt:lpstr>
      <vt:lpstr>Review: arrays &amp; pointers</vt:lpstr>
      <vt:lpstr>Review: Overall P6 structure</vt:lpstr>
      <vt:lpstr>Review: ReadText() algorithm</vt:lpstr>
      <vt:lpstr>DrawText() algorithm</vt:lpstr>
      <vt:lpstr>PowerPoint Presentation</vt:lpstr>
      <vt:lpstr>Strings in C</vt:lpstr>
      <vt:lpstr>Strings and I/O functions</vt:lpstr>
      <vt:lpstr>String functions</vt:lpstr>
      <vt:lpstr>String functions (cont.)</vt:lpstr>
      <vt:lpstr>String functions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1734</cp:revision>
  <dcterms:created xsi:type="dcterms:W3CDTF">2006-04-03T05:03:01Z</dcterms:created>
  <dcterms:modified xsi:type="dcterms:W3CDTF">2018-03-26T15:20:49Z</dcterms:modified>
</cp:coreProperties>
</file>