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531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23" r:id="rId12"/>
    <p:sldId id="524" r:id="rId13"/>
    <p:sldId id="324" r:id="rId1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71C82-246C-41FC-A087-A1AA08AE1E88}" type="datetime1">
              <a:rPr lang="en-US" smtClean="0"/>
              <a:t>4/13/2018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0819C0-F7FB-4021-A430-C8E4CD02EBE7}" type="datetime1">
              <a:rPr lang="en-US" smtClean="0"/>
              <a:t>4/13/2018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AA2266-963D-4AFD-B6E4-6C3B21BD2755}" type="datetime1">
              <a:rPr lang="en-US" smtClean="0"/>
              <a:t>4/13/2018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A1A68F-0991-4FF5-9D0F-86B0F7D70F34}" type="datetime1">
              <a:rPr lang="en-US" smtClean="0"/>
              <a:t>4/13/2018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FD5493-5C30-40CA-9ADE-B5D19AE5E5AA}" type="datetime1">
              <a:rPr lang="en-US" smtClean="0"/>
              <a:t>4/13/2018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C218FA-0A23-4087-8725-8F254552CCCA}" type="datetime1">
              <a:rPr lang="en-US" smtClean="0"/>
              <a:t>4/13/2018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49436-EF45-4C74-A040-B83BB39D0E2A}" type="datetime1">
              <a:rPr lang="en-US" smtClean="0"/>
              <a:t>4/13/2018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BF7B6A-9A95-4546-8418-FE398C46AC3F}" type="datetime1">
              <a:rPr lang="en-US" smtClean="0"/>
              <a:t>4/13/2018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ACCD7A-AD37-4EF4-AE7C-3260F8E1D51A}" type="datetime1">
              <a:rPr lang="en-US" smtClean="0"/>
              <a:t>4/13/2018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8306D-C32C-4BD0-8570-BA38D8CF1D8C}" type="datetime1">
              <a:rPr lang="en-US" smtClean="0"/>
              <a:t>4/13/2018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C3B895-4C24-4211-866C-DA52B03749D6}" type="datetime1">
              <a:rPr lang="en-US" smtClean="0"/>
              <a:t>4/13/2018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02D595-9C54-47EB-9AB3-9913743569F9}" type="datetime1">
              <a:rPr lang="en-US" smtClean="0"/>
              <a:t>4/13/2018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2240D-61DE-4AB4-A7DF-4388266DD9F2}" type="datetime1">
              <a:rPr lang="en-US" smtClean="0"/>
              <a:t>4/13/2018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1E32647-FDA0-45AD-814A-9F6DC9E5943C}" type="datetime1">
              <a:rPr lang="en-US" smtClean="0"/>
              <a:t>4/13/2018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29: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File I/O (continued</a:t>
            </a:r>
            <a:r>
              <a:rPr lang="en-US" dirty="0" smtClean="0">
                <a:latin typeface="Arial" charset="0"/>
              </a:rPr>
              <a:t>)</a:t>
            </a:r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Unformatted I/O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One benefit—ability to read/write entire array at once</a:t>
            </a:r>
          </a:p>
          <a:p>
            <a:r>
              <a:rPr lang="en-US">
                <a:latin typeface="Arial" charset="0"/>
              </a:rPr>
              <a:t>For example:</a:t>
            </a:r>
          </a:p>
          <a:p>
            <a:pPr lvl="1"/>
            <a:r>
              <a:rPr lang="en-US">
                <a:latin typeface="Arial" charset="0"/>
              </a:rPr>
              <a:t>Given int x[100];</a:t>
            </a:r>
          </a:p>
          <a:p>
            <a:pPr lvl="1"/>
            <a:r>
              <a:rPr lang="en-US">
                <a:latin typeface="Arial" charset="0"/>
              </a:rPr>
              <a:t>Can read array from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n = fread(x, sizeof(int), 100, fp);</a:t>
            </a:r>
          </a:p>
          <a:p>
            <a:pPr lvl="3"/>
            <a:r>
              <a:rPr lang="en-US">
                <a:latin typeface="Arial" charset="0"/>
              </a:rPr>
              <a:t>n should equal 100</a:t>
            </a:r>
          </a:p>
          <a:p>
            <a:pPr lvl="1"/>
            <a:r>
              <a:rPr lang="en-US">
                <a:latin typeface="Arial" charset="0"/>
              </a:rPr>
              <a:t>Can write array to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fwrite(x, sizeof(int), 100, fp);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6F0E404-CE50-4B3B-AD20-DC82F0DF80B9}" type="datetime1">
              <a:rPr lang="en-US" smtClean="0">
                <a:latin typeface="Garamond" charset="0"/>
              </a:rPr>
              <a:t>4/13/2018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D3ABE8-2D96-F248-A14E-8C2B6D2B78FD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95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ramond" charset="0"/>
              </a:rPr>
              <a:t>Generic </a:t>
            </a:r>
            <a:r>
              <a:rPr lang="en-US" dirty="0">
                <a:latin typeface="Garamond" charset="0"/>
              </a:rPr>
              <a:t>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Three special I/O streams in C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stdin</a:t>
            </a:r>
            <a:r>
              <a:rPr lang="en-US">
                <a:latin typeface="Arial" charset="0"/>
              </a:rPr>
              <a:t>: standard input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stdout</a:t>
            </a:r>
            <a:r>
              <a:rPr lang="en-US">
                <a:latin typeface="Arial" charset="0"/>
              </a:rPr>
              <a:t>: standard output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stderr</a:t>
            </a:r>
            <a:r>
              <a:rPr lang="en-US">
                <a:latin typeface="Arial" charset="0"/>
              </a:rPr>
              <a:t>: standard error stream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fprintf(stdout,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scanf(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fscanf(stdin,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&amp;x);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Can write generic functions that deal either with specific file or standard input/output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B0B157-7FA8-4192-84AF-672154D0E64E}" type="datetime1">
              <a:rPr lang="en-US" smtClean="0">
                <a:latin typeface="Garamond" charset="0"/>
              </a:rPr>
              <a:t>4/13/2018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CD016F-B84D-D846-96CA-33B40BE22D67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98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End of file/error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Two ways to check for end of file: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Formatted I/O: Check if </a:t>
            </a:r>
            <a:r>
              <a:rPr lang="en-US" sz="2400">
                <a:latin typeface="Courier New" charset="0"/>
                <a:cs typeface="Courier New" charset="0"/>
              </a:rPr>
              <a:t>fscanf() == EOF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More common: do fscanf() as part of loop condition, and continue while EOF not reached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e.g. </a:t>
            </a:r>
            <a:r>
              <a:rPr lang="en-US" sz="2000">
                <a:latin typeface="Courier New" charset="0"/>
                <a:cs typeface="Courier New" charset="0"/>
              </a:rPr>
              <a:t>while (fscanf(fp,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%d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r>
              <a:rPr lang="en-US" sz="2000">
                <a:latin typeface="Courier New" charset="0"/>
                <a:cs typeface="Courier New" charset="0"/>
              </a:rPr>
              <a:t>, &amp;y) != EOF)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Unformatted: </a:t>
            </a:r>
            <a:r>
              <a:rPr lang="en-US" sz="2400">
                <a:latin typeface="Courier New" charset="0"/>
                <a:cs typeface="Courier New" charset="0"/>
              </a:rPr>
              <a:t>feof(</a:t>
            </a:r>
            <a:r>
              <a:rPr lang="en-US" sz="2400" i="1">
                <a:latin typeface="Courier New" charset="0"/>
                <a:cs typeface="Courier New" charset="0"/>
              </a:rPr>
              <a:t>file_handle);</a:t>
            </a:r>
            <a:endParaRPr lang="en-US" sz="24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cs typeface="Courier New" charset="0"/>
              </a:rPr>
              <a:t>Note: both functions indicate EOF after failed read operation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Must try to read data and discover that there</a:t>
            </a:r>
            <a:r>
              <a:rPr lang="ja-JP" altLang="en-US" sz="2400">
                <a:latin typeface="Arial" charset="0"/>
                <a:cs typeface="Courier New" charset="0"/>
              </a:rPr>
              <a:t>’</a:t>
            </a:r>
            <a:r>
              <a:rPr lang="en-US" sz="2400">
                <a:latin typeface="Arial" charset="0"/>
                <a:cs typeface="Courier New" charset="0"/>
              </a:rPr>
              <a:t>s nothing to read before testing for EOF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cs typeface="Courier New" charset="0"/>
              </a:rPr>
              <a:t>Checking for error (unformatted only): </a:t>
            </a:r>
            <a:r>
              <a:rPr lang="en-US" sz="2800">
                <a:latin typeface="Courier New" charset="0"/>
                <a:cs typeface="Courier New" charset="0"/>
              </a:rPr>
              <a:t>ferror(file_handle);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BFC7BA-7359-4EBD-9C94-E4DFE3D16FD4}" type="datetime1">
              <a:rPr lang="en-US" smtClean="0">
                <a:latin typeface="Garamond" charset="0"/>
              </a:rPr>
              <a:t>4/13/2018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7DBB6D-4763-CB4F-9929-3EB97B34363E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18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Character </a:t>
            </a:r>
            <a:r>
              <a:rPr lang="en-US" sz="2800" smtClean="0">
                <a:latin typeface="Arial" charset="0"/>
              </a:rPr>
              <a:t>and line I/O</a:t>
            </a:r>
            <a:endParaRPr lang="en-US" sz="2800" dirty="0" smtClean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6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Wed 4/18</a:t>
            </a:r>
          </a:p>
          <a:p>
            <a:pPr lvl="1"/>
            <a:r>
              <a:rPr lang="en-US" dirty="0">
                <a:latin typeface="Arial" charset="0"/>
              </a:rPr>
              <a:t>Program 7 due </a:t>
            </a:r>
            <a:r>
              <a:rPr lang="en-US" dirty="0" smtClean="0">
                <a:latin typeface="Arial" charset="0"/>
              </a:rPr>
              <a:t>today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Program 8 to be posted; due 4/</a:t>
            </a:r>
            <a:r>
              <a:rPr lang="en-US" dirty="0" smtClean="0">
                <a:latin typeface="Arial" charset="0"/>
              </a:rPr>
              <a:t>23</a:t>
            </a:r>
          </a:p>
          <a:p>
            <a:pPr lvl="1"/>
            <a:r>
              <a:rPr lang="en-US" dirty="0">
                <a:latin typeface="Arial" charset="0"/>
              </a:rPr>
              <a:t>No lecture Monday 4/16 (Patriots Day)</a:t>
            </a:r>
          </a:p>
          <a:p>
            <a:pPr lvl="1"/>
            <a:endParaRPr lang="en-US" dirty="0">
              <a:latin typeface="Arial" charset="0"/>
            </a:endParaRPr>
          </a:p>
          <a:p>
            <a:pPr lvl="2">
              <a:defRPr/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1A641F8A-F45D-4D3E-BD5E-AC2D5DBACBC4}" type="datetime1">
              <a:rPr lang="en-US" sz="1200" smtClean="0"/>
              <a:t>4/13/2018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13</a:t>
            </a:fld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6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</a:t>
            </a:r>
            <a:r>
              <a:rPr lang="en-US" dirty="0" smtClean="0">
                <a:latin typeface="Arial" charset="0"/>
              </a:rPr>
              <a:t>Wed 4/18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Program 7 </a:t>
            </a:r>
            <a:r>
              <a:rPr lang="en-US" dirty="0" smtClean="0">
                <a:latin typeface="Arial" charset="0"/>
              </a:rPr>
              <a:t>due today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Program 8 to be posted; due 4/23</a:t>
            </a:r>
          </a:p>
          <a:p>
            <a:pPr lvl="1"/>
            <a:r>
              <a:rPr lang="en-US" dirty="0" smtClean="0">
                <a:latin typeface="Arial" charset="0"/>
              </a:rPr>
              <a:t>No lecture Monday 4/16 (Patriots Day)</a:t>
            </a:r>
            <a:endParaRPr lang="en-US" dirty="0">
              <a:latin typeface="Arial" charset="0"/>
            </a:endParaRPr>
          </a:p>
          <a:p>
            <a:r>
              <a:rPr lang="en-US" dirty="0" smtClean="0"/>
              <a:t>Today’s class</a:t>
            </a:r>
          </a:p>
          <a:p>
            <a:pPr lvl="1"/>
            <a:r>
              <a:rPr lang="en-US" dirty="0" smtClean="0"/>
              <a:t>Continue with file I/O</a:t>
            </a:r>
          </a:p>
          <a:p>
            <a:pPr lvl="1"/>
            <a:r>
              <a:rPr lang="en-US" dirty="0" smtClean="0"/>
              <a:t>Character &amp; line I/O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F90B37-1C6B-4656-A0A2-33D89D4847EF}" type="datetime1">
              <a:rPr lang="en-US" sz="1200" smtClean="0"/>
              <a:t>4/13/2018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29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File I/O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Open file: </a:t>
            </a:r>
            <a:r>
              <a:rPr lang="en-US" dirty="0">
                <a:latin typeface="Courier New" charset="0"/>
                <a:cs typeface="Courier New" charset="0"/>
              </a:rPr>
              <a:t>FILE *</a:t>
            </a:r>
            <a:r>
              <a:rPr lang="en-US" dirty="0" err="1">
                <a:latin typeface="Courier New" charset="0"/>
                <a:cs typeface="Courier New" charset="0"/>
              </a:rPr>
              <a:t>fopen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i="1" dirty="0">
                <a:latin typeface="Arial" charset="0"/>
              </a:rPr>
              <a:t>filename</a:t>
            </a:r>
            <a:r>
              <a:rPr lang="en-US" dirty="0">
                <a:latin typeface="Arial" charset="0"/>
              </a:rPr>
              <a:t>, </a:t>
            </a:r>
            <a:r>
              <a:rPr lang="en-US" i="1" dirty="0" err="1">
                <a:latin typeface="Arial" charset="0"/>
              </a:rPr>
              <a:t>file_access</a:t>
            </a:r>
            <a:r>
              <a:rPr lang="en-US" dirty="0" smtClean="0">
                <a:latin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dirty="0" smtClean="0">
                <a:cs typeface="Courier New" charset="0"/>
              </a:rPr>
              <a:t>Returns </a:t>
            </a:r>
            <a:r>
              <a:rPr lang="en-US" dirty="0" smtClean="0">
                <a:latin typeface="Courier New" charset="0"/>
                <a:cs typeface="Courier New" charset="0"/>
              </a:rPr>
              <a:t>NULL</a:t>
            </a:r>
            <a:r>
              <a:rPr lang="en-US" dirty="0" smtClean="0">
                <a:cs typeface="Courier New" charset="0"/>
              </a:rPr>
              <a:t> if file can’t be opened</a:t>
            </a:r>
            <a:endParaRPr lang="en-US" dirty="0">
              <a:cs typeface="Courier New" charset="0"/>
            </a:endParaRPr>
          </a:p>
          <a:p>
            <a:r>
              <a:rPr lang="en-US" dirty="0">
                <a:latin typeface="Arial" charset="0"/>
              </a:rPr>
              <a:t>Close file: </a:t>
            </a:r>
            <a:r>
              <a:rPr lang="en-US" dirty="0" err="1">
                <a:latin typeface="Courier New" charset="0"/>
                <a:cs typeface="Courier New" charset="0"/>
              </a:rPr>
              <a:t>fclose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 err="1">
                <a:latin typeface="Arial" charset="0"/>
              </a:rPr>
              <a:t>file_handle</a:t>
            </a:r>
            <a:r>
              <a:rPr lang="en-US" dirty="0">
                <a:latin typeface="Arial" charset="0"/>
              </a:rPr>
              <a:t>)</a:t>
            </a:r>
          </a:p>
          <a:p>
            <a:pPr lvl="1"/>
            <a:endParaRPr lang="en-US" dirty="0">
              <a:latin typeface="Arial" charset="0"/>
            </a:endParaRPr>
          </a:p>
          <a:p>
            <a:endParaRPr lang="en-US" dirty="0">
              <a:latin typeface="Courier New" charset="0"/>
              <a:cs typeface="Courier New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6F0D4D-C9F2-416E-87F8-A38FE65A449F}" type="datetime1">
              <a:rPr lang="en-US" smtClean="0">
                <a:latin typeface="Garamond" charset="0"/>
              </a:rPr>
              <a:t>4/13/2018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0F4C71-8329-044C-9869-B3E760673AD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96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of basic file function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685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Open text file for reading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("in.txt", "r");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== NULL)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("Error: could not open in.txt");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CODE TO EXECUTE IF FILE OPENS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fclose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		// Close file when done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553843-A100-4A51-9C0B-9F829B1337E4}" type="datetime1">
              <a:rPr lang="en-US" sz="1200" smtClean="0">
                <a:latin typeface="Garamond" charset="0"/>
              </a:rPr>
              <a:t>4/13/2018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DD7AA4-AE9B-0E45-B0AC-0044A3255C29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11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i/o function calls: formatted I/O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fprintf(</a:t>
            </a:r>
            <a:r>
              <a:rPr lang="en-US" sz="2200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sz="2200" i="1">
                <a:latin typeface="Arial" charset="0"/>
              </a:rPr>
              <a:t>, format_specifier, 0+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 i="1">
                <a:solidFill>
                  <a:srgbClr val="0000FF"/>
                </a:solidFill>
                <a:latin typeface="Arial" charset="0"/>
                <a:cs typeface="Courier New" charset="0"/>
              </a:rPr>
              <a:t>file_handle</a:t>
            </a:r>
            <a:r>
              <a:rPr lang="en-US" i="1">
                <a:latin typeface="Arial" charset="0"/>
                <a:cs typeface="Courier New" charset="0"/>
              </a:rPr>
              <a:t>:</a:t>
            </a:r>
            <a:r>
              <a:rPr lang="en-US">
                <a:latin typeface="Arial" charset="0"/>
                <a:cs typeface="Courier New" charset="0"/>
              </a:rPr>
              <a:t> address returned by </a:t>
            </a:r>
            <a:r>
              <a:rPr lang="en-US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  <a:cs typeface="Courier New" charset="0"/>
              </a:rPr>
              <a:t>Other arguments are same as </a:t>
            </a:r>
            <a:r>
              <a:rPr lang="en-US">
                <a:latin typeface="Courier New" charset="0"/>
                <a:cs typeface="Courier New" charset="0"/>
              </a:rPr>
              <a:t>printf()</a:t>
            </a:r>
          </a:p>
          <a:p>
            <a:r>
              <a:rPr lang="en-US">
                <a:latin typeface="Arial" charset="0"/>
                <a:cs typeface="Courier New" charset="0"/>
              </a:rPr>
              <a:t>Example: </a:t>
            </a:r>
            <a:r>
              <a:rPr lang="en-US" b="1">
                <a:latin typeface="Courier New" charset="0"/>
                <a:cs typeface="Courier New" charset="0"/>
              </a:rPr>
              <a:t>fprintf(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</a:t>
            </a:r>
            <a:r>
              <a:rPr lang="en-US" b="1">
                <a:latin typeface="Courier New" charset="0"/>
                <a:cs typeface="Courier New" charset="0"/>
              </a:rPr>
              <a:t>, "x = %d", x);</a:t>
            </a:r>
          </a:p>
          <a:p>
            <a:endParaRPr lang="en-US">
              <a:latin typeface="Arial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fscanf(</a:t>
            </a:r>
            <a:r>
              <a:rPr lang="en-US" sz="2200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sz="2200" i="1">
                <a:latin typeface="Arial" charset="0"/>
              </a:rPr>
              <a:t>, format_specifier, 0 or more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 i="1">
                <a:solidFill>
                  <a:srgbClr val="0000FF"/>
                </a:solidFill>
                <a:latin typeface="Arial" charset="0"/>
                <a:cs typeface="Courier New" charset="0"/>
              </a:rPr>
              <a:t>file_handle</a:t>
            </a:r>
            <a:r>
              <a:rPr lang="en-US" i="1">
                <a:latin typeface="Arial" charset="0"/>
                <a:cs typeface="Courier New" charset="0"/>
              </a:rPr>
              <a:t>:</a:t>
            </a:r>
            <a:r>
              <a:rPr lang="en-US">
                <a:latin typeface="Arial" charset="0"/>
                <a:cs typeface="Courier New" charset="0"/>
              </a:rPr>
              <a:t> address returned by </a:t>
            </a:r>
            <a:r>
              <a:rPr lang="en-US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  <a:cs typeface="Courier New" charset="0"/>
              </a:rPr>
              <a:t>Other arguments are same as scanf()</a:t>
            </a:r>
          </a:p>
          <a:p>
            <a:r>
              <a:rPr lang="en-US">
                <a:latin typeface="Arial" charset="0"/>
                <a:cs typeface="Courier New" charset="0"/>
              </a:rPr>
              <a:t>Example: </a:t>
            </a:r>
            <a:r>
              <a:rPr lang="en-US" b="1">
                <a:latin typeface="Courier New" charset="0"/>
                <a:cs typeface="Courier New" charset="0"/>
              </a:rPr>
              <a:t>fscanf(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</a:t>
            </a:r>
            <a:r>
              <a:rPr lang="en-US" b="1">
                <a:latin typeface="Courier New" charset="0"/>
                <a:cs typeface="Courier New" charset="0"/>
              </a:rPr>
              <a:t>, "%d%d", &amp;a, &amp;b);</a:t>
            </a: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BF41ED-DBBE-4D4B-8BCE-1EB737AD8B6E}" type="datetime1">
              <a:rPr lang="en-US" sz="1200" smtClean="0">
                <a:latin typeface="Garamond" charset="0"/>
              </a:rPr>
              <a:t>4/13/2018</a:t>
            </a:fld>
            <a:endParaRPr lang="en-US" sz="1200">
              <a:latin typeface="Garamond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ECFD07-42DF-5541-B6D1-49A890F60819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7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File I/O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program to:</a:t>
            </a:r>
          </a:p>
          <a:p>
            <a:pPr lvl="1"/>
            <a:r>
              <a:rPr lang="en-US">
                <a:latin typeface="Arial" charset="0"/>
              </a:rPr>
              <a:t>Read three integer values from the file </a:t>
            </a:r>
            <a:r>
              <a:rPr lang="en-US">
                <a:latin typeface="Courier New" charset="0"/>
                <a:cs typeface="Courier New" charset="0"/>
              </a:rPr>
              <a:t>myinput.txt</a:t>
            </a:r>
          </a:p>
          <a:p>
            <a:pPr lvl="1"/>
            <a:r>
              <a:rPr lang="en-US">
                <a:latin typeface="Arial" charset="0"/>
              </a:rPr>
              <a:t>Determine sum and average</a:t>
            </a:r>
          </a:p>
          <a:p>
            <a:pPr lvl="1"/>
            <a:r>
              <a:rPr lang="en-US">
                <a:latin typeface="Arial" charset="0"/>
              </a:rPr>
              <a:t>Write the original three values as well as the sum and average to the file </a:t>
            </a:r>
            <a:r>
              <a:rPr lang="en-US">
                <a:latin typeface="Courier New" charset="0"/>
                <a:cs typeface="Courier New" charset="0"/>
              </a:rPr>
              <a:t>myoutput.txt</a:t>
            </a:r>
          </a:p>
          <a:p>
            <a:r>
              <a:rPr lang="en-US">
                <a:latin typeface="Arial" charset="0"/>
                <a:cs typeface="Courier New" charset="0"/>
              </a:rPr>
              <a:t>Note that: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The program should exit if an error occurs in opening a file</a:t>
            </a:r>
          </a:p>
          <a:p>
            <a:pPr lvl="1"/>
            <a:endParaRPr lang="en-US">
              <a:latin typeface="Arial" charset="0"/>
              <a:cs typeface="Courier New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D5CC21-034A-4C33-888C-592A8A1432E8}" type="datetime1">
              <a:rPr lang="en-US" sz="1200" smtClean="0">
                <a:latin typeface="Garamond" charset="0"/>
              </a:rPr>
              <a:t>4/13/2018</a:t>
            </a:fld>
            <a:endParaRPr lang="en-US" sz="1200">
              <a:latin typeface="Garamond" charset="0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B03BCB-345F-1347-BEE9-01D4372712C3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51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The program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void main()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Input file pointer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outfile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Output file pointer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 x, y, z, sum;	// Input values and sum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double 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avg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Average of x, y, and z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// Open input file, exit if error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myinput.txt","r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==NULL)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("Error opening myinput.txt\n");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return;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// Can actually open file as part of conditional statement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if ((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outfile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myoutput.txt","w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"))==NULL)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("Error opening myoutput.txt\n");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return;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640C67-A1FC-4EA2-A141-707B6E3F5BA0}" type="datetime1">
              <a:rPr lang="en-US" sz="1200" smtClean="0">
                <a:latin typeface="Garamond" charset="0"/>
              </a:rPr>
              <a:t>4/13/2018</a:t>
            </a:fld>
            <a:endParaRPr lang="en-US" sz="1200">
              <a:latin typeface="Garamond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F2F601-F21C-0944-B237-EBBDF49CB6F5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75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The program (part 2)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sz="1400">
              <a:latin typeface="Arial" charset="0"/>
            </a:endParaRPr>
          </a:p>
          <a:p>
            <a:pPr>
              <a:buFont typeface="Arial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latin typeface="Courier New" charset="0"/>
                <a:cs typeface="Courier New" charset="0"/>
              </a:rPr>
              <a:t>// Read the three values 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fscanf(infile, "%d %d %d", &amp;x, &amp;y, &amp;z);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Compute sum and average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sum = x + y + z;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avg = sum / 3.0;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print out values</a:t>
            </a:r>
          </a:p>
          <a:p>
            <a:pPr>
              <a:buFont typeface="Arial" charset="0"/>
              <a:buNone/>
            </a:pPr>
            <a:r>
              <a:rPr lang="fr-FR" sz="1400" b="1">
                <a:latin typeface="Courier New" charset="0"/>
                <a:cs typeface="Courier New" charset="0"/>
              </a:rPr>
              <a:t>	fprintf(outfile, "Values: %d, %d, %d\n", x, y, z);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fprintf(outfile, "Sum: %d\n",sum);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fprintf(outfile, "Avg: %lf\n",avg);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close the files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fclose(infile);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fclose(outfile);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Arial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D24F9E-6D08-4E0C-9BE2-0C881453AE96}" type="datetime1">
              <a:rPr lang="en-US" sz="1200" smtClean="0">
                <a:latin typeface="Garamond" charset="0"/>
              </a:rPr>
              <a:t>4/13/2018</a:t>
            </a:fld>
            <a:endParaRPr lang="en-US" sz="1200">
              <a:latin typeface="Garamond" charset="0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0E618-8352-E845-8B67-E52DE93860F0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9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File i/o function calls: unformatted I/O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pointer: </a:t>
            </a:r>
            <a:r>
              <a:rPr lang="en-US" dirty="0" smtClean="0">
                <a:ea typeface="+mn-ea"/>
                <a:cs typeface="Courier New" pitchFamily="49" charset="0"/>
              </a:rPr>
              <a:t>address of data to be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Typically an array, although can be scalar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element size:</a:t>
            </a:r>
            <a:r>
              <a:rPr lang="en-US" dirty="0" smtClean="0">
                <a:ea typeface="+mn-ea"/>
                <a:cs typeface="Courier New" pitchFamily="49" charset="0"/>
              </a:rPr>
              <a:t> Size of each element in array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# elements:</a:t>
            </a:r>
            <a:r>
              <a:rPr lang="en-US" dirty="0" smtClean="0">
                <a:ea typeface="+mn-ea"/>
                <a:cs typeface="Courier New" pitchFamily="49" charset="0"/>
              </a:rPr>
              <a:t> Number of elements in array</a:t>
            </a:r>
            <a:endParaRPr lang="en-US" i="1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err="1" smtClean="0">
                <a:ea typeface="+mn-ea"/>
                <a:cs typeface="Courier New" pitchFamily="49" charset="0"/>
              </a:rPr>
              <a:t>file_handle</a:t>
            </a:r>
            <a:r>
              <a:rPr lang="en-US" i="1" dirty="0" smtClean="0">
                <a:ea typeface="+mn-ea"/>
                <a:cs typeface="Courier New" pitchFamily="49" charset="0"/>
              </a:rPr>
              <a:t>:</a:t>
            </a:r>
            <a:r>
              <a:rPr lang="en-US" dirty="0" smtClean="0">
                <a:ea typeface="+mn-ea"/>
                <a:cs typeface="Courier New" pitchFamily="49" charset="0"/>
              </a:rPr>
              <a:t> is address returned by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Returns # of elements actually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If &lt; # elements requested, either error or EOF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1D1DD4-C27F-445C-894F-D2ACC4F813F8}" type="datetime1">
              <a:rPr lang="en-US" smtClean="0">
                <a:latin typeface="Garamond" charset="0"/>
              </a:rPr>
              <a:t>4/13/2018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1029C0-4DF7-B946-A6BF-9D4F0622BA0C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1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8752</TotalTime>
  <Words>649</Words>
  <Application>Microsoft Office PowerPoint</Application>
  <PresentationFormat>On-screen Show (4:3)</PresentationFormat>
  <Paragraphs>180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Edge</vt:lpstr>
      <vt:lpstr>EECE.2160 ECE Application Programming</vt:lpstr>
      <vt:lpstr>Lecture outline</vt:lpstr>
      <vt:lpstr>Review: File I/O</vt:lpstr>
      <vt:lpstr>Example of basic file function usage</vt:lpstr>
      <vt:lpstr>File i/o function calls: formatted I/O</vt:lpstr>
      <vt:lpstr>Example: File I/O</vt:lpstr>
      <vt:lpstr>The program (part 1)</vt:lpstr>
      <vt:lpstr>The program (part 2)</vt:lpstr>
      <vt:lpstr>File i/o function calls: unformatted I/O</vt:lpstr>
      <vt:lpstr>Unformatted I/O (cont.)</vt:lpstr>
      <vt:lpstr>Generic I/O</vt:lpstr>
      <vt:lpstr>End of file/error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J. Geiger</cp:lastModifiedBy>
  <cp:revision>1771</cp:revision>
  <dcterms:created xsi:type="dcterms:W3CDTF">2006-04-03T05:03:01Z</dcterms:created>
  <dcterms:modified xsi:type="dcterms:W3CDTF">2018-04-13T15:59:01Z</dcterms:modified>
</cp:coreProperties>
</file>