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419" r:id="rId4"/>
    <p:sldId id="420" r:id="rId5"/>
    <p:sldId id="421" r:id="rId6"/>
    <p:sldId id="423" r:id="rId7"/>
    <p:sldId id="422" r:id="rId8"/>
    <p:sldId id="425" r:id="rId9"/>
    <p:sldId id="424" r:id="rId10"/>
    <p:sldId id="426" r:id="rId11"/>
    <p:sldId id="427" r:id="rId12"/>
    <p:sldId id="429" r:id="rId13"/>
    <p:sldId id="430" r:id="rId14"/>
    <p:sldId id="454" r:id="rId15"/>
    <p:sldId id="433" r:id="rId16"/>
    <p:sldId id="435" r:id="rId17"/>
    <p:sldId id="462" r:id="rId18"/>
    <p:sldId id="453" r:id="rId19"/>
    <p:sldId id="455" r:id="rId20"/>
    <p:sldId id="456" r:id="rId21"/>
    <p:sldId id="457" r:id="rId22"/>
    <p:sldId id="458" r:id="rId23"/>
    <p:sldId id="459" r:id="rId24"/>
    <p:sldId id="460" r:id="rId25"/>
    <p:sldId id="385" r:id="rId26"/>
    <p:sldId id="461" r:id="rId2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112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1045A3C5-6A67-7A4A-970F-B5BAC0CD2838}" type="slidenum">
              <a:rPr lang="en-US">
                <a:latin typeface="Helvetica" charset="0"/>
              </a:rPr>
              <a:pPr/>
              <a:t>7</a:t>
            </a:fld>
            <a:endParaRPr lang="en-US">
              <a:latin typeface="Helvetica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43BCFFB6-303A-B545-8595-90DEB03CE1C3}" type="slidenum">
              <a:rPr lang="en-US">
                <a:latin typeface="Helvetica" charset="0"/>
              </a:rPr>
              <a:pPr/>
              <a:t>14</a:t>
            </a:fld>
            <a:endParaRPr lang="en-US">
              <a:latin typeface="Helvetica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6D09A2-A99C-5841-B72D-D7747D3CA1DA}" type="datetime1">
              <a:rPr lang="en-US" smtClean="0"/>
              <a:t>2/5/18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5CF23A-154B-1B46-8C27-8775A21F1E64}" type="datetime1">
              <a:rPr lang="en-US" smtClean="0"/>
              <a:t>2/5/18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E350AD-B9D4-6D48-AF44-7D8020DD8366}" type="datetime1">
              <a:rPr lang="en-US" smtClean="0"/>
              <a:t>2/5/18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5F049-9362-0942-A938-2CB832CD658A}" type="datetime1">
              <a:rPr lang="en-US" smtClean="0"/>
              <a:t>2/5/18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BC226D-C8E0-5543-8BA0-F48A0C8B1A65}" type="datetime1">
              <a:rPr lang="en-US" smtClean="0"/>
              <a:t>2/5/18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F3DABB-2361-744A-9E62-AA8397BC6951}" type="datetime1">
              <a:rPr lang="en-US" smtClean="0"/>
              <a:t>2/5/18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D9AB1A-A996-3E47-88EE-8BC78B2B2015}" type="datetime1">
              <a:rPr lang="en-US" smtClean="0"/>
              <a:t>2/5/18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679556-04AA-6348-A42F-CF842725922E}" type="datetime1">
              <a:rPr lang="en-US" smtClean="0"/>
              <a:t>2/5/18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856A5E-515C-5945-8EBF-17B558B0A2FB}" type="datetime1">
              <a:rPr lang="en-US" smtClean="0"/>
              <a:t>2/5/18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524653-E9EC-D640-AB32-9A1A04930337}" type="datetime1">
              <a:rPr lang="en-US" smtClean="0"/>
              <a:t>2/5/18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3EEE0E-67DA-2442-A54A-C6300329C95A}" type="datetime1">
              <a:rPr lang="en-US" smtClean="0"/>
              <a:t>2/5/18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86D162-DA20-0943-8678-D89426C9E423}" type="datetime1">
              <a:rPr lang="en-US" smtClean="0"/>
              <a:t>2/5/18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BC6AFB-B921-F842-A3E6-83F1648EB80A}" type="datetime1">
              <a:rPr lang="en-US" smtClean="0"/>
              <a:t>2/5/18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16254520-CA44-E946-B1D1-D2BA8457F36B}" type="datetime1">
              <a:rPr lang="en-US" smtClean="0"/>
              <a:t>2/5/18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5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Threads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example to justify multithreading</a:t>
            </a:r>
          </a:p>
          <a:p>
            <a:r>
              <a:rPr lang="en-US" dirty="0" smtClean="0"/>
              <a:t>Web server may receive multiple simultaneous requests</a:t>
            </a:r>
          </a:p>
          <a:p>
            <a:r>
              <a:rPr lang="en-US" dirty="0" smtClean="0"/>
              <a:t>Must read web pages from disk for each request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DABB-2361-744A-9E62-AA8397BC6951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2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 option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Handle one request at a time</a:t>
            </a:r>
          </a:p>
          <a:p>
            <a:r>
              <a:rPr lang="en-US" dirty="0" smtClean="0"/>
              <a:t>Example schedule</a:t>
            </a:r>
          </a:p>
          <a:p>
            <a:pPr marL="344487" lvl="1" indent="0">
              <a:buNone/>
            </a:pPr>
            <a:r>
              <a:rPr lang="en-US" dirty="0" smtClean="0"/>
              <a:t>Request 1 arrives</a:t>
            </a:r>
          </a:p>
          <a:p>
            <a:pPr marL="344487" lvl="1" indent="0">
              <a:buNone/>
            </a:pPr>
            <a:r>
              <a:rPr lang="en-US" dirty="0" smtClean="0"/>
              <a:t>Server receives request 1</a:t>
            </a:r>
          </a:p>
          <a:p>
            <a:pPr marL="344487" lvl="1" indent="0">
              <a:buNone/>
            </a:pPr>
            <a:r>
              <a:rPr lang="en-US" dirty="0" smtClean="0"/>
              <a:t>Server starts disk I/O 1a</a:t>
            </a:r>
          </a:p>
          <a:p>
            <a:pPr marL="344487" lvl="1" indent="0">
              <a:buNone/>
            </a:pPr>
            <a:r>
              <a:rPr lang="en-US" dirty="0" smtClean="0"/>
              <a:t>Request 2 arrives</a:t>
            </a:r>
          </a:p>
          <a:p>
            <a:pPr marL="344487" lvl="1" indent="0">
              <a:buNone/>
            </a:pPr>
            <a:r>
              <a:rPr lang="en-US" dirty="0" smtClean="0"/>
              <a:t>Server waits for disk I/O 1a to finish</a:t>
            </a:r>
          </a:p>
          <a:p>
            <a:endParaRPr lang="en-US" dirty="0" smtClean="0"/>
          </a:p>
          <a:p>
            <a:r>
              <a:rPr lang="en-US" dirty="0" smtClean="0"/>
              <a:t>Easy to program, but very slow</a:t>
            </a:r>
          </a:p>
          <a:p>
            <a:r>
              <a:rPr lang="en-US" dirty="0" smtClean="0"/>
              <a:t>Can’t overlap disk requests with anything</a:t>
            </a:r>
          </a:p>
          <a:p>
            <a:pPr lvl="1"/>
            <a:r>
              <a:rPr lang="en-US" dirty="0" smtClean="0"/>
              <a:t>Computation or receiving other requests</a:t>
            </a:r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DABB-2361-744A-9E62-AA8397BC6951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31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 option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Event-driven web server (asynchronous I/O)</a:t>
            </a:r>
          </a:p>
          <a:p>
            <a:r>
              <a:rPr lang="en-US" dirty="0" smtClean="0"/>
              <a:t>Issue I/O requests, but don’t wait for them to complete</a:t>
            </a:r>
          </a:p>
          <a:p>
            <a:pPr marL="344487" lvl="1" indent="0">
              <a:buNone/>
            </a:pPr>
            <a:r>
              <a:rPr lang="en-US" dirty="0" smtClean="0"/>
              <a:t>Request 1 arrives</a:t>
            </a:r>
          </a:p>
          <a:p>
            <a:pPr marL="344487" lvl="1" indent="0">
              <a:buNone/>
            </a:pPr>
            <a:r>
              <a:rPr lang="en-US" dirty="0" smtClean="0"/>
              <a:t>Server receives request 1</a:t>
            </a:r>
          </a:p>
          <a:p>
            <a:pPr marL="344487" lvl="1" indent="0">
              <a:buNone/>
            </a:pPr>
            <a:r>
              <a:rPr lang="en-US" dirty="0" smtClean="0"/>
              <a:t>Server starts disk I/O 1a to satisfy request 1</a:t>
            </a:r>
          </a:p>
          <a:p>
            <a:pPr marL="344487" lvl="1" indent="0">
              <a:buNone/>
            </a:pPr>
            <a:r>
              <a:rPr lang="en-US" dirty="0" smtClean="0"/>
              <a:t>Request 2 arrives</a:t>
            </a:r>
          </a:p>
          <a:p>
            <a:pPr marL="344487" lvl="1" indent="0">
              <a:buNone/>
            </a:pPr>
            <a:r>
              <a:rPr lang="en-US" dirty="0" smtClean="0"/>
              <a:t>Server receives request 2</a:t>
            </a:r>
          </a:p>
          <a:p>
            <a:pPr marL="344487" lvl="1" indent="0">
              <a:buNone/>
            </a:pPr>
            <a:r>
              <a:rPr lang="en-US" dirty="0" smtClean="0"/>
              <a:t>Server starts disk I/O 2a to satisfy request 2</a:t>
            </a:r>
          </a:p>
          <a:p>
            <a:pPr marL="344487" lvl="1" indent="0">
              <a:buNone/>
            </a:pPr>
            <a:r>
              <a:rPr lang="en-US" dirty="0" smtClean="0"/>
              <a:t>Request 3 arrives</a:t>
            </a:r>
          </a:p>
          <a:p>
            <a:pPr marL="344487" lvl="1" indent="0">
              <a:buNone/>
            </a:pPr>
            <a:r>
              <a:rPr lang="en-US" dirty="0" smtClean="0"/>
              <a:t>Disk I/O 1a finishes</a:t>
            </a:r>
          </a:p>
          <a:p>
            <a:endParaRPr lang="en-US" dirty="0" smtClean="0"/>
          </a:p>
          <a:p>
            <a:r>
              <a:rPr lang="en-US" dirty="0" smtClean="0"/>
              <a:t>May run faster, but server must track</a:t>
            </a:r>
          </a:p>
          <a:p>
            <a:pPr lvl="1"/>
            <a:r>
              <a:rPr lang="en-US" dirty="0" smtClean="0"/>
              <a:t>What requests are being serviced, and what state they’re in</a:t>
            </a:r>
          </a:p>
          <a:p>
            <a:pPr lvl="1"/>
            <a:r>
              <a:rPr lang="en-US" dirty="0" smtClean="0"/>
              <a:t>What disk I/</a:t>
            </a:r>
            <a:r>
              <a:rPr lang="en-US" dirty="0" err="1" smtClean="0"/>
              <a:t>Os</a:t>
            </a:r>
            <a:r>
              <a:rPr lang="en-US" dirty="0" smtClean="0"/>
              <a:t> are outstanding, and what requests they belong to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DABB-2361-744A-9E62-AA8397BC6951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17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One thread per request</a:t>
            </a:r>
          </a:p>
          <a:p>
            <a:pPr lvl="1"/>
            <a:r>
              <a:rPr lang="en-US" dirty="0" smtClean="0"/>
              <a:t>Thread issues I/O, then waits</a:t>
            </a:r>
          </a:p>
          <a:p>
            <a:pPr lvl="1"/>
            <a:r>
              <a:rPr lang="en-US" dirty="0" smtClean="0"/>
              <a:t>Other threads can run while one thread blocked</a:t>
            </a:r>
          </a:p>
          <a:p>
            <a:pPr lvl="1"/>
            <a:r>
              <a:rPr lang="en-US" dirty="0" smtClean="0"/>
              <a:t>State of request stored in thread</a:t>
            </a:r>
          </a:p>
          <a:p>
            <a:pPr marL="344487" lvl="1" indent="0">
              <a:buNone/>
            </a:pPr>
            <a:endParaRPr lang="en-US" dirty="0" smtClean="0"/>
          </a:p>
          <a:p>
            <a:pPr marL="344487" lvl="1" indent="0">
              <a:buNone/>
            </a:pPr>
            <a:r>
              <a:rPr lang="en-US" u="sng" dirty="0" smtClean="0"/>
              <a:t>Thread 1</a:t>
            </a:r>
            <a:r>
              <a:rPr lang="en-US" dirty="0" smtClean="0"/>
              <a:t>			</a:t>
            </a:r>
            <a:r>
              <a:rPr lang="en-US" u="sng" dirty="0" smtClean="0"/>
              <a:t>Thread 2</a:t>
            </a:r>
            <a:r>
              <a:rPr lang="en-US" dirty="0" smtClean="0"/>
              <a:t>		</a:t>
            </a:r>
            <a:r>
              <a:rPr lang="en-US" u="sng" dirty="0" smtClean="0"/>
              <a:t>Thread 3</a:t>
            </a:r>
          </a:p>
          <a:p>
            <a:pPr marL="344487" lvl="1" indent="0">
              <a:buNone/>
            </a:pPr>
            <a:r>
              <a:rPr lang="en-US" dirty="0" smtClean="0"/>
              <a:t>Request 1 arrives</a:t>
            </a:r>
          </a:p>
          <a:p>
            <a:pPr marL="344487" lvl="1" indent="0">
              <a:buNone/>
            </a:pPr>
            <a:r>
              <a:rPr lang="en-US" dirty="0" smtClean="0"/>
              <a:t>Receive request 1</a:t>
            </a:r>
          </a:p>
          <a:p>
            <a:pPr marL="344487" lvl="1" indent="0">
              <a:buNone/>
            </a:pPr>
            <a:r>
              <a:rPr lang="en-US" dirty="0" smtClean="0"/>
              <a:t>Start disk I/O 1a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 smtClean="0"/>
              <a:t>			Request 2 arrives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 smtClean="0"/>
              <a:t>			Receive request 2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 smtClean="0"/>
              <a:t>			Start disk I/O 2a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 smtClean="0"/>
              <a:t>						Request 3 arrives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 smtClean="0"/>
              <a:t>					</a:t>
            </a:r>
            <a:r>
              <a:rPr lang="en-US" dirty="0"/>
              <a:t>	</a:t>
            </a:r>
            <a:r>
              <a:rPr lang="en-US" dirty="0" smtClean="0"/>
              <a:t>Receive request 3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 smtClean="0"/>
              <a:t>					</a:t>
            </a:r>
            <a:r>
              <a:rPr lang="en-US" dirty="0"/>
              <a:t> </a:t>
            </a:r>
            <a:r>
              <a:rPr lang="en-US" dirty="0" smtClean="0"/>
              <a:t>            Start disk I/O 3a</a:t>
            </a:r>
          </a:p>
          <a:p>
            <a:pPr marL="344487" lvl="1" indent="0">
              <a:buNone/>
            </a:pPr>
            <a:r>
              <a:rPr lang="en-US" dirty="0" smtClean="0"/>
              <a:t>Disk I/O 1a finishes</a:t>
            </a:r>
          </a:p>
          <a:p>
            <a:pPr marL="344487" lvl="1" indent="0">
              <a:buNone/>
            </a:pPr>
            <a:r>
              <a:rPr lang="en-US" dirty="0" smtClean="0"/>
              <a:t>Continue handling request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DABB-2361-744A-9E62-AA8397BC6951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46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MS PGothic" charset="0"/>
              </a:rPr>
              <a:t>Benefits of multithreading</a:t>
            </a:r>
            <a:endParaRPr lang="en-US" dirty="0">
              <a:ea typeface="MS PGothic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Thread manager handles CPU sharing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Thread can issue blocking I/</a:t>
            </a:r>
            <a:r>
              <a:rPr lang="en-US" dirty="0" err="1" smtClean="0">
                <a:latin typeface="Helvetica" charset="0"/>
                <a:ea typeface="MS PGothic" charset="0"/>
              </a:rPr>
              <a:t>Os</a:t>
            </a:r>
            <a:r>
              <a:rPr lang="en-US" dirty="0" smtClean="0">
                <a:latin typeface="Helvetica" charset="0"/>
                <a:ea typeface="MS PGothic" charset="0"/>
              </a:rPr>
              <a:t>, while others progress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Private state for each thread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Applications get simpler programming model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Illusion of dedicated CPU per thread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 smtClean="0">
                <a:latin typeface="Helvetica" charset="0"/>
                <a:ea typeface="MS PGothic" charset="0"/>
              </a:rPr>
              <a:t>Threads share process resources, </a:t>
            </a:r>
            <a:r>
              <a:rPr lang="en-US" dirty="0">
                <a:latin typeface="Helvetica" charset="0"/>
                <a:ea typeface="MS PGothic" charset="0"/>
              </a:rPr>
              <a:t>easier than shared memory or message passing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Threads easier to create and switch than processes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 smtClean="0">
                <a:latin typeface="Helvetica" charset="0"/>
                <a:ea typeface="MS PGothic" charset="0"/>
              </a:rPr>
              <a:t>Process </a:t>
            </a:r>
            <a:r>
              <a:rPr lang="en-US" dirty="0">
                <a:latin typeface="Helvetica" charset="0"/>
                <a:ea typeface="MS PGothic" charset="0"/>
              </a:rPr>
              <a:t>can take advantage of multiprocessor architectures</a:t>
            </a:r>
            <a:br>
              <a:rPr lang="en-US" dirty="0">
                <a:latin typeface="Helvetica" charset="0"/>
                <a:ea typeface="MS PGothic" charset="0"/>
              </a:rPr>
            </a:br>
            <a:endParaRPr lang="en-US" dirty="0">
              <a:latin typeface="Helvetica" charset="0"/>
              <a:ea typeface="MS PGothic" charset="0"/>
            </a:endParaRPr>
          </a:p>
          <a:p>
            <a:endParaRPr lang="en-US" b="1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984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Multicore Programming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Concurrency: </a:t>
            </a:r>
            <a:r>
              <a:rPr lang="en-US" dirty="0" smtClean="0">
                <a:latin typeface="Helvetica" charset="0"/>
                <a:ea typeface="MS PGothic" charset="0"/>
              </a:rPr>
              <a:t>more than one task making progress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Single processor, scheduler can provide</a:t>
            </a:r>
          </a:p>
          <a:p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Parallelism</a:t>
            </a:r>
            <a:r>
              <a:rPr lang="en-US" dirty="0" smtClean="0">
                <a:latin typeface="Helvetica" charset="0"/>
                <a:ea typeface="MS PGothic" charset="0"/>
              </a:rPr>
              <a:t>: system performing more than one task at a time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Data parallelism</a:t>
            </a:r>
            <a:r>
              <a:rPr lang="en-US" dirty="0" smtClean="0">
                <a:latin typeface="Helvetica" charset="0"/>
                <a:ea typeface="MS PGothic" charset="0"/>
              </a:rPr>
              <a:t>: data divided into subsets across cores, same operations performed on each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Task parallelism</a:t>
            </a:r>
            <a:r>
              <a:rPr lang="en-US" dirty="0" smtClean="0">
                <a:latin typeface="Helvetica" charset="0"/>
                <a:ea typeface="MS PGothic" charset="0"/>
              </a:rPr>
              <a:t>: threads distributed across cores, with each doing unique task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Individual cores may support hardware multithreading</a:t>
            </a:r>
            <a:endParaRPr lang="en-US" dirty="0">
              <a:latin typeface="Helvetica" charset="0"/>
              <a:ea typeface="MS PGothic" charset="0"/>
            </a:endParaRPr>
          </a:p>
          <a:p>
            <a:pPr lvl="1"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402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Concurrency vs. Parallelism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/>
        </p:nvSpPr>
        <p:spPr bwMode="auto">
          <a:xfrm>
            <a:off x="457200" y="116363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/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r>
              <a:rPr kumimoji="1" lang="en-US" b="1" dirty="0">
                <a:latin typeface="Helvetica" charset="0"/>
              </a:rPr>
              <a:t>Concurrent execution on single-core system:</a:t>
            </a: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endParaRPr kumimoji="1" lang="en-US" b="1" dirty="0">
              <a:latin typeface="Helvetica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endParaRPr kumimoji="1" lang="en-US" b="1" dirty="0">
              <a:latin typeface="Helvetica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endParaRPr kumimoji="1" lang="en-US" b="1" dirty="0">
              <a:latin typeface="Helvetica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</a:pPr>
            <a:endParaRPr kumimoji="1" lang="en-US" b="1" dirty="0">
              <a:latin typeface="Helvetica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r>
              <a:rPr kumimoji="1" lang="en-US" b="1" dirty="0">
                <a:latin typeface="Helvetica" charset="0"/>
              </a:rPr>
              <a:t>Parallelism on a multi-core system:</a:t>
            </a: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endParaRPr kumimoji="1" lang="en-US" b="1" dirty="0">
              <a:latin typeface="Helvetica" charset="0"/>
            </a:endParaRPr>
          </a:p>
        </p:txBody>
      </p:sp>
      <p:pic>
        <p:nvPicPr>
          <p:cNvPr id="11268" name="Picture 1" descr="4_0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1814513"/>
            <a:ext cx="625951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2" descr="4_0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3771900"/>
            <a:ext cx="39465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455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determining # threads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S</a:t>
            </a:r>
            <a:r>
              <a:rPr lang="en-US" dirty="0" smtClean="0"/>
              <a:t>ystem has </a:t>
            </a:r>
            <a:r>
              <a:rPr lang="en-US" dirty="0"/>
              <a:t>four processors available for </a:t>
            </a:r>
            <a:r>
              <a:rPr lang="en-US" dirty="0" smtClean="0"/>
              <a:t>scheduling</a:t>
            </a:r>
          </a:p>
          <a:p>
            <a:pPr lvl="0"/>
            <a:r>
              <a:rPr lang="en-US" dirty="0" smtClean="0"/>
              <a:t>Application does the following</a:t>
            </a:r>
          </a:p>
          <a:p>
            <a:pPr lvl="1"/>
            <a:r>
              <a:rPr lang="en-US" dirty="0" smtClean="0"/>
              <a:t>Reads all input sequentially from a single file</a:t>
            </a:r>
          </a:p>
          <a:p>
            <a:pPr lvl="1"/>
            <a:r>
              <a:rPr lang="en-US" dirty="0" smtClean="0"/>
              <a:t>Process input data and compute final results</a:t>
            </a:r>
          </a:p>
          <a:p>
            <a:pPr lvl="2"/>
            <a:r>
              <a:rPr lang="en-US" dirty="0" smtClean="0"/>
              <a:t>Entirely CPU-bound during this part—no I/O</a:t>
            </a:r>
          </a:p>
          <a:p>
            <a:pPr lvl="1"/>
            <a:r>
              <a:rPr lang="en-US" dirty="0" smtClean="0"/>
              <a:t>Print all output sequentially to a single file</a:t>
            </a:r>
          </a:p>
          <a:p>
            <a:pPr lvl="0"/>
            <a:r>
              <a:rPr lang="en-US" dirty="0" smtClean="0"/>
              <a:t>To </a:t>
            </a:r>
            <a:r>
              <a:rPr lang="en-US" dirty="0"/>
              <a:t>improve the performance of this application by multithreading </a:t>
            </a:r>
            <a:r>
              <a:rPr lang="en-US" dirty="0" smtClean="0"/>
              <a:t>it, determine:</a:t>
            </a:r>
            <a:endParaRPr lang="en-US" dirty="0"/>
          </a:p>
          <a:p>
            <a:pPr lvl="1"/>
            <a:r>
              <a:rPr lang="en-US" dirty="0" smtClean="0"/>
              <a:t>How </a:t>
            </a:r>
            <a:r>
              <a:rPr lang="en-US" dirty="0"/>
              <a:t>many threads </a:t>
            </a:r>
            <a:r>
              <a:rPr lang="en-US" dirty="0" smtClean="0"/>
              <a:t>should you </a:t>
            </a:r>
            <a:r>
              <a:rPr lang="en-US" dirty="0"/>
              <a:t>create to handle input and output</a:t>
            </a:r>
            <a:r>
              <a:rPr lang="en-US" dirty="0" smtClean="0"/>
              <a:t>? Why?</a:t>
            </a:r>
          </a:p>
          <a:p>
            <a:pPr lvl="1"/>
            <a:r>
              <a:rPr lang="en-US" dirty="0" smtClean="0"/>
              <a:t>How many threads should you create to handle computation? Why?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4653-E9EC-D640-AB32-9A1A04930337}" type="datetime1">
              <a:rPr lang="en-US" smtClean="0"/>
              <a:t>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52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Cooperating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Independent threads may still share hardware</a:t>
            </a:r>
          </a:p>
          <a:p>
            <a:r>
              <a:rPr lang="en-US" dirty="0" smtClean="0"/>
              <a:t>Cooperating threads share app resource</a:t>
            </a:r>
          </a:p>
          <a:p>
            <a:r>
              <a:rPr lang="en-US" dirty="0" smtClean="0"/>
              <a:t>Assume each thread has dedicated processor</a:t>
            </a:r>
          </a:p>
          <a:p>
            <a:r>
              <a:rPr lang="en-US" dirty="0" smtClean="0"/>
              <a:t>Main problem: event ordering is non-deterministic</a:t>
            </a:r>
          </a:p>
          <a:p>
            <a:pPr lvl="1"/>
            <a:r>
              <a:rPr lang="en-US" dirty="0" smtClean="0"/>
              <a:t>Speed of each processor unpredictable</a:t>
            </a:r>
          </a:p>
          <a:p>
            <a:pPr marL="344487" lvl="1" indent="0">
              <a:buNone/>
            </a:pPr>
            <a:endParaRPr lang="en-US" dirty="0" smtClean="0"/>
          </a:p>
          <a:p>
            <a:pPr marL="344487" lvl="1" indent="0">
              <a:buNone/>
            </a:pPr>
            <a:r>
              <a:rPr lang="en-US" dirty="0" smtClean="0"/>
              <a:t>Thread A -----------------------------------------------------------&gt;</a:t>
            </a:r>
          </a:p>
          <a:p>
            <a:pPr marL="344487" lvl="1" indent="0">
              <a:buNone/>
            </a:pPr>
            <a:r>
              <a:rPr lang="en-US" dirty="0" smtClean="0"/>
              <a:t>Thread B -   -   -   -   -   -   -   -   -   -   -   -   -   -   -   -   -  &gt;</a:t>
            </a:r>
          </a:p>
          <a:p>
            <a:pPr marL="344487" lvl="1" indent="0">
              <a:buNone/>
            </a:pPr>
            <a:r>
              <a:rPr lang="en-US" dirty="0" smtClean="0"/>
              <a:t>Thread C - - - - - - - - - - - - - - - - - - - - - - - - - - - - - - - - &gt;</a:t>
            </a:r>
          </a:p>
          <a:p>
            <a:pPr marL="344487" lvl="1" indent="0">
              <a:buNone/>
            </a:pPr>
            <a:endParaRPr lang="en-US" dirty="0"/>
          </a:p>
          <a:p>
            <a:pPr lvl="1"/>
            <a:r>
              <a:rPr lang="en-US" dirty="0" smtClean="0"/>
              <a:t>Global ordering of events</a:t>
            </a:r>
          </a:p>
          <a:p>
            <a:pPr lvl="1"/>
            <a:r>
              <a:rPr lang="en-US" dirty="0" smtClean="0"/>
              <a:t>Many possible orderings, some of which produce incorrect 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DABB-2361-744A-9E62-AA8397BC6951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38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Non-deterministic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Printing example</a:t>
            </a:r>
          </a:p>
          <a:p>
            <a:pPr marL="344487" lvl="1" indent="0">
              <a:buNone/>
            </a:pPr>
            <a:r>
              <a:rPr lang="en-US" u="sng" dirty="0" smtClean="0"/>
              <a:t>Thread A</a:t>
            </a:r>
            <a:r>
              <a:rPr lang="en-US" dirty="0" smtClean="0"/>
              <a:t>			</a:t>
            </a:r>
            <a:r>
              <a:rPr lang="en-US" u="sng" dirty="0" smtClean="0"/>
              <a:t>Thread B</a:t>
            </a:r>
            <a:endParaRPr lang="en-US" dirty="0" smtClean="0"/>
          </a:p>
          <a:p>
            <a:pPr marL="344487" lvl="1" indent="0">
              <a:buNone/>
            </a:pPr>
            <a:r>
              <a:rPr lang="en-US" dirty="0" smtClean="0"/>
              <a:t>Print ABC			Print 123</a:t>
            </a:r>
          </a:p>
          <a:p>
            <a:pPr marL="344487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Possible outputs?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Impossible outputs?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Sequential ordering within thread, but many ways to merge per-thread order into global order</a:t>
            </a:r>
          </a:p>
          <a:p>
            <a:pPr lvl="1"/>
            <a:r>
              <a:rPr lang="en-US" dirty="0" smtClean="0"/>
              <a:t>What’s being shared between these threads?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DABB-2361-744A-9E62-AA8397BC6951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9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1 due Monday, 2/12</a:t>
            </a:r>
          </a:p>
          <a:p>
            <a:pPr lvl="2"/>
            <a:r>
              <a:rPr lang="en-US" dirty="0" smtClean="0"/>
              <a:t>Submit .c file as e-mail attachment sent to Dr. Geiger</a:t>
            </a:r>
            <a:endParaRPr lang="en-US" dirty="0"/>
          </a:p>
          <a:p>
            <a:pPr lvl="1"/>
            <a:r>
              <a:rPr lang="en-US" dirty="0"/>
              <a:t>Can access Ball 410 machines remotely or in </a:t>
            </a:r>
            <a:r>
              <a:rPr lang="en-US" dirty="0" smtClean="0"/>
              <a:t>person</a:t>
            </a:r>
          </a:p>
          <a:p>
            <a:pPr lvl="1"/>
            <a:r>
              <a:rPr lang="en-US" dirty="0" smtClean="0"/>
              <a:t>Must reset password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 smtClean="0"/>
              <a:t>passwd</a:t>
            </a:r>
            <a:r>
              <a:rPr lang="en-US" dirty="0" smtClean="0"/>
              <a:t> command at command line</a:t>
            </a:r>
            <a:endParaRPr lang="en-US" dirty="0"/>
          </a:p>
          <a:p>
            <a:pPr marL="344487" lvl="1" indent="0">
              <a:buNone/>
            </a:pPr>
            <a:endParaRPr lang="en-US" dirty="0" smtClean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Review: IPC</a:t>
            </a:r>
          </a:p>
          <a:p>
            <a:pPr lvl="1"/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6221864-0F9E-504B-824D-2ABDE54D799A}" type="datetime1">
              <a:rPr lang="en-US" smtClean="0">
                <a:latin typeface="Garamond"/>
                <a:cs typeface="Garamond"/>
              </a:rPr>
              <a:t>2/5/18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5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Non-deterministic ordering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Arithmetic example—assume y is initially 10</a:t>
            </a:r>
          </a:p>
          <a:p>
            <a:pPr marL="344487" lvl="1" indent="0">
              <a:buNone/>
            </a:pPr>
            <a:r>
              <a:rPr lang="en-US" u="sng" dirty="0" smtClean="0"/>
              <a:t>Thread A</a:t>
            </a:r>
            <a:r>
              <a:rPr lang="en-US" dirty="0" smtClean="0"/>
              <a:t>			</a:t>
            </a:r>
            <a:r>
              <a:rPr lang="en-US" u="sng" dirty="0" smtClean="0"/>
              <a:t>Thread B</a:t>
            </a:r>
            <a:endParaRPr lang="en-US" dirty="0" smtClean="0"/>
          </a:p>
          <a:p>
            <a:pPr marL="344487" lvl="1" indent="0">
              <a:buNone/>
            </a:pPr>
            <a:r>
              <a:rPr lang="en-US" dirty="0" smtClean="0"/>
              <a:t>x = y + 1			y = y * 2</a:t>
            </a:r>
          </a:p>
          <a:p>
            <a:pPr marL="344487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What’s being shared between these threads?</a:t>
            </a:r>
          </a:p>
          <a:p>
            <a:pPr lvl="1"/>
            <a:r>
              <a:rPr lang="en-US" dirty="0" smtClean="0"/>
              <a:t>Possible results?</a:t>
            </a:r>
          </a:p>
          <a:p>
            <a:pPr lvl="1"/>
            <a:endParaRPr lang="en-US" dirty="0"/>
          </a:p>
          <a:p>
            <a:r>
              <a:rPr lang="en-US" dirty="0" smtClean="0"/>
              <a:t>Arithmetic example 2—assume x is initially 0</a:t>
            </a:r>
          </a:p>
          <a:p>
            <a:pPr marL="344487" lvl="1" indent="0">
              <a:buNone/>
            </a:pPr>
            <a:r>
              <a:rPr lang="en-US" u="sng" dirty="0"/>
              <a:t>Thread A</a:t>
            </a:r>
            <a:r>
              <a:rPr lang="en-US" dirty="0"/>
              <a:t>			</a:t>
            </a:r>
            <a:r>
              <a:rPr lang="en-US" u="sng" dirty="0"/>
              <a:t>Thread B</a:t>
            </a:r>
            <a:endParaRPr lang="en-US" dirty="0"/>
          </a:p>
          <a:p>
            <a:pPr marL="344487" lvl="1" indent="0">
              <a:buNone/>
            </a:pPr>
            <a:r>
              <a:rPr lang="en-US" dirty="0"/>
              <a:t>x = </a:t>
            </a:r>
            <a:r>
              <a:rPr lang="en-US" dirty="0" smtClean="0"/>
              <a:t>0			x = 0</a:t>
            </a:r>
          </a:p>
          <a:p>
            <a:pPr marL="344487" lvl="1" indent="0">
              <a:buNone/>
            </a:pPr>
            <a:r>
              <a:rPr lang="en-US" dirty="0" smtClean="0"/>
              <a:t>x++</a:t>
            </a:r>
            <a:r>
              <a:rPr lang="en-US" dirty="0"/>
              <a:t>			</a:t>
            </a:r>
            <a:r>
              <a:rPr lang="en-US" dirty="0" smtClean="0"/>
              <a:t>	x--</a:t>
            </a:r>
          </a:p>
          <a:p>
            <a:pPr marL="344487" lvl="1" indent="0">
              <a:buNone/>
            </a:pPr>
            <a:endParaRPr lang="en-US" dirty="0"/>
          </a:p>
          <a:p>
            <a:pPr lvl="1"/>
            <a:r>
              <a:rPr lang="en-US" dirty="0" smtClean="0"/>
              <a:t>Possible </a:t>
            </a:r>
            <a:r>
              <a:rPr lang="en-US" dirty="0"/>
              <a:t>results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Impossible results?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DABB-2361-744A-9E62-AA8397BC6951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98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 evaluate cooperating threads, must establish set of </a:t>
            </a:r>
            <a:r>
              <a:rPr lang="en-US" dirty="0" smtClean="0">
                <a:solidFill>
                  <a:srgbClr val="0000FF"/>
                </a:solidFill>
              </a:rPr>
              <a:t>atomic operations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Operation happens in its entirety or not at all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event from another thread can occur between the start and end of an atomic operation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Arithmetic example: what if assignment were atomic?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Print example: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What if each print statement were atomic?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What if printing a single character were atomic?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Typical computers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Memory accesses (load/store) atomic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Many other instructions (e.g., FP) are not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Need small atomic operations to build larger ones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DABB-2361-744A-9E62-AA8397BC6951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38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 smtClean="0"/>
              <a:t>Thread A</a:t>
            </a:r>
            <a:r>
              <a:rPr lang="en-US" dirty="0" smtClean="0"/>
              <a:t>				</a:t>
            </a:r>
            <a:r>
              <a:rPr lang="en-US" u="sng" dirty="0" smtClean="0"/>
              <a:t>Thread B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= 0				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= 0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while (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&lt; 10)		while (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&gt; -10)</a:t>
            </a:r>
          </a:p>
          <a:p>
            <a:pPr marL="0" indent="0">
              <a:buNone/>
              <a:tabLst>
                <a:tab pos="461963" algn="l"/>
                <a:tab pos="5022850" algn="l"/>
              </a:tabLst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++	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++</a:t>
            </a:r>
          </a:p>
          <a:p>
            <a:pPr marL="0" indent="0">
              <a:buNone/>
              <a:tabLst>
                <a:tab pos="461963" algn="l"/>
                <a:tab pos="4579938" algn="l"/>
                <a:tab pos="5022850" algn="l"/>
              </a:tabLst>
            </a:pPr>
            <a:r>
              <a:rPr lang="en-US" dirty="0" smtClean="0">
                <a:latin typeface="Courier New"/>
                <a:cs typeface="Courier New"/>
              </a:rPr>
              <a:t>print “A done”	print “B done”</a:t>
            </a:r>
          </a:p>
          <a:p>
            <a:pPr marL="0" indent="0">
              <a:buNone/>
              <a:tabLst>
                <a:tab pos="461963" algn="l"/>
                <a:tab pos="4579938" algn="l"/>
                <a:tab pos="5022850" algn="l"/>
              </a:tabLst>
            </a:pP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/>
              <a:t>Which thread finishes first?</a:t>
            </a:r>
          </a:p>
          <a:p>
            <a:r>
              <a:rPr lang="en-US" dirty="0" smtClean="0"/>
              <a:t>Is winner guaranteed to print first?</a:t>
            </a:r>
          </a:p>
          <a:p>
            <a:r>
              <a:rPr lang="en-US" dirty="0" smtClean="0"/>
              <a:t>Is it guaranteed that one thread will win?</a:t>
            </a:r>
          </a:p>
          <a:p>
            <a:pPr lvl="1"/>
            <a:r>
              <a:rPr lang="en-US" dirty="0" smtClean="0"/>
              <a:t>What’s required to guarantee one thread will win?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DABB-2361-744A-9E62-AA8397BC6951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85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Non-deterministic ordering makes debugging difficult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Heisenbug</a:t>
            </a:r>
            <a:r>
              <a:rPr lang="en-US" dirty="0" smtClean="0"/>
              <a:t>”: bug that occurs non-deterministically</a:t>
            </a:r>
            <a:endParaRPr lang="en-US" dirty="0"/>
          </a:p>
          <a:p>
            <a:r>
              <a:rPr lang="en-US" dirty="0" smtClean="0"/>
              <a:t>All possible </a:t>
            </a:r>
            <a:r>
              <a:rPr lang="en-US" dirty="0" err="1" smtClean="0"/>
              <a:t>interleavings</a:t>
            </a:r>
            <a:r>
              <a:rPr lang="en-US" dirty="0" smtClean="0"/>
              <a:t> must be correct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Race condition</a:t>
            </a:r>
            <a:r>
              <a:rPr lang="en-US" dirty="0" smtClean="0"/>
              <a:t>: output/result dependent on timing or ordering of earlier events</a:t>
            </a:r>
          </a:p>
          <a:p>
            <a:pPr lvl="1"/>
            <a:r>
              <a:rPr lang="en-US" dirty="0" smtClean="0"/>
              <a:t>Becomes bug when unanticipated ordering occurs</a:t>
            </a:r>
          </a:p>
          <a:p>
            <a:r>
              <a:rPr lang="en-US" dirty="0" smtClean="0"/>
              <a:t>Potentially disastrous consequences</a:t>
            </a:r>
          </a:p>
          <a:p>
            <a:pPr lvl="1"/>
            <a:r>
              <a:rPr lang="en-US" dirty="0" smtClean="0"/>
              <a:t>Over-radiation in Therac-25</a:t>
            </a:r>
          </a:p>
          <a:p>
            <a:pPr lvl="2"/>
            <a:r>
              <a:rPr lang="en-US" dirty="0" smtClean="0"/>
              <a:t>2 modes of operation: direct low-power radiation, high-powered radiation + safeguards</a:t>
            </a:r>
          </a:p>
          <a:p>
            <a:pPr lvl="2"/>
            <a:r>
              <a:rPr lang="en-US" dirty="0" smtClean="0"/>
              <a:t>Race condition activated high-powered beam w/o safeguards</a:t>
            </a:r>
          </a:p>
          <a:p>
            <a:pPr lvl="1"/>
            <a:r>
              <a:rPr lang="en-US" dirty="0" smtClean="0"/>
              <a:t>Northeast blackout of 2003</a:t>
            </a:r>
          </a:p>
          <a:p>
            <a:pPr lvl="2"/>
            <a:r>
              <a:rPr lang="en-US" dirty="0" smtClean="0"/>
              <a:t>Race condition in control software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DABB-2361-744A-9E62-AA8397BC6951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14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 </a:t>
            </a:r>
            <a:r>
              <a:rPr lang="en-US" dirty="0" err="1" smtClean="0"/>
              <a:t>interleavings</a:t>
            </a:r>
            <a:r>
              <a:rPr lang="en-US" dirty="0" smtClean="0"/>
              <a:t> between threads</a:t>
            </a:r>
          </a:p>
          <a:p>
            <a:pPr lvl="1"/>
            <a:r>
              <a:rPr lang="en-US" dirty="0" smtClean="0"/>
              <a:t>Goal: force all possible </a:t>
            </a:r>
            <a:r>
              <a:rPr lang="en-US" dirty="0" err="1" smtClean="0"/>
              <a:t>interleavings</a:t>
            </a:r>
            <a:r>
              <a:rPr lang="en-US" dirty="0" smtClean="0"/>
              <a:t> to produce correct result</a:t>
            </a:r>
          </a:p>
          <a:p>
            <a:pPr lvl="1"/>
            <a:r>
              <a:rPr lang="en-US" dirty="0" smtClean="0"/>
              <a:t>Correct concurrent program should work regardless of processor speed</a:t>
            </a:r>
          </a:p>
          <a:p>
            <a:r>
              <a:rPr lang="en-US" dirty="0" smtClean="0"/>
              <a:t>Try to constrain as little as possible</a:t>
            </a:r>
          </a:p>
          <a:p>
            <a:pPr lvl="1"/>
            <a:r>
              <a:rPr lang="en-US" dirty="0" smtClean="0"/>
              <a:t>Some events are independent—order irrelevant</a:t>
            </a:r>
          </a:p>
          <a:p>
            <a:pPr lvl="1"/>
            <a:r>
              <a:rPr lang="en-US" dirty="0" smtClean="0"/>
              <a:t>Order only matters in dependent events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Synchronization</a:t>
            </a:r>
            <a:r>
              <a:rPr lang="en-US" dirty="0" smtClean="0"/>
              <a:t>: Controlling execution and order of threads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DABB-2361-744A-9E62-AA8397BC6951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44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</a:t>
            </a:r>
          </a:p>
          <a:p>
            <a:pPr lvl="1"/>
            <a:r>
              <a:rPr lang="en-US" smtClean="0"/>
              <a:t>More examples</a:t>
            </a:r>
          </a:p>
          <a:p>
            <a:pPr lvl="1"/>
            <a:r>
              <a:rPr lang="en-US" smtClean="0"/>
              <a:t>Detailed </a:t>
            </a:r>
            <a:r>
              <a:rPr lang="en-US" dirty="0" smtClean="0"/>
              <a:t>synchronization discussion</a:t>
            </a:r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Program 1 due Monday, 2/12</a:t>
            </a:r>
          </a:p>
          <a:p>
            <a:pPr lvl="2"/>
            <a:r>
              <a:rPr lang="en-US" dirty="0"/>
              <a:t>Submit .c file as e-mail attachment sent to Dr. </a:t>
            </a:r>
            <a:r>
              <a:rPr lang="en-US" dirty="0" smtClean="0"/>
              <a:t>Geiger</a:t>
            </a:r>
          </a:p>
          <a:p>
            <a:pPr lvl="1"/>
            <a:r>
              <a:rPr lang="en-US" dirty="0" smtClean="0"/>
              <a:t>Can access Ball 410 machines remotely or in </a:t>
            </a:r>
            <a:r>
              <a:rPr lang="en-US" dirty="0" smtClean="0"/>
              <a:t>person</a:t>
            </a:r>
          </a:p>
          <a:p>
            <a:pPr lvl="1"/>
            <a:r>
              <a:rPr lang="en-US" dirty="0"/>
              <a:t>Must reset password</a:t>
            </a:r>
          </a:p>
          <a:p>
            <a:pPr lvl="2"/>
            <a:r>
              <a:rPr lang="en-US" dirty="0"/>
              <a:t>Use </a:t>
            </a:r>
            <a:r>
              <a:rPr lang="en-US" dirty="0" err="1"/>
              <a:t>passwd</a:t>
            </a:r>
            <a:r>
              <a:rPr lang="en-US" dirty="0"/>
              <a:t> command at command line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1010B0A-0923-F64F-BB98-DAF781549413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the following sources:</a:t>
            </a:r>
          </a:p>
          <a:p>
            <a:pPr lvl="1"/>
            <a:r>
              <a:rPr lang="en-US" dirty="0" err="1" smtClean="0"/>
              <a:t>Silberschatz</a:t>
            </a:r>
            <a:r>
              <a:rPr lang="en-US" dirty="0" smtClean="0"/>
              <a:t>, Galvin, &amp; Gagne, </a:t>
            </a:r>
            <a:r>
              <a:rPr lang="en-US" i="1" dirty="0" smtClean="0"/>
              <a:t>Operating Systems Concepts</a:t>
            </a:r>
            <a:r>
              <a:rPr lang="en-US" dirty="0" smtClean="0"/>
              <a:t>, 9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Chen &amp; </a:t>
            </a:r>
            <a:r>
              <a:rPr lang="en-US" dirty="0" err="1" smtClean="0"/>
              <a:t>Madhyastha</a:t>
            </a:r>
            <a:r>
              <a:rPr lang="en-US" dirty="0" smtClean="0"/>
              <a:t>, EECS 482 lecture notes, University of Michigan, Fall 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A3CB-CAD6-FB4B-9A5A-696854FE92B6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</a:t>
            </a:r>
            <a:r>
              <a:rPr lang="en-US" dirty="0" err="1" smtClean="0"/>
              <a:t>Interprocess</a:t>
            </a:r>
            <a:r>
              <a:rPr lang="en-US" dirty="0" smtClean="0"/>
              <a:t> Communication</a:t>
            </a:r>
            <a:endParaRPr 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Shared memory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Communication largely process-managed after OS used to set up shared region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Message passing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OS responsible for send/receive primitives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Direct communication: processes send messages directly to one another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Indirect communication: processes send to/receive from mailboxes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537C-429C-4C46-9DDE-6F4C2F56DB1F}" type="datetime1">
              <a:rPr lang="en-US" smtClean="0"/>
              <a:t>2/5/18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9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Recall: </a:t>
            </a:r>
            <a:r>
              <a:rPr lang="en-US" dirty="0"/>
              <a:t>Process = </a:t>
            </a:r>
            <a:r>
              <a:rPr lang="en-US" dirty="0">
                <a:solidFill>
                  <a:srgbClr val="0000FF"/>
                </a:solidFill>
              </a:rPr>
              <a:t>1+ running pieces of code (threads)</a:t>
            </a:r>
            <a:r>
              <a:rPr lang="en-US" dirty="0"/>
              <a:t> + everything code can read/write</a:t>
            </a:r>
          </a:p>
          <a:p>
            <a:r>
              <a:rPr lang="en-US" dirty="0" smtClean="0"/>
              <a:t>Thread: active sequence of instructions</a:t>
            </a:r>
          </a:p>
          <a:p>
            <a:pPr lvl="1"/>
            <a:r>
              <a:rPr lang="en-US" dirty="0" smtClean="0"/>
              <a:t>Basic unit of CPU utilization</a:t>
            </a:r>
          </a:p>
          <a:p>
            <a:pPr lvl="1"/>
            <a:r>
              <a:rPr lang="en-US" dirty="0" smtClean="0"/>
              <a:t>Multiple threads in process may cooperate or be independent</a:t>
            </a:r>
          </a:p>
          <a:p>
            <a:pPr lvl="1"/>
            <a:r>
              <a:rPr lang="en-US" dirty="0" smtClean="0"/>
              <a:t>Can implement separate tasks in same app</a:t>
            </a:r>
          </a:p>
          <a:p>
            <a:pPr lvl="2"/>
            <a:r>
              <a:rPr lang="en-US" dirty="0" smtClean="0"/>
              <a:t>Ex: in browser, one thread shows images while another retrieves network data</a:t>
            </a:r>
          </a:p>
          <a:p>
            <a:pPr lvl="2"/>
            <a:r>
              <a:rPr lang="en-US" dirty="0" smtClean="0"/>
              <a:t>Ex: in server, create separate thread to handle each I/O request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6035-4BD4-A640-B8D5-76F1EF6588D6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87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vs.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Process creation is heavy-weight</a:t>
            </a:r>
          </a:p>
          <a:p>
            <a:pPr lvl="1"/>
            <a:r>
              <a:rPr lang="en-US" dirty="0" smtClean="0"/>
              <a:t>Creates new address space</a:t>
            </a:r>
          </a:p>
          <a:p>
            <a:pPr lvl="2"/>
            <a:r>
              <a:rPr lang="en-US" dirty="0" smtClean="0"/>
              <a:t>May be copy of parent space</a:t>
            </a:r>
          </a:p>
          <a:p>
            <a:pPr lvl="1"/>
            <a:r>
              <a:rPr lang="en-US" dirty="0" smtClean="0"/>
              <a:t>Can call separate program</a:t>
            </a:r>
          </a:p>
          <a:p>
            <a:pPr lvl="1"/>
            <a:r>
              <a:rPr lang="en-US" dirty="0" smtClean="0"/>
              <a:t>Creation of new process invokes OS</a:t>
            </a:r>
          </a:p>
          <a:p>
            <a:r>
              <a:rPr lang="en-US" dirty="0" smtClean="0"/>
              <a:t>Thread creation is lightweight</a:t>
            </a:r>
          </a:p>
          <a:p>
            <a:pPr lvl="1"/>
            <a:r>
              <a:rPr lang="en-US" dirty="0" smtClean="0"/>
              <a:t>Threads in same process share address space</a:t>
            </a:r>
          </a:p>
          <a:p>
            <a:pPr lvl="1"/>
            <a:r>
              <a:rPr lang="en-US" dirty="0" smtClean="0"/>
              <a:t>Thread creation done through thread library, not OS</a:t>
            </a:r>
          </a:p>
          <a:p>
            <a:pPr lvl="2"/>
            <a:r>
              <a:rPr lang="en-US" dirty="0" smtClean="0"/>
              <a:t>Thread starting routines often call new function</a:t>
            </a:r>
          </a:p>
          <a:p>
            <a:pPr lvl="2"/>
            <a:r>
              <a:rPr lang="en-US" dirty="0" smtClean="0"/>
              <a:t>Pointer to function passed to thread creator</a:t>
            </a:r>
          </a:p>
          <a:p>
            <a:pPr lvl="1"/>
            <a:r>
              <a:rPr lang="en-US" dirty="0" smtClean="0"/>
              <a:t>What information needs to be private to a thread?</a:t>
            </a:r>
          </a:p>
          <a:p>
            <a:pPr lvl="1"/>
            <a:r>
              <a:rPr lang="en-US" dirty="0" smtClean="0"/>
              <a:t>What information can be shared?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ECA5-548F-3943-A668-C265EA7C6F40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6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Process in memory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724400" cy="4987925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Text section: </a:t>
            </a:r>
            <a:r>
              <a:rPr lang="en-US" dirty="0" smtClean="0">
                <a:solidFill>
                  <a:srgbClr val="000000"/>
                </a:solidFill>
              </a:rPr>
              <a:t>code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Data section: </a:t>
            </a:r>
            <a:r>
              <a:rPr lang="en-US" dirty="0" smtClean="0">
                <a:solidFill>
                  <a:srgbClr val="000000"/>
                </a:solidFill>
              </a:rPr>
              <a:t>global variables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Stack</a:t>
            </a:r>
            <a:r>
              <a:rPr lang="en-US" dirty="0" smtClean="0">
                <a:solidFill>
                  <a:srgbClr val="000000"/>
                </a:solidFill>
              </a:rPr>
              <a:t>: temp data, usually related to functions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Arguments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Return address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Local variables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Saved registers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Heap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  <a:r>
              <a:rPr lang="en-US" dirty="0" err="1" smtClean="0">
                <a:solidFill>
                  <a:srgbClr val="000000"/>
                </a:solidFill>
              </a:rPr>
              <a:t>dyn</a:t>
            </a:r>
            <a:r>
              <a:rPr lang="en-US" dirty="0" smtClean="0">
                <a:solidFill>
                  <a:srgbClr val="000000"/>
                </a:solidFill>
              </a:rPr>
              <a:t>. allocated data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From C </a:t>
            </a:r>
            <a:r>
              <a:rPr lang="en-US" dirty="0" err="1" smtClean="0">
                <a:solidFill>
                  <a:srgbClr val="000000"/>
                </a:solidFill>
              </a:rPr>
              <a:t>malloc</a:t>
            </a:r>
            <a:r>
              <a:rPr lang="en-US" dirty="0" smtClean="0">
                <a:solidFill>
                  <a:srgbClr val="000000"/>
                </a:solidFill>
              </a:rPr>
              <a:t>(), C++ new …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15146" r="-15146"/>
          <a:stretch>
            <a:fillRect/>
          </a:stretch>
        </p:blipFill>
        <p:spPr>
          <a:xfrm>
            <a:off x="5029200" y="1143000"/>
            <a:ext cx="4038600" cy="49879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82A2-32A8-E046-9A3D-B21E50F3F668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08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Single and Multithreaded Processes</a:t>
            </a:r>
          </a:p>
        </p:txBody>
      </p:sp>
      <p:pic>
        <p:nvPicPr>
          <p:cNvPr id="12291" name="Picture 1" descr="4_0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6884988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CDA3-757A-0144-8E6C-100AF964C322}" type="datetime1">
              <a:rPr lang="en-US" smtClean="0"/>
              <a:t>2/5/18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78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in memory--updated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DABB-2361-744A-9E62-AA8397BC6951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3300"/>
            <a:ext cx="91313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29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and Multithreaded Processes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thread needs its own</a:t>
            </a:r>
          </a:p>
          <a:p>
            <a:pPr lvl="1"/>
            <a:r>
              <a:rPr lang="en-US" dirty="0" smtClean="0"/>
              <a:t>PC </a:t>
            </a:r>
            <a:r>
              <a:rPr lang="en-US" i="1" dirty="0" smtClean="0"/>
              <a:t>(for its own set of instructions)</a:t>
            </a:r>
          </a:p>
          <a:p>
            <a:pPr lvl="2"/>
            <a:r>
              <a:rPr lang="en-US" dirty="0" smtClean="0"/>
              <a:t>Each thread in code section for program, but occupies different region of that code section</a:t>
            </a:r>
          </a:p>
          <a:p>
            <a:pPr lvl="2"/>
            <a:r>
              <a:rPr lang="en-US" dirty="0" smtClean="0"/>
              <a:t>Treated almost as separate function call</a:t>
            </a:r>
          </a:p>
          <a:p>
            <a:pPr lvl="1"/>
            <a:r>
              <a:rPr lang="en-US" dirty="0" smtClean="0"/>
              <a:t>Register values </a:t>
            </a:r>
            <a:r>
              <a:rPr lang="en-US" i="1" dirty="0" smtClean="0"/>
              <a:t>(each refers to registers by same names)</a:t>
            </a:r>
          </a:p>
          <a:p>
            <a:pPr lvl="1"/>
            <a:r>
              <a:rPr lang="en-US" dirty="0" smtClean="0"/>
              <a:t>Stack + SP </a:t>
            </a:r>
            <a:r>
              <a:rPr lang="en-US" i="1" dirty="0" smtClean="0"/>
              <a:t>(each will call its own functions)</a:t>
            </a:r>
            <a:endParaRPr lang="en-US" dirty="0" smtClean="0"/>
          </a:p>
          <a:p>
            <a:r>
              <a:rPr lang="en-US" dirty="0" smtClean="0"/>
              <a:t>Each thread can share</a:t>
            </a:r>
          </a:p>
          <a:p>
            <a:pPr lvl="1"/>
            <a:r>
              <a:rPr lang="en-US" dirty="0" smtClean="0"/>
              <a:t>Global data</a:t>
            </a:r>
          </a:p>
          <a:p>
            <a:pPr lvl="1"/>
            <a:r>
              <a:rPr lang="en-US" dirty="0" smtClean="0"/>
              <a:t>Heap</a:t>
            </a:r>
          </a:p>
          <a:p>
            <a:pPr lvl="1"/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4653-E9EC-D640-AB32-9A1A04930337}" type="datetime1">
              <a:rPr lang="en-US" smtClean="0"/>
              <a:t>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22211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9570</TotalTime>
  <Words>1531</Words>
  <Application>Microsoft Macintosh PowerPoint</Application>
  <PresentationFormat>On-screen Show (4:3)</PresentationFormat>
  <Paragraphs>320</Paragraphs>
  <Slides>26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Edge</vt:lpstr>
      <vt:lpstr>EECE.4810/EECE.5730 Operating Systems</vt:lpstr>
      <vt:lpstr>Lecture outline</vt:lpstr>
      <vt:lpstr>Review: Interprocess Communication</vt:lpstr>
      <vt:lpstr>Threads</vt:lpstr>
      <vt:lpstr>Threads vs. processes</vt:lpstr>
      <vt:lpstr>Recall: Process in memory</vt:lpstr>
      <vt:lpstr>Single and Multithreaded Processes</vt:lpstr>
      <vt:lpstr>Process in memory--updated</vt:lpstr>
      <vt:lpstr>Single and Multithreaded Processes</vt:lpstr>
      <vt:lpstr>Web server</vt:lpstr>
      <vt:lpstr>Web server option 1</vt:lpstr>
      <vt:lpstr>Web server option 2</vt:lpstr>
      <vt:lpstr>Multithreaded web server</vt:lpstr>
      <vt:lpstr>Benefits of multithreading</vt:lpstr>
      <vt:lpstr>Multicore Programming</vt:lpstr>
      <vt:lpstr>Concurrency vs. Parallelism</vt:lpstr>
      <vt:lpstr>Example: determining # threads</vt:lpstr>
      <vt:lpstr>Cooperating threads</vt:lpstr>
      <vt:lpstr>Non-deterministic ordering</vt:lpstr>
      <vt:lpstr>Non-deterministic ordering (cont.)</vt:lpstr>
      <vt:lpstr>Atomic operations</vt:lpstr>
      <vt:lpstr>Example</vt:lpstr>
      <vt:lpstr>Multithreaded debugging</vt:lpstr>
      <vt:lpstr>Synchronization</vt:lpstr>
      <vt:lpstr>Final notes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2600</cp:revision>
  <dcterms:created xsi:type="dcterms:W3CDTF">2006-04-03T05:03:01Z</dcterms:created>
  <dcterms:modified xsi:type="dcterms:W3CDTF">2018-02-05T16:51:07Z</dcterms:modified>
</cp:coreProperties>
</file>