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422" r:id="rId3"/>
    <p:sldId id="488" r:id="rId4"/>
    <p:sldId id="467" r:id="rId5"/>
    <p:sldId id="489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47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1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7F141DDF-7AF5-7148-8517-FA5EE3020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58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C369A9BB-D310-0D44-91F2-E5A237EEB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59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A1C657-2908-2C4B-8ECE-CD179831DB0D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ECE 160 - Introduction to Computer Engineering I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02/09/2005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(c) 2005, P. H. Viall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FF63D0-F60C-584D-AFC5-1E800BED969E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86B554-BF17-4D8C-96A9-DAC48058E7D2}" type="datetime1">
              <a:rPr lang="en-US" smtClean="0"/>
              <a:t>10/16/2017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85EF1B-BC27-254D-828D-92C1760EC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3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DACD4-F222-474F-AF03-60F0BE45352B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447E5-8448-4B45-BC71-DFA7A5CFA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4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58E61-0E99-4688-B87B-0925EE084226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FF462-EC09-2C43-AF6E-01AE5235E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45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544DC-4DFA-4472-B8C0-0BB6F612C111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CC86-4854-A540-BA75-E7099D7B2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48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4E410-246A-4D14-B572-6E9FA83E4310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083E8-70BF-D845-BAD2-711278D6B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9DDF0-6720-4631-9965-0FC216BAB48C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D0505-ED58-BD46-922B-8CEF8ADFF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8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7892C-DE2D-4155-9862-E9F35D0A6835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C6B2-CD5C-5B48-BB26-3118D6E85B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5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DFF7C-C954-4097-9574-FDB667ED25CD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AC55E-5918-FF41-942C-6D39EA520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A17B1-83C2-4CBD-BC4E-3EFE2BD1EC0D}" type="datetime1">
              <a:rPr lang="en-US" smtClean="0"/>
              <a:t>10/16/2017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2436E-50EA-AE4E-B5A6-790BD5647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6B52C-54E3-4F7D-9ADB-5D56526F9E25}" type="datetime1">
              <a:rPr lang="en-US" smtClean="0"/>
              <a:t>10/16/2017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4A6D4-FF9E-2A47-8910-D796F4F2B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1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75424-EDC3-46AA-BFEC-396A8FCDEFDF}" type="datetime1">
              <a:rPr lang="en-US" smtClean="0"/>
              <a:t>10/16/2017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F9047-C747-B04B-BC00-3409D0E37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7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3CF91-94BF-4B40-BA74-8E185E75894B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6064A-8DEB-6748-808C-C1EAD6122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B0AED-76DC-4947-AC2B-A64D64C2CF97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15D68-B361-C84F-9B2C-23F61D9D2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1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302C5FAA-50A4-4AF2-9C31-7076FBDF33A4}" type="datetime1">
              <a:rPr lang="en-US" smtClean="0"/>
              <a:t>10/16/2017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75D03909-9F2B-FD4E-9465-D16294D4B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  <p:sldLayoutId id="2147484559" r:id="rId12"/>
    <p:sldLayoutId id="2147484560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16: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3B68B2-87F1-474B-81CA-7382187B15F5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1524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8001000" y="1600200"/>
            <a:ext cx="990600" cy="3429000"/>
          </a:xfrm>
          <a:prstGeom prst="curvedLeftArrow">
            <a:avLst>
              <a:gd name="adj1" fmla="val 31090"/>
              <a:gd name="adj2" fmla="val 100321"/>
              <a:gd name="adj3" fmla="val 27722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AutoShape 20"/>
          <p:cNvSpPr>
            <a:spLocks noChangeArrowheads="1"/>
          </p:cNvSpPr>
          <p:nvPr/>
        </p:nvSpPr>
        <p:spPr bwMode="auto">
          <a:xfrm>
            <a:off x="8001000" y="2057400"/>
            <a:ext cx="990600" cy="3429000"/>
          </a:xfrm>
          <a:prstGeom prst="curvedLeftArrow">
            <a:avLst>
              <a:gd name="adj1" fmla="val 31090"/>
              <a:gd name="adj2" fmla="val 100321"/>
              <a:gd name="adj3" fmla="val 285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Date Placeholder 2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AD12BF-A883-443F-A9C7-99882A2EDF66}" type="datetime1">
              <a:rPr lang="en-US" sz="1200" smtClean="0">
                <a:latin typeface="Garamond" charset="0"/>
              </a:rPr>
              <a:t>10/16/2017</a:t>
            </a:fld>
            <a:endParaRPr lang="en-US" sz="1200">
              <a:latin typeface="Garamond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8D9783-1410-334A-A1D6-72721AA846A8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152400" y="5181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7B165C-A232-499C-BD8D-83D69D58B514}" type="datetime1">
              <a:rPr lang="en-US" sz="1200" smtClean="0">
                <a:latin typeface="Garamond" charset="0"/>
              </a:rPr>
              <a:t>10/16/2017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1F61DF-6643-CE45-A7BC-2DDD1E0183F3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152400" y="548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8D6770-FDD2-4F0E-A998-0F59A3DA11BD}" type="datetime1">
              <a:rPr lang="en-US" sz="1200" smtClean="0">
                <a:latin typeface="Garamond" charset="0"/>
              </a:rPr>
              <a:t>10/16/2017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B918C3-4213-E342-B1BB-52577EB95283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1524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AutoShape 19"/>
          <p:cNvSpPr>
            <a:spLocks noChangeArrowheads="1"/>
          </p:cNvSpPr>
          <p:nvPr/>
        </p:nvSpPr>
        <p:spPr bwMode="auto">
          <a:xfrm rot="1617166">
            <a:off x="1905000" y="4572000"/>
            <a:ext cx="4800600" cy="457200"/>
          </a:xfrm>
          <a:prstGeom prst="leftArrow">
            <a:avLst>
              <a:gd name="adj1" fmla="val 43056"/>
              <a:gd name="adj2" fmla="val 100333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3EEDB3-2B20-4230-9C20-7FEABF79131B}" type="datetime1">
              <a:rPr lang="en-US" sz="1200" smtClean="0">
                <a:latin typeface="Garamond" charset="0"/>
              </a:rPr>
              <a:t>10/16/2017</a:t>
            </a:fld>
            <a:endParaRPr lang="en-US" sz="1200">
              <a:latin typeface="Garamond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3ED1A6-4FBB-9C49-A315-81AF106AEF70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30729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30730" name="Line 18"/>
          <p:cNvSpPr>
            <a:spLocks noChangeShapeType="1"/>
          </p:cNvSpPr>
          <p:nvPr/>
        </p:nvSpPr>
        <p:spPr bwMode="auto">
          <a:xfrm>
            <a:off x="152400" y="3810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Text Box 20"/>
          <p:cNvSpPr txBox="1">
            <a:spLocks noChangeArrowheads="1"/>
          </p:cNvSpPr>
          <p:nvPr/>
        </p:nvSpPr>
        <p:spPr bwMode="auto">
          <a:xfrm>
            <a:off x="685800" y="624840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NOTE - a and b are NOT copied back to x and y</a:t>
            </a:r>
          </a:p>
        </p:txBody>
      </p:sp>
      <p:sp>
        <p:nvSpPr>
          <p:cNvPr id="30732" name="Date Placeholder 1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6A5FDB-1932-41CD-9A03-84D1481449B8}" type="datetime1">
              <a:rPr lang="en-US" sz="1200" smtClean="0">
                <a:latin typeface="Garamond" charset="0"/>
              </a:rPr>
              <a:t>10/16/2017</a:t>
            </a:fld>
            <a:endParaRPr lang="en-US" sz="1200">
              <a:latin typeface="Garamond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C032D2-7E61-B240-9CF6-486D860F3D97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Exercise - What prints (if 5, 12 entered)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72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double hyp(double a, double b);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a = 3;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b = 4;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2" name="Date Placeholder 1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CB993B-6934-4EE5-8A0A-23C225E61204}" type="datetime1">
              <a:rPr lang="en-US" sz="1200" smtClean="0">
                <a:latin typeface="Garamond" charset="0"/>
              </a:rPr>
              <a:t>10/16/2017</a:t>
            </a:fld>
            <a:endParaRPr lang="en-US" sz="1200">
              <a:latin typeface="Garamond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Answer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Trgle w legs 5.000000 and 12.000000 has hyp of 5.00000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094F9F-63B7-FA43-828D-36F8D2047D56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  <p:sp>
        <p:nvSpPr>
          <p:cNvPr id="3277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A756F9-5114-434F-BE9A-3B468395A8CE}" type="datetime1">
              <a:rPr lang="en-US" sz="1200" smtClean="0">
                <a:latin typeface="Garamond" charset="0"/>
              </a:rPr>
              <a:t>10/16/2017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a, </a:t>
            </a: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b);</a:t>
            </a:r>
          </a:p>
          <a:p>
            <a:pPr>
              <a:buFont typeface="Wingdings" pitchFamily="2" charset="2"/>
              <a:buNone/>
              <a:defRPr/>
            </a:pPr>
            <a:endParaRPr lang="en-US" sz="34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result1 = f(x,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result2 = f(y,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result3 = f(result1, 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b="1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33795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f(int a, int b)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{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i;	// Loop index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r = 0;	// Result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nn-NO" sz="1600" b="1">
                <a:latin typeface="Courier New" charset="0"/>
                <a:cs typeface="Courier New" charset="0"/>
              </a:rPr>
              <a:t>for (i = 0; i &lt; a; i++)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	r += b;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return r;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1253ED-D833-46CA-A1FE-61850A8244FF}" type="datetime1">
              <a:rPr lang="en-US" sz="1200" smtClean="0">
                <a:latin typeface="Garamond" charset="0"/>
              </a:rPr>
              <a:t>10/16/2017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0EB141-A86C-F241-8E72-91B6A36936D9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4818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x = 1, y =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1: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2: 4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3: 8</a:t>
            </a:r>
          </a:p>
        </p:txBody>
      </p:sp>
      <p:sp>
        <p:nvSpPr>
          <p:cNvPr id="3481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5A9038-3F42-4247-A877-AD890DF26277}" type="datetime1">
              <a:rPr lang="en-US" sz="1200" smtClean="0">
                <a:latin typeface="Garamond" charset="0"/>
              </a:rPr>
              <a:t>10/16/2017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7A361E-4BDF-E24D-ABF1-3B82583BC0D8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Continue with functions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3 regrades due 10/20</a:t>
            </a:r>
          </a:p>
          <a:p>
            <a:pPr lvl="1"/>
            <a:r>
              <a:rPr lang="en-US" dirty="0">
                <a:latin typeface="Arial" charset="0"/>
              </a:rPr>
              <a:t>Program 4 due today</a:t>
            </a:r>
          </a:p>
          <a:p>
            <a:pPr lvl="1"/>
            <a:r>
              <a:rPr lang="en-US" dirty="0">
                <a:latin typeface="Arial" charset="0"/>
              </a:rPr>
              <a:t>Program 5 to be posted; due </a:t>
            </a:r>
            <a:r>
              <a:rPr lang="en-US" dirty="0" smtClean="0">
                <a:latin typeface="Arial" charset="0"/>
              </a:rPr>
              <a:t>10/25</a:t>
            </a:r>
          </a:p>
          <a:p>
            <a:pPr lvl="1"/>
            <a:r>
              <a:rPr lang="en-US" dirty="0" smtClean="0">
                <a:latin typeface="Arial" charset="0"/>
              </a:rPr>
              <a:t>If you did not pick up your exam Friday, please see me</a:t>
            </a:r>
            <a:endParaRPr lang="en-US" dirty="0">
              <a:latin typeface="Arial" charset="0"/>
            </a:endParaRPr>
          </a:p>
          <a:p>
            <a:pPr lvl="2"/>
            <a:endParaRPr lang="en-US" u="sng" dirty="0" smtClean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0325E7-78C6-4ABE-9339-293AEBB0D724}" type="datetime1">
              <a:rPr lang="en-US" sz="1200" smtClean="0">
                <a:latin typeface="Garamond" charset="0"/>
              </a:rPr>
              <a:t>10/16/2017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E1AD1A-AFD5-7B43-91F7-1DAB682FF4CD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3 </a:t>
            </a:r>
            <a:r>
              <a:rPr lang="en-US" dirty="0" smtClean="0">
                <a:latin typeface="Arial" charset="0"/>
              </a:rPr>
              <a:t>regrades </a:t>
            </a:r>
            <a:r>
              <a:rPr lang="en-US" dirty="0">
                <a:latin typeface="Arial" charset="0"/>
              </a:rPr>
              <a:t>due 10/20</a:t>
            </a:r>
          </a:p>
          <a:p>
            <a:pPr lvl="1"/>
            <a:r>
              <a:rPr lang="en-US" dirty="0">
                <a:latin typeface="Arial" charset="0"/>
              </a:rPr>
              <a:t>Program 4 due </a:t>
            </a:r>
            <a:r>
              <a:rPr lang="en-US" dirty="0" smtClean="0">
                <a:latin typeface="Arial" charset="0"/>
              </a:rPr>
              <a:t>today</a:t>
            </a:r>
          </a:p>
          <a:p>
            <a:pPr lvl="1"/>
            <a:r>
              <a:rPr lang="en-US" dirty="0" smtClean="0">
                <a:latin typeface="Arial" charset="0"/>
              </a:rPr>
              <a:t>Program 5 to be posted; due 10/25</a:t>
            </a:r>
          </a:p>
          <a:p>
            <a:pPr lvl="1"/>
            <a:r>
              <a:rPr lang="en-US" dirty="0" smtClean="0">
                <a:latin typeface="Arial" charset="0"/>
              </a:rPr>
              <a:t>If you did not pick up your exam Friday, please see me before class starts or at the end of lecture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Functions</a:t>
            </a:r>
            <a:endParaRPr lang="en-US" dirty="0" smtClean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68FE15-9444-4232-B355-7B9D4C51BD70}" type="datetime1">
              <a:rPr lang="en-US" sz="1200" smtClean="0">
                <a:latin typeface="Garamond" charset="0"/>
              </a:rPr>
              <a:t>10/16/2017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A2CEFE-BD70-D04F-BDEA-96F435455B66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for loops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init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&lt;test&gt;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&lt;change </a:t>
            </a:r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		&lt;statements&gt;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Operators to directly change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x++, x--</a:t>
            </a:r>
            <a:r>
              <a:rPr lang="en-US" dirty="0">
                <a:cs typeface="Courier New" pitchFamily="49" charset="0"/>
              </a:rPr>
              <a:t> 		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 post-increment/decrement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++x, --x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	 pre-increment/decrement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+=, -=, *=, /=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 augmented assignment</a:t>
            </a:r>
            <a:endParaRPr lang="en-US" dirty="0"/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E88AE1-4182-4A41-861D-92250AF56C04}" type="datetime1">
              <a:rPr lang="en-US" sz="1200" smtClean="0">
                <a:latin typeface="Garamond" charset="0"/>
              </a:rPr>
              <a:t>10/16/2017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00D2A3-580C-3347-BDFE-667287F5F64E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00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used to break problem down into small, "bite-sized" pieces.</a:t>
            </a:r>
          </a:p>
          <a:p>
            <a:pPr marL="784225" lvl="1" indent="-457200">
              <a:buFont typeface="Wingdings" pitchFamily="2" charset="2"/>
              <a:buChar char="q"/>
              <a:defRPr/>
            </a:pPr>
            <a:r>
              <a:rPr lang="en-US" sz="2800" dirty="0" smtClean="0"/>
              <a:t>Make code more manageable and readable</a:t>
            </a:r>
          </a:p>
          <a:p>
            <a:pPr marL="784225" lvl="1" indent="-457200">
              <a:buFont typeface="Wingdings" pitchFamily="2" charset="2"/>
              <a:buChar char="q"/>
              <a:defRPr/>
            </a:pPr>
            <a:r>
              <a:rPr lang="en-US" sz="2800" dirty="0" smtClean="0"/>
              <a:t>Identify reusable pieces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have an optional type of return value, a name, and optional arguments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return at most, ONE value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must be either "prototyped" or declared prior to use.  Good programming practices requires all functions to be prototyped.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EFC6FE-8290-C04E-971F-59592A879C63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2048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97F454-FFFC-46BA-AB7A-337A92430E0A}" type="datetime1">
              <a:rPr lang="en-US" sz="1200" smtClean="0">
                <a:latin typeface="Garamond" charset="0"/>
              </a:rPr>
              <a:t>10/16/2017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49DDF0-6720-4631-9965-0FC216BAB48C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BD0505-ED58-BD46-922B-8CEF8ADFFD8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5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536D5C-16D8-2F48-91D4-32B316531F4B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7696200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/>
              <a:t>Alternate way of writing above function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sqrt(a*a + b*b);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2532" name="AutoShape 5"/>
          <p:cNvSpPr>
            <a:spLocks/>
          </p:cNvSpPr>
          <p:nvPr/>
        </p:nvSpPr>
        <p:spPr bwMode="auto">
          <a:xfrm>
            <a:off x="685800" y="533400"/>
            <a:ext cx="1447800" cy="609600"/>
          </a:xfrm>
          <a:prstGeom prst="accentCallout3">
            <a:avLst>
              <a:gd name="adj1" fmla="val 18750"/>
              <a:gd name="adj2" fmla="val -5264"/>
              <a:gd name="adj3" fmla="val 18750"/>
              <a:gd name="adj4" fmla="val -24889"/>
              <a:gd name="adj5" fmla="val 98176"/>
              <a:gd name="adj6" fmla="val -24889"/>
              <a:gd name="adj7" fmla="val 177866"/>
              <a:gd name="adj8" fmla="val 343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type of value returned</a:t>
            </a:r>
          </a:p>
        </p:txBody>
      </p:sp>
      <p:sp>
        <p:nvSpPr>
          <p:cNvPr id="22533" name="AutoShape 7"/>
          <p:cNvSpPr>
            <a:spLocks/>
          </p:cNvSpPr>
          <p:nvPr/>
        </p:nvSpPr>
        <p:spPr bwMode="auto">
          <a:xfrm>
            <a:off x="7086600" y="381000"/>
            <a:ext cx="1584325" cy="609600"/>
          </a:xfrm>
          <a:prstGeom prst="accentCallout1">
            <a:avLst>
              <a:gd name="adj1" fmla="val 18750"/>
              <a:gd name="adj2" fmla="val -4810"/>
              <a:gd name="adj3" fmla="val 190884"/>
              <a:gd name="adj4" fmla="val -3194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name of function</a:t>
            </a:r>
          </a:p>
        </p:txBody>
      </p:sp>
      <p:sp>
        <p:nvSpPr>
          <p:cNvPr id="22534" name="AutoShape 8"/>
          <p:cNvSpPr>
            <a:spLocks/>
          </p:cNvSpPr>
          <p:nvPr/>
        </p:nvSpPr>
        <p:spPr bwMode="auto">
          <a:xfrm>
            <a:off x="6248400" y="1143000"/>
            <a:ext cx="2438400" cy="609600"/>
          </a:xfrm>
          <a:prstGeom prst="accentCallout2">
            <a:avLst>
              <a:gd name="adj1" fmla="val 18750"/>
              <a:gd name="adj2" fmla="val -3125"/>
              <a:gd name="adj3" fmla="val 18750"/>
              <a:gd name="adj4" fmla="val -56773"/>
              <a:gd name="adj5" fmla="val 88023"/>
              <a:gd name="adj6" fmla="val -1123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parameters of function (variables in)</a:t>
            </a:r>
          </a:p>
        </p:txBody>
      </p:sp>
      <p:sp>
        <p:nvSpPr>
          <p:cNvPr id="22535" name="AutoShape 9"/>
          <p:cNvSpPr>
            <a:spLocks/>
          </p:cNvSpPr>
          <p:nvPr/>
        </p:nvSpPr>
        <p:spPr bwMode="auto">
          <a:xfrm>
            <a:off x="6253163" y="2667000"/>
            <a:ext cx="2262187" cy="609600"/>
          </a:xfrm>
          <a:prstGeom prst="accentCallout2">
            <a:avLst>
              <a:gd name="adj1" fmla="val 18750"/>
              <a:gd name="adj2" fmla="val -3370"/>
              <a:gd name="adj3" fmla="val 18750"/>
              <a:gd name="adj4" fmla="val -90245"/>
              <a:gd name="adj5" fmla="val 61458"/>
              <a:gd name="adj6" fmla="val -1678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Single value returned by function</a:t>
            </a:r>
          </a:p>
        </p:txBody>
      </p:sp>
      <p:sp>
        <p:nvSpPr>
          <p:cNvPr id="22536" name="Date Placeholder 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5FE565B-F9BE-4C12-8C1C-7430C6A006BF}" type="datetime1">
              <a:rPr lang="en-US" sz="1200" smtClean="0">
                <a:latin typeface="Garamond" charset="0"/>
              </a:rPr>
              <a:t>10/16/2017</a:t>
            </a:fld>
            <a:endParaRPr lang="en-US" sz="1200">
              <a:latin typeface="Garamond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5D2533-EF14-8D47-888F-CEF4929DAE1C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complete program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382000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3556" name="AutoShape 8"/>
          <p:cNvSpPr>
            <a:spLocks/>
          </p:cNvSpPr>
          <p:nvPr/>
        </p:nvSpPr>
        <p:spPr bwMode="auto">
          <a:xfrm>
            <a:off x="5181600" y="1600200"/>
            <a:ext cx="3276600" cy="381000"/>
          </a:xfrm>
          <a:prstGeom prst="accentCallout1">
            <a:avLst>
              <a:gd name="adj1" fmla="val 30000"/>
              <a:gd name="adj2" fmla="val -2324"/>
              <a:gd name="adj3" fmla="val 68333"/>
              <a:gd name="adj4" fmla="val -1453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/>
              <a:t>prototype (note semi-colon  )</a:t>
            </a:r>
          </a:p>
        </p:txBody>
      </p:sp>
      <p:sp>
        <p:nvSpPr>
          <p:cNvPr id="23557" name="AutoShape 9"/>
          <p:cNvSpPr>
            <a:spLocks/>
          </p:cNvSpPr>
          <p:nvPr/>
        </p:nvSpPr>
        <p:spPr bwMode="auto">
          <a:xfrm>
            <a:off x="5181600" y="4267200"/>
            <a:ext cx="3276600" cy="762000"/>
          </a:xfrm>
          <a:prstGeom prst="accentCallout1">
            <a:avLst>
              <a:gd name="adj1" fmla="val 15000"/>
              <a:gd name="adj2" fmla="val -2324"/>
              <a:gd name="adj3" fmla="val 46667"/>
              <a:gd name="adj4" fmla="val -204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/>
              <a:t>actual function definition</a:t>
            </a:r>
            <a:br>
              <a:rPr lang="en-US"/>
            </a:br>
            <a:r>
              <a:rPr lang="en-US"/>
              <a:t> (NO semi-colon  )</a:t>
            </a:r>
          </a:p>
        </p:txBody>
      </p:sp>
      <p:sp>
        <p:nvSpPr>
          <p:cNvPr id="2355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9B8F87-9377-45B0-ACDA-41E47276CC97}" type="datetime1">
              <a:rPr lang="en-US" sz="1200" smtClean="0">
                <a:latin typeface="Garamond" charset="0"/>
              </a:rPr>
              <a:t>10/16/2017</a:t>
            </a:fld>
            <a:endParaRPr lang="en-US" sz="1200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9CC800-1AD8-AB49-A1B6-3D2834188CE1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382000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4585" name="Rectangle 13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6" name="Rectangle 14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7" name="Text Box 15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4588" name="Rectangle 16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9" name="Text Box 17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4590" name="Text Box 18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4591" name="Rectangle 19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2" name="Rectangle 20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3" name="Rectangle 21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4" name="Line 22"/>
          <p:cNvSpPr>
            <a:spLocks noChangeShapeType="1"/>
          </p:cNvSpPr>
          <p:nvPr/>
        </p:nvSpPr>
        <p:spPr bwMode="auto">
          <a:xfrm>
            <a:off x="2286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491F79-EFD9-48ED-BE6B-0D48AD71B559}" type="datetime1">
              <a:rPr lang="en-US" sz="1200" smtClean="0">
                <a:latin typeface="Garamond" charset="0"/>
              </a:rPr>
              <a:t>10/16/2017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16AE7D-FC7B-F940-85EB-888F29953FD7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2286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13CF34-D18F-4699-A2E7-7C2842B87D74}" type="datetime1">
              <a:rPr lang="en-US" sz="1200" smtClean="0">
                <a:latin typeface="Garamond" charset="0"/>
              </a:rPr>
              <a:t>10/16/2017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16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8737</TotalTime>
  <Words>719</Words>
  <Application>Microsoft Office PowerPoint</Application>
  <PresentationFormat>On-screen Show (4:3)</PresentationFormat>
  <Paragraphs>288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Edge</vt:lpstr>
      <vt:lpstr>EECE.2160 ECE Application Programming</vt:lpstr>
      <vt:lpstr>Lecture outline</vt:lpstr>
      <vt:lpstr>Review: for loops</vt:lpstr>
      <vt:lpstr>Functions</vt:lpstr>
      <vt:lpstr>PowerPoint Presentation</vt:lpstr>
      <vt:lpstr>Functions</vt:lpstr>
      <vt:lpstr>Functions - complete program</vt:lpstr>
      <vt:lpstr>Functions - scope</vt:lpstr>
      <vt:lpstr>Functions - scope</vt:lpstr>
      <vt:lpstr>Functions - scope</vt:lpstr>
      <vt:lpstr>Functions - scope</vt:lpstr>
      <vt:lpstr>Functions - scope</vt:lpstr>
      <vt:lpstr>Functions - scope</vt:lpstr>
      <vt:lpstr>Functions - scope</vt:lpstr>
      <vt:lpstr>Exercise - What prints (if 5, 12 entered)</vt:lpstr>
      <vt:lpstr>Answer</vt:lpstr>
      <vt:lpstr>Example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1612</cp:revision>
  <dcterms:created xsi:type="dcterms:W3CDTF">2006-04-03T05:03:01Z</dcterms:created>
  <dcterms:modified xsi:type="dcterms:W3CDTF">2017-10-16T17:50:14Z</dcterms:modified>
</cp:coreProperties>
</file>