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62" r:id="rId4"/>
    <p:sldId id="390" r:id="rId5"/>
    <p:sldId id="392" r:id="rId6"/>
    <p:sldId id="263" r:id="rId7"/>
    <p:sldId id="328" r:id="rId8"/>
    <p:sldId id="264" r:id="rId9"/>
    <p:sldId id="346" r:id="rId10"/>
    <p:sldId id="347" r:id="rId11"/>
    <p:sldId id="391" r:id="rId12"/>
    <p:sldId id="290" r:id="rId13"/>
    <p:sldId id="267" r:id="rId14"/>
    <p:sldId id="329" r:id="rId15"/>
    <p:sldId id="388" r:id="rId16"/>
    <p:sldId id="389" r:id="rId17"/>
    <p:sldId id="386" r:id="rId18"/>
    <p:sldId id="387" r:id="rId19"/>
    <p:sldId id="385" r:id="rId20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110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7000053-14CD-7D41-83E3-1CB753E05D56}" type="slidenum">
              <a:rPr lang="en-US"/>
              <a:pPr/>
              <a:t>3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7000053-14CD-7D41-83E3-1CB753E05D56}" type="slidenum">
              <a:rPr lang="en-US"/>
              <a:pPr/>
              <a:t>4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3C428E7-8435-4C4B-90D9-E74D957AAB8A}" type="slidenum">
              <a:rPr lang="en-US"/>
              <a:pPr/>
              <a:t>6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3CF1405-1C00-E54B-92DA-AEFE4FAC7863}" type="slidenum">
              <a:rPr lang="en-US"/>
              <a:pPr/>
              <a:t>13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AB22BC-3F13-D041-B7E7-53D345F3D506}" type="datetime1">
              <a:rPr lang="en-US" smtClean="0"/>
              <a:t>9/6/2017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50B5AC-4C1F-BC48-8E9E-825342826844}" type="datetime1">
              <a:rPr lang="en-US" smtClean="0"/>
              <a:t>9/6/2017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140AB6-D9F1-7F4C-8DDB-13DA33D45B67}" type="datetime1">
              <a:rPr lang="en-US" smtClean="0"/>
              <a:t>9/6/2017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A0311-486A-EE4B-8667-B72E790F4B34}" type="datetime1">
              <a:rPr lang="en-US" smtClean="0"/>
              <a:t>9/6/2017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F49E88-F204-CF48-9256-C1FED9EE3C63}" type="datetime1">
              <a:rPr lang="en-US" smtClean="0"/>
              <a:t>9/6/2017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7177C3-D81E-3741-A84F-39E996C00AC0}" type="datetime1">
              <a:rPr lang="en-US" smtClean="0"/>
              <a:t>9/6/2017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84A921-CD18-F748-876E-9D7B936434CD}" type="datetime1">
              <a:rPr lang="en-US" smtClean="0"/>
              <a:t>9/6/2017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EC2E33-3B9F-1F4C-86B8-731DA9EDE679}" type="datetime1">
              <a:rPr lang="en-US" smtClean="0"/>
              <a:t>9/6/2017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F2A380-89CA-8A4B-8697-6289D3F7530D}" type="datetime1">
              <a:rPr lang="en-US" smtClean="0"/>
              <a:t>9/6/2017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C2A9CF-B718-1340-B187-248523176641}" type="datetime1">
              <a:rPr lang="en-US" smtClean="0"/>
              <a:t>9/6/2017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CD3B3E-3CD8-4C4D-AC23-A81D295B31C3}" type="datetime1">
              <a:rPr lang="en-US" smtClean="0"/>
              <a:t>9/6/2017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EAE07D-08A0-6F42-8722-4AD6DB3DECDF}" type="datetime1">
              <a:rPr lang="en-US" smtClean="0"/>
              <a:t>9/6/2017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7A613D-EFF1-024E-AEF1-6A01C3079629}" type="datetime1">
              <a:rPr lang="en-US" smtClean="0"/>
              <a:t>9/6/2017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70E50D42-73AC-8742-B23A-E48C40F82084}" type="datetime1">
              <a:rPr lang="en-US" smtClean="0"/>
              <a:t>9/6/2017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1: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Course overview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Programming assignments: regrades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10600" cy="4987925"/>
          </a:xfrm>
        </p:spPr>
        <p:txBody>
          <a:bodyPr>
            <a:normAutofit/>
          </a:bodyPr>
          <a:lstStyle/>
          <a:p>
            <a:r>
              <a:rPr lang="en-US" sz="2800">
                <a:latin typeface="Arial" charset="0"/>
              </a:rPr>
              <a:t>You are allowed one penalty-free resubmission per assignment</a:t>
            </a:r>
          </a:p>
          <a:p>
            <a:r>
              <a:rPr lang="en-US" sz="2800">
                <a:latin typeface="Arial" charset="0"/>
              </a:rPr>
              <a:t>Each regrade after the first: 1 day late penalty</a:t>
            </a:r>
          </a:p>
          <a:p>
            <a:r>
              <a:rPr lang="en-US" sz="2800">
                <a:latin typeface="Arial" charset="0"/>
              </a:rPr>
              <a:t>Must resubmit by regrade deadline, or late penalties will apply</a:t>
            </a:r>
          </a:p>
          <a:p>
            <a:r>
              <a:rPr lang="en-US" sz="2800">
                <a:latin typeface="Arial" charset="0"/>
              </a:rPr>
              <a:t>Late penalty still applies if original submission late</a:t>
            </a:r>
          </a:p>
          <a:p>
            <a:r>
              <a:rPr lang="ja-JP" altLang="en-US" sz="2800" b="1">
                <a:solidFill>
                  <a:srgbClr val="FF0000"/>
                </a:solidFill>
                <a:latin typeface="Arial" charset="0"/>
              </a:rPr>
              <a:t>“</a:t>
            </a:r>
            <a:r>
              <a:rPr lang="en-US" sz="2800" b="1">
                <a:solidFill>
                  <a:srgbClr val="FF0000"/>
                </a:solidFill>
                <a:latin typeface="Arial" charset="0"/>
              </a:rPr>
              <a:t>Original submission</a:t>
            </a:r>
            <a:r>
              <a:rPr lang="ja-JP" altLang="en-US" sz="2800" b="1">
                <a:solidFill>
                  <a:srgbClr val="FF0000"/>
                </a:solidFill>
                <a:latin typeface="Arial" charset="0"/>
              </a:rPr>
              <a:t>”</a:t>
            </a:r>
            <a:r>
              <a:rPr lang="en-US" sz="2800" b="1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800" b="1">
                <a:solidFill>
                  <a:srgbClr val="FF0000"/>
                </a:solidFill>
                <a:latin typeface="Arial" charset="0"/>
                <a:sym typeface="Wingdings" charset="0"/>
              </a:rPr>
              <a:t> first file submitted containing significant amount of relevant code</a:t>
            </a:r>
            <a:endParaRPr lang="en-US" sz="2800" b="1">
              <a:solidFill>
                <a:srgbClr val="FF0000"/>
              </a:solidFill>
              <a:latin typeface="Arial" charset="0"/>
            </a:endParaRPr>
          </a:p>
          <a:p>
            <a:pPr lvl="1"/>
            <a:r>
              <a:rPr lang="en-US" sz="2400" b="1">
                <a:solidFill>
                  <a:srgbClr val="FF0000"/>
                </a:solidFill>
                <a:latin typeface="Arial" charset="0"/>
              </a:rPr>
              <a:t>In other words, don</a:t>
            </a:r>
            <a:r>
              <a:rPr lang="ja-JP" altLang="en-US" sz="2400" b="1">
                <a:solidFill>
                  <a:srgbClr val="FF0000"/>
                </a:solidFill>
                <a:latin typeface="Arial" charset="0"/>
              </a:rPr>
              <a:t>’</a:t>
            </a:r>
            <a:r>
              <a:rPr lang="en-US" sz="2400" b="1">
                <a:solidFill>
                  <a:srgbClr val="FF0000"/>
                </a:solidFill>
                <a:latin typeface="Arial" charset="0"/>
              </a:rPr>
              <a:t>t turn in a virtually empty file just to avoid late penalties—it won</a:t>
            </a:r>
            <a:r>
              <a:rPr lang="ja-JP" altLang="en-US" sz="2400" b="1">
                <a:solidFill>
                  <a:srgbClr val="FF0000"/>
                </a:solidFill>
                <a:latin typeface="Arial" charset="0"/>
              </a:rPr>
              <a:t>’</a:t>
            </a:r>
            <a:r>
              <a:rPr lang="en-US" sz="2400" b="1">
                <a:solidFill>
                  <a:srgbClr val="FF0000"/>
                </a:solidFill>
                <a:latin typeface="Arial" charset="0"/>
              </a:rPr>
              <a:t>t count</a:t>
            </a:r>
          </a:p>
          <a:p>
            <a:endParaRPr lang="en-US" sz="28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C7552A3-E633-3644-98BB-F0B61AFB6CCD}" type="datetime1">
              <a:rPr lang="en-US" smtClean="0">
                <a:latin typeface="Garamond" charset="0"/>
              </a:rPr>
              <a:t>9/6/2017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5A205D4-1A47-9F4B-B673-C7539C6512AF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“rules”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couple of unofficial rules: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Please call me “Dr. Geiger”</a:t>
            </a:r>
          </a:p>
          <a:p>
            <a:pPr lvl="1"/>
            <a:r>
              <a:rPr lang="en-US" dirty="0" smtClean="0"/>
              <a:t>“Professor Geiger” is okay (although I’m technically not a professor, I’m a lecturer)</a:t>
            </a:r>
          </a:p>
          <a:p>
            <a:pPr lvl="1"/>
            <a:r>
              <a:rPr lang="en-US" dirty="0" smtClean="0"/>
              <a:t>“Michael,” “Mike,” or “Geiger” is </a:t>
            </a:r>
            <a:r>
              <a:rPr lang="en-US" u="sng" dirty="0" smtClean="0"/>
              <a:t>not</a:t>
            </a:r>
            <a:r>
              <a:rPr lang="en-US" dirty="0" smtClean="0"/>
              <a:t> okay</a:t>
            </a:r>
          </a:p>
          <a:p>
            <a:pPr marL="344487" lvl="1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Please don’t talk when I’m talking</a:t>
            </a:r>
          </a:p>
          <a:p>
            <a:pPr marL="692150" lvl="1" indent="-346075" defTabSz="635000"/>
            <a:r>
              <a:rPr lang="en-US" dirty="0" smtClean="0"/>
              <a:t>Doing so distracts your classmates and me</a:t>
            </a:r>
          </a:p>
          <a:p>
            <a:pPr marL="692150" lvl="1" indent="-346075" defTabSz="635000"/>
            <a:r>
              <a:rPr lang="en-US" dirty="0" smtClean="0"/>
              <a:t>If you have a question, please raise your hand and ask—I </a:t>
            </a:r>
            <a:r>
              <a:rPr lang="en-US" u="sng" dirty="0" smtClean="0"/>
              <a:t>want</a:t>
            </a:r>
            <a:r>
              <a:rPr lang="en-US" dirty="0" smtClean="0"/>
              <a:t> questions during lecture!</a:t>
            </a:r>
            <a:endParaRPr lang="en-US" dirty="0"/>
          </a:p>
          <a:p>
            <a:pPr marL="841375" lvl="1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B7120-FCF2-F743-9D52-C4937A807088}" type="datetime1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8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F293785-0979-1547-9313-725E8B87A760}" type="datetime1">
              <a:rPr lang="en-US" smtClean="0">
                <a:latin typeface="Garamond" charset="0"/>
              </a:rPr>
              <a:t>9/6/2017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05797D-0B1A-634A-AA1A-3471CE0CA328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>
                <a:latin typeface="Garamond" charset="0"/>
              </a:rPr>
              <a:t>Grading and exam dates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Grading breakdown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Programming assignments</a:t>
            </a:r>
            <a:r>
              <a:rPr lang="en-US" dirty="0">
                <a:latin typeface="Arial" charset="0"/>
              </a:rPr>
              <a:t>: 60%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Minimum of Exam 1/Exam 2</a:t>
            </a:r>
            <a:r>
              <a:rPr lang="en-US" dirty="0" smtClean="0">
                <a:latin typeface="Arial" charset="0"/>
              </a:rPr>
              <a:t>: </a:t>
            </a:r>
            <a:r>
              <a:rPr lang="en-US" dirty="0">
                <a:latin typeface="Arial" charset="0"/>
              </a:rPr>
              <a:t>10%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Maximum of Exam 1/Exam 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: 15%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Exam 3</a:t>
            </a:r>
            <a:r>
              <a:rPr lang="en-US" dirty="0">
                <a:latin typeface="Arial" charset="0"/>
              </a:rPr>
              <a:t>: 15%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Exam dates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Exam 1</a:t>
            </a:r>
            <a:r>
              <a:rPr lang="en-US" dirty="0">
                <a:latin typeface="Arial" charset="0"/>
              </a:rPr>
              <a:t>: </a:t>
            </a:r>
            <a:r>
              <a:rPr lang="en-US" dirty="0" smtClean="0">
                <a:latin typeface="Arial" charset="0"/>
              </a:rPr>
              <a:t>Wednesday, October 4 in </a:t>
            </a:r>
            <a:r>
              <a:rPr lang="en-US" dirty="0">
                <a:latin typeface="Arial" charset="0"/>
              </a:rPr>
              <a:t>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Exam 2</a:t>
            </a:r>
            <a:r>
              <a:rPr lang="en-US" dirty="0">
                <a:latin typeface="Arial" charset="0"/>
              </a:rPr>
              <a:t>: </a:t>
            </a:r>
            <a:r>
              <a:rPr lang="en-US" dirty="0" smtClean="0">
                <a:latin typeface="Arial" charset="0"/>
              </a:rPr>
              <a:t>Wednesday, November 8 in </a:t>
            </a:r>
            <a:r>
              <a:rPr lang="en-US" dirty="0">
                <a:latin typeface="Arial" charset="0"/>
              </a:rPr>
              <a:t>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Exam 3</a:t>
            </a:r>
            <a:r>
              <a:rPr lang="en-US" dirty="0">
                <a:latin typeface="Arial" charset="0"/>
              </a:rPr>
              <a:t>: TBD (during </a:t>
            </a:r>
            <a:r>
              <a:rPr lang="en-US" dirty="0" smtClean="0">
                <a:latin typeface="Arial" charset="0"/>
              </a:rPr>
              <a:t>finals; likely common for both sections)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EBFEC7B-87CE-5740-A98A-7FED02254D85}" type="datetime1">
              <a:rPr lang="en-US" smtClean="0">
                <a:latin typeface="Garamond" charset="0"/>
              </a:rPr>
              <a:t>9/6/2017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1DAB263-DC9A-694C-A4BA-630281DA7D6F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Tentative course outline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Basic C program structure and development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Working with data: data types, variables, operators, expressions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Basic console input/output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Control flow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Functions: basic modular programming, argument passing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Pointers, arrays, and strings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/>
              <a:t>Creating new data types: structures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/>
              <a:t>Dynamic memory allocation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File &amp; general input/output</a:t>
            </a:r>
            <a:endParaRPr lang="en-US" dirty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Bitwise </a:t>
            </a:r>
            <a:r>
              <a:rPr lang="en-US" dirty="0" smtClean="0">
                <a:ea typeface="+mn-ea"/>
              </a:rPr>
              <a:t>operators</a:t>
            </a:r>
            <a:endParaRPr lang="en-US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Programming exercises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Note on course schedule: several days marked as “PE#”</a:t>
            </a:r>
          </a:p>
          <a:p>
            <a:pPr lvl="1"/>
            <a:r>
              <a:rPr lang="en-US" dirty="0">
                <a:latin typeface="Arial" charset="0"/>
              </a:rPr>
              <a:t>Those classes will contain supervised, in-class programming exercises</a:t>
            </a:r>
          </a:p>
          <a:p>
            <a:pPr lvl="2"/>
            <a:r>
              <a:rPr lang="en-US" dirty="0">
                <a:latin typeface="Arial" charset="0"/>
              </a:rPr>
              <a:t>We’ll write/complete short programs to illustrate previously covered concepts</a:t>
            </a:r>
          </a:p>
          <a:p>
            <a:pPr lvl="1"/>
            <a:r>
              <a:rPr lang="en-US" dirty="0">
                <a:latin typeface="Arial" charset="0"/>
              </a:rPr>
              <a:t>If you have a laptop, </a:t>
            </a:r>
            <a:r>
              <a:rPr lang="en-US" dirty="0" smtClean="0">
                <a:latin typeface="Arial" charset="0"/>
              </a:rPr>
              <a:t>feel free to bring it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09AE60D-72DF-CA4A-8D7A-3212DE442EF5}" type="datetime1">
              <a:rPr lang="en-US" smtClean="0">
                <a:latin typeface="Garamond" charset="0"/>
              </a:rPr>
              <a:t>9/6/2017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A446EE8-670F-7F4E-9BA9-CAFBC51B1265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Course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General notes/questions about the course:</a:t>
            </a:r>
          </a:p>
          <a:p>
            <a:pPr marL="461963" indent="-461963">
              <a:buFont typeface="Garamond" charset="0"/>
              <a:buAutoNum type="arabicPeriod"/>
            </a:pPr>
            <a:r>
              <a:rPr lang="en-US" dirty="0">
                <a:latin typeface="Arial" charset="0"/>
              </a:rPr>
              <a:t>How many of you have prior programming experience?</a:t>
            </a:r>
          </a:p>
          <a:p>
            <a:pPr marL="857250" lvl="1" indent="-514350"/>
            <a:r>
              <a:rPr lang="en-US" dirty="0">
                <a:latin typeface="Arial" charset="0"/>
              </a:rPr>
              <a:t>For those that do, can improve programming style, efficiency, potentially learn new items</a:t>
            </a:r>
          </a:p>
          <a:p>
            <a:pPr marL="857250" lvl="1" indent="-514350"/>
            <a:r>
              <a:rPr lang="en-US" dirty="0">
                <a:latin typeface="Arial" charset="0"/>
              </a:rPr>
              <a:t>For those that </a:t>
            </a:r>
            <a:r>
              <a:rPr lang="en-US" dirty="0" smtClean="0">
                <a:latin typeface="Arial" charset="0"/>
              </a:rPr>
              <a:t>don’t</a:t>
            </a:r>
            <a:r>
              <a:rPr lang="en-US" dirty="0">
                <a:latin typeface="Arial" charset="0"/>
              </a:rPr>
              <a:t>, course assumes no prior programming experience</a:t>
            </a:r>
          </a:p>
          <a:p>
            <a:pPr marL="857250" lvl="1" indent="-514350"/>
            <a:r>
              <a:rPr lang="en-US" dirty="0">
                <a:latin typeface="Arial" charset="0"/>
              </a:rPr>
              <a:t>Fair warning for all of you: material builds on itself throughout course</a:t>
            </a:r>
          </a:p>
          <a:p>
            <a:pPr marL="1209675" lvl="2" indent="-514350"/>
            <a:r>
              <a:rPr lang="en-US" dirty="0">
                <a:latin typeface="Arial" charset="0"/>
              </a:rPr>
              <a:t>Difficulty increases as course goes on</a:t>
            </a:r>
          </a:p>
          <a:p>
            <a:pPr marL="1209675" lvl="2" indent="-514350"/>
            <a:r>
              <a:rPr lang="en-US" dirty="0">
                <a:latin typeface="Arial" charset="0"/>
              </a:rPr>
              <a:t>If (when) you get stuck, </a:t>
            </a:r>
            <a:r>
              <a:rPr lang="en-US" b="1" u="sng" dirty="0">
                <a:solidFill>
                  <a:srgbClr val="FF0000"/>
                </a:solidFill>
                <a:latin typeface="Arial" charset="0"/>
              </a:rPr>
              <a:t>ask for help!!!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EDAEAFB-E4A5-1F4F-982F-D38EDF51EFC2}" type="datetime1">
              <a:rPr lang="en-US" smtClean="0">
                <a:latin typeface="Garamond" charset="0"/>
              </a:rPr>
              <a:t>9/6/2017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28CFC4A-C46D-9448-8746-0F41D22BBB47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Course questions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0225" indent="-514350">
              <a:buFont typeface="Garamond" charset="0"/>
              <a:buAutoNum type="arabicPeriod" startAt="2"/>
            </a:pPr>
            <a:r>
              <a:rPr lang="en-US" dirty="0">
                <a:latin typeface="Arial" charset="0"/>
              </a:rPr>
              <a:t>How many of you are taking this course only because </a:t>
            </a:r>
            <a:r>
              <a:rPr lang="en-US" dirty="0" smtClean="0">
                <a:latin typeface="Arial" charset="0"/>
              </a:rPr>
              <a:t>it’s </a:t>
            </a:r>
            <a:r>
              <a:rPr lang="en-US" dirty="0">
                <a:latin typeface="Arial" charset="0"/>
              </a:rPr>
              <a:t>required?</a:t>
            </a:r>
          </a:p>
          <a:p>
            <a:pPr lvl="1"/>
            <a:r>
              <a:rPr lang="en-US" dirty="0">
                <a:latin typeface="Arial" charset="0"/>
              </a:rPr>
              <a:t>Follow-up: how many of you hope </a:t>
            </a:r>
            <a:r>
              <a:rPr lang="en-US" dirty="0" smtClean="0">
                <a:latin typeface="Arial" charset="0"/>
              </a:rPr>
              <a:t>you’ll </a:t>
            </a:r>
            <a:r>
              <a:rPr lang="en-US" dirty="0">
                <a:latin typeface="Arial" charset="0"/>
              </a:rPr>
              <a:t>never have to program again once </a:t>
            </a:r>
            <a:r>
              <a:rPr lang="en-US" dirty="0" smtClean="0">
                <a:latin typeface="Arial" charset="0"/>
              </a:rPr>
              <a:t>you’re </a:t>
            </a:r>
            <a:r>
              <a:rPr lang="en-US" dirty="0">
                <a:latin typeface="Arial" charset="0"/>
              </a:rPr>
              <a:t>done with the course?</a:t>
            </a:r>
          </a:p>
          <a:p>
            <a:pPr lvl="1"/>
            <a:r>
              <a:rPr lang="en-US" dirty="0">
                <a:latin typeface="Arial" charset="0"/>
              </a:rPr>
              <a:t>Both computer </a:t>
            </a:r>
            <a:r>
              <a:rPr lang="en-US" u="sng" dirty="0">
                <a:latin typeface="Arial" charset="0"/>
              </a:rPr>
              <a:t>and</a:t>
            </a:r>
            <a:r>
              <a:rPr lang="en-US" dirty="0">
                <a:latin typeface="Arial" charset="0"/>
              </a:rPr>
              <a:t> electrical engineers commonly program in industry—some examples:</a:t>
            </a:r>
          </a:p>
          <a:p>
            <a:pPr lvl="2"/>
            <a:r>
              <a:rPr lang="en-US" dirty="0">
                <a:latin typeface="Arial" charset="0"/>
              </a:rPr>
              <a:t>Automation of tasks</a:t>
            </a:r>
          </a:p>
          <a:p>
            <a:pPr lvl="2"/>
            <a:r>
              <a:rPr lang="en-US" dirty="0">
                <a:latin typeface="Arial" charset="0"/>
              </a:rPr>
              <a:t>Circuit simulation</a:t>
            </a:r>
          </a:p>
          <a:p>
            <a:pPr lvl="2"/>
            <a:r>
              <a:rPr lang="en-US" dirty="0">
                <a:latin typeface="Arial" charset="0"/>
              </a:rPr>
              <a:t>Test procedures</a:t>
            </a:r>
          </a:p>
          <a:p>
            <a:pPr lvl="1"/>
            <a:r>
              <a:rPr lang="en-US" dirty="0">
                <a:latin typeface="Arial" charset="0"/>
              </a:rPr>
              <a:t>Programming skills highly sought by employers</a:t>
            </a:r>
          </a:p>
          <a:p>
            <a:pPr marL="530225" indent="-514350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6FBC53B-3939-B043-95A6-B6593F8E6C9E}" type="datetime1">
              <a:rPr lang="en-US" smtClean="0">
                <a:latin typeface="Garamond" charset="0"/>
              </a:rPr>
              <a:t>9/6/2017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095114-AA98-4944-84C3-DB02AACB507E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Program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... which is a good approach for your assignments, too!</a:t>
            </a:r>
          </a:p>
          <a:p>
            <a:r>
              <a:rPr lang="en-US">
                <a:latin typeface="Arial" charset="0"/>
              </a:rPr>
              <a:t>Average student’s approach to programming</a:t>
            </a:r>
          </a:p>
          <a:p>
            <a:pPr lvl="1"/>
            <a:r>
              <a:rPr lang="en-US">
                <a:latin typeface="Arial" charset="0"/>
              </a:rPr>
              <a:t>Read specification (assignment)</a:t>
            </a:r>
          </a:p>
          <a:p>
            <a:pPr lvl="2"/>
            <a:r>
              <a:rPr lang="en-US">
                <a:latin typeface="Arial" charset="0"/>
              </a:rPr>
              <a:t>... at least some of it, anyway ...</a:t>
            </a:r>
          </a:p>
          <a:p>
            <a:pPr lvl="1"/>
            <a:r>
              <a:rPr lang="en-US">
                <a:latin typeface="Arial" charset="0"/>
              </a:rPr>
              <a:t>Attempt to write complete program</a:t>
            </a:r>
          </a:p>
          <a:p>
            <a:pPr lvl="1"/>
            <a:r>
              <a:rPr lang="en-US">
                <a:latin typeface="Arial" charset="0"/>
              </a:rPr>
              <a:t>Find output error and fix related code</a:t>
            </a:r>
          </a:p>
          <a:p>
            <a:pPr lvl="1"/>
            <a:r>
              <a:rPr lang="en-US">
                <a:latin typeface="Arial" charset="0"/>
              </a:rPr>
              <a:t>Repeat previous step until either</a:t>
            </a:r>
          </a:p>
          <a:p>
            <a:pPr lvl="2"/>
            <a:r>
              <a:rPr lang="en-US">
                <a:latin typeface="Arial" charset="0"/>
              </a:rPr>
              <a:t>Code completely works ...</a:t>
            </a:r>
          </a:p>
          <a:p>
            <a:pPr lvl="2"/>
            <a:r>
              <a:rPr lang="en-US">
                <a:latin typeface="Arial" charset="0"/>
              </a:rPr>
              <a:t>... or code is such a mess that problem(s) can’t be fixed</a:t>
            </a: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B1D1B64-D7BF-364C-96C1-5319E29D6CA3}" type="datetime1">
              <a:rPr lang="en-US" smtClean="0">
                <a:latin typeface="Garamond" charset="0"/>
              </a:rPr>
              <a:t>9/6/2017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AE17867-F22D-4C4E-A375-99A47EE0EA91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Program development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 more structured approach to program development</a:t>
            </a:r>
          </a:p>
          <a:p>
            <a:pPr lvl="1"/>
            <a:r>
              <a:rPr lang="en-US">
                <a:latin typeface="Arial" charset="0"/>
              </a:rPr>
              <a:t>Read specification</a:t>
            </a:r>
          </a:p>
          <a:p>
            <a:pPr lvl="1"/>
            <a:r>
              <a:rPr lang="en-US">
                <a:latin typeface="Arial" charset="0"/>
              </a:rPr>
              <a:t>Identify requirements</a:t>
            </a:r>
          </a:p>
          <a:p>
            <a:pPr lvl="2"/>
            <a:r>
              <a:rPr lang="en-US">
                <a:latin typeface="Arial" charset="0"/>
              </a:rPr>
              <a:t>What results should program produce?</a:t>
            </a:r>
          </a:p>
          <a:p>
            <a:pPr lvl="2"/>
            <a:r>
              <a:rPr lang="en-US">
                <a:latin typeface="Arial" charset="0"/>
              </a:rPr>
              <a:t>How can I test correctness of those results?</a:t>
            </a:r>
          </a:p>
          <a:p>
            <a:pPr lvl="1"/>
            <a:r>
              <a:rPr lang="en-US">
                <a:latin typeface="Arial" charset="0"/>
              </a:rPr>
              <a:t>Plan design that implements requirements</a:t>
            </a:r>
          </a:p>
          <a:p>
            <a:pPr lvl="2"/>
            <a:r>
              <a:rPr lang="en-US">
                <a:latin typeface="Arial" charset="0"/>
              </a:rPr>
              <a:t>Using flowchart, pseudocode, etc.</a:t>
            </a:r>
          </a:p>
          <a:p>
            <a:pPr lvl="2"/>
            <a:r>
              <a:rPr lang="en-US">
                <a:latin typeface="Arial" charset="0"/>
              </a:rPr>
              <a:t>Plan for tests as well</a:t>
            </a:r>
          </a:p>
          <a:p>
            <a:pPr lvl="1"/>
            <a:r>
              <a:rPr lang="en-US">
                <a:latin typeface="Arial" charset="0"/>
              </a:rPr>
              <a:t>Translate design into actual code</a:t>
            </a:r>
          </a:p>
          <a:p>
            <a:pPr lvl="1"/>
            <a:r>
              <a:rPr lang="en-US">
                <a:latin typeface="Arial" charset="0"/>
              </a:rPr>
              <a:t>Test program and fix errors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33C0244-A9C2-7F43-8ABD-AEC43475DBEA}" type="datetime1">
              <a:rPr lang="en-US" smtClean="0">
                <a:latin typeface="Garamond" charset="0"/>
              </a:rPr>
              <a:t>9/6/2017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68505C3-5A27-104A-B9B7-8B17562BFA96}" type="slidenum">
              <a:rPr lang="en-US">
                <a:latin typeface="Garamond" charset="0"/>
              </a:rPr>
              <a:pPr eaLnBrk="1" hangingPunct="1"/>
              <a:t>18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Next time:</a:t>
            </a:r>
          </a:p>
          <a:p>
            <a:pPr lvl="1"/>
            <a:r>
              <a:rPr lang="en-US" dirty="0" smtClean="0"/>
              <a:t>Basic C program structure</a:t>
            </a:r>
          </a:p>
          <a:p>
            <a:pPr lvl="1"/>
            <a:r>
              <a:rPr lang="en-US" dirty="0" smtClean="0"/>
              <a:t>Visual Studio demonstration</a:t>
            </a:r>
          </a:p>
          <a:p>
            <a:pPr lvl="1"/>
            <a:r>
              <a:rPr lang="en-US" dirty="0" smtClean="0"/>
              <a:t>(</a:t>
            </a:r>
            <a:r>
              <a:rPr lang="en-US" smtClean="0"/>
              <a:t>Time permitting) Data </a:t>
            </a:r>
            <a:r>
              <a:rPr lang="en-US" dirty="0" smtClean="0"/>
              <a:t>in C</a:t>
            </a:r>
          </a:p>
          <a:p>
            <a:pPr lvl="2"/>
            <a:r>
              <a:rPr lang="en-US" dirty="0" smtClean="0"/>
              <a:t>Data types</a:t>
            </a:r>
          </a:p>
          <a:p>
            <a:pPr lvl="2"/>
            <a:r>
              <a:rPr lang="en-US" dirty="0" smtClean="0"/>
              <a:t>Constants</a:t>
            </a:r>
          </a:p>
          <a:p>
            <a:pPr lvl="2"/>
            <a:r>
              <a:rPr lang="en-US" dirty="0" smtClean="0"/>
              <a:t>Variables</a:t>
            </a:r>
          </a:p>
          <a:p>
            <a:pPr marL="671512" lvl="2" indent="0">
              <a:buNone/>
            </a:pPr>
            <a:endParaRPr lang="en-US" dirty="0" smtClean="0"/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 smtClean="0"/>
              <a:t>Sign up for the course discussion group on Piazza!</a:t>
            </a:r>
          </a:p>
          <a:p>
            <a:pPr lvl="1"/>
            <a:r>
              <a:rPr lang="en-US" dirty="0" smtClean="0"/>
              <a:t>Program 1 due Monday, 9/11</a:t>
            </a:r>
          </a:p>
          <a:p>
            <a:pPr lvl="2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10 points: e-mail Dr. Geiger for shared Dropbox </a:t>
            </a:r>
            <a:r>
              <a:rPr lang="en-US" sz="2400" dirty="0" smtClean="0">
                <a:latin typeface="Arial" charset="0"/>
              </a:rPr>
              <a:t>folder</a:t>
            </a:r>
          </a:p>
          <a:p>
            <a:pPr lvl="3">
              <a:lnSpc>
                <a:spcPct val="80000"/>
              </a:lnSpc>
            </a:pPr>
            <a:r>
              <a:rPr lang="en-US" dirty="0">
                <a:latin typeface="Arial" charset="0"/>
              </a:rPr>
              <a:t>Please specify e-mail address associated with Dropbox account</a:t>
            </a:r>
          </a:p>
          <a:p>
            <a:pPr lvl="3">
              <a:lnSpc>
                <a:spcPct val="80000"/>
              </a:lnSpc>
            </a:pPr>
            <a:r>
              <a:rPr lang="en-US" dirty="0">
                <a:latin typeface="Arial" charset="0"/>
              </a:rPr>
              <a:t>You will receive invitation to join shared folder—</a:t>
            </a:r>
            <a:r>
              <a:rPr lang="en-US" u="sng" dirty="0">
                <a:solidFill>
                  <a:srgbClr val="FF0000"/>
                </a:solidFill>
                <a:latin typeface="Arial" charset="0"/>
              </a:rPr>
              <a:t>must accept </a:t>
            </a:r>
            <a:r>
              <a:rPr lang="en-US" u="sng" dirty="0" smtClean="0">
                <a:solidFill>
                  <a:srgbClr val="FF0000"/>
                </a:solidFill>
                <a:latin typeface="Arial" charset="0"/>
              </a:rPr>
              <a:t>invitation</a:t>
            </a:r>
            <a:endParaRPr lang="en-US" dirty="0">
              <a:latin typeface="Arial" charset="0"/>
            </a:endParaRPr>
          </a:p>
          <a:p>
            <a:pPr lvl="2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10 points: introduce yourself to your instructor</a:t>
            </a:r>
          </a:p>
          <a:p>
            <a:pPr lvl="2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30 points: complete simple C </a:t>
            </a:r>
            <a:r>
              <a:rPr lang="en-US" sz="2400" dirty="0" smtClean="0">
                <a:latin typeface="Arial" charset="0"/>
              </a:rPr>
              <a:t>program</a:t>
            </a:r>
            <a:endParaRPr lang="en-US" sz="24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17E7EE8-5A33-1F4C-9F04-26D2120514DE}" type="datetime1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Announcements/notes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Program 1 due </a:t>
            </a:r>
            <a:r>
              <a:rPr lang="en-US" sz="2400" dirty="0" smtClean="0">
                <a:latin typeface="Arial" charset="0"/>
              </a:rPr>
              <a:t>Monday, 9/11</a:t>
            </a:r>
            <a:endParaRPr lang="en-US" sz="2400" dirty="0">
              <a:latin typeface="Arial" charset="0"/>
            </a:endParaRPr>
          </a:p>
          <a:p>
            <a:pPr lvl="2">
              <a:lnSpc>
                <a:spcPct val="80000"/>
              </a:lnSpc>
            </a:pPr>
            <a:r>
              <a:rPr lang="en-US" sz="2000" dirty="0" smtClean="0">
                <a:latin typeface="Arial" charset="0"/>
              </a:rPr>
              <a:t>10 points: e-mail Dr. Geiger for shared Dropbox folder</a:t>
            </a:r>
          </a:p>
          <a:p>
            <a:pPr lvl="3">
              <a:lnSpc>
                <a:spcPct val="80000"/>
              </a:lnSpc>
            </a:pPr>
            <a:r>
              <a:rPr lang="en-US" sz="1800" dirty="0" smtClean="0">
                <a:latin typeface="Arial" charset="0"/>
              </a:rPr>
              <a:t>Please specify e-mail address associated with Dropbox account</a:t>
            </a:r>
          </a:p>
          <a:p>
            <a:pPr lvl="3">
              <a:lnSpc>
                <a:spcPct val="80000"/>
              </a:lnSpc>
            </a:pPr>
            <a:r>
              <a:rPr lang="en-US" sz="1800" dirty="0" smtClean="0">
                <a:latin typeface="Arial" charset="0"/>
              </a:rPr>
              <a:t>You will receive invitation to join shared folder—</a:t>
            </a:r>
            <a:r>
              <a:rPr lang="en-US" sz="1800" u="sng" dirty="0" smtClean="0">
                <a:solidFill>
                  <a:srgbClr val="FF0000"/>
                </a:solidFill>
                <a:latin typeface="Arial" charset="0"/>
              </a:rPr>
              <a:t>must accept invitation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>
                <a:latin typeface="Arial" charset="0"/>
              </a:rPr>
              <a:t>10 </a:t>
            </a:r>
            <a:r>
              <a:rPr lang="en-US" sz="2000" dirty="0">
                <a:latin typeface="Arial" charset="0"/>
              </a:rPr>
              <a:t>points: introduce yourself </a:t>
            </a:r>
            <a:r>
              <a:rPr lang="en-US" sz="2000" dirty="0" smtClean="0">
                <a:latin typeface="Arial" charset="0"/>
              </a:rPr>
              <a:t>to your instructor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30 points: complete simple C </a:t>
            </a:r>
            <a:r>
              <a:rPr lang="en-US" sz="2000" dirty="0" smtClean="0">
                <a:latin typeface="Arial" charset="0"/>
              </a:rPr>
              <a:t>program</a:t>
            </a:r>
            <a:endParaRPr lang="en-US" sz="2000" dirty="0">
              <a:latin typeface="Arial" charset="0"/>
            </a:endParaRPr>
          </a:p>
          <a:p>
            <a:pPr lvl="2">
              <a:lnSpc>
                <a:spcPct val="80000"/>
              </a:lnSpc>
            </a:pP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Today’s lecture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Course overview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Instructor information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Course materials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Course policies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Resources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Course outline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Introduction to C programming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Program development </a:t>
            </a:r>
            <a:r>
              <a:rPr lang="en-US" sz="2000" dirty="0" smtClean="0">
                <a:latin typeface="Arial" charset="0"/>
              </a:rPr>
              <a:t>cycle</a:t>
            </a:r>
            <a:endParaRPr lang="en-US" sz="20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B5C5A6B-7EC5-394C-A286-0FA9C94292E7}" type="datetime1">
              <a:rPr lang="en-US" smtClean="0">
                <a:latin typeface="Garamond" charset="0"/>
              </a:rPr>
              <a:t>9/6/2017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D3E96A-8697-5D45-A3FC-286C4E3CE4E7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9D7B031-03F1-6941-8B4C-64F4518521AF}" type="datetime1">
              <a:rPr lang="en-US" smtClean="0">
                <a:latin typeface="Garamond" charset="0"/>
              </a:rPr>
              <a:t>9/6/2017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C4B5A04-0571-114E-94B4-90CD717AD2C9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 charset="0"/>
              </a:rPr>
              <a:t>Course </a:t>
            </a:r>
            <a:r>
              <a:rPr lang="en-US" dirty="0" smtClean="0">
                <a:latin typeface="Garamond" charset="0"/>
              </a:rPr>
              <a:t>meeting </a:t>
            </a:r>
            <a:r>
              <a:rPr lang="en-US" dirty="0">
                <a:latin typeface="Garamond" charset="0"/>
              </a:rPr>
              <a:t>times</a:t>
            </a:r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82000" cy="5064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Lectures: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</a:pPr>
            <a:r>
              <a:rPr lang="en-US" dirty="0" smtClean="0">
                <a:latin typeface="Arial" charset="0"/>
              </a:rPr>
              <a:t>Section 201: MWF 8-8:</a:t>
            </a:r>
            <a:r>
              <a:rPr lang="en-US" dirty="0">
                <a:latin typeface="Arial" charset="0"/>
              </a:rPr>
              <a:t>50, </a:t>
            </a:r>
            <a:r>
              <a:rPr lang="en-US" dirty="0" smtClean="0">
                <a:latin typeface="Arial" charset="0"/>
              </a:rPr>
              <a:t>Ball 326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</a:pPr>
            <a:r>
              <a:rPr lang="en-US" dirty="0" smtClean="0">
                <a:latin typeface="Arial" charset="0"/>
              </a:rPr>
              <a:t>Section 202: MWF 1-1:50, Ball 314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</a:pPr>
            <a:r>
              <a:rPr lang="en-US" dirty="0" smtClean="0">
                <a:latin typeface="Arial" charset="0"/>
              </a:rPr>
              <a:t>Section 203: MWF 12-12:50, Ball 314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</a:pP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You are welcome to attend either lecture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Please go to your assigned section for exams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4640602-31C2-2E44-8496-949B41312C0F}" type="datetime1">
              <a:rPr lang="en-US" smtClean="0">
                <a:latin typeface="Garamond" charset="0"/>
              </a:rPr>
              <a:t>9/6/2017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C4B5A04-0571-114E-94B4-90CD717AD2C9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 charset="0"/>
              </a:rPr>
              <a:t>Course </a:t>
            </a:r>
            <a:r>
              <a:rPr lang="en-US" dirty="0" smtClean="0">
                <a:latin typeface="Garamond" charset="0"/>
              </a:rPr>
              <a:t>instructors</a:t>
            </a:r>
            <a:endParaRPr lang="en-US" dirty="0">
              <a:latin typeface="Garamond" charset="0"/>
            </a:endParaRPr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82000" cy="506412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u="sng" dirty="0" smtClean="0">
                <a:latin typeface="Arial" charset="0"/>
              </a:rPr>
              <a:t>E-mail:</a:t>
            </a:r>
            <a:r>
              <a:rPr lang="en-US" dirty="0" smtClean="0">
                <a:latin typeface="Arial" charset="0"/>
              </a:rPr>
              <a:t>  </a:t>
            </a:r>
            <a:r>
              <a:rPr lang="en-US" dirty="0" err="1" smtClean="0">
                <a:latin typeface="Arial" charset="0"/>
              </a:rPr>
              <a:t>Michael_Geiger@uml.edu</a:t>
            </a:r>
            <a:endParaRPr lang="en-US" dirty="0" smtClean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u="sng" dirty="0" smtClean="0">
                <a:latin typeface="Arial" charset="0"/>
              </a:rPr>
              <a:t>Phone</a:t>
            </a:r>
            <a:r>
              <a:rPr lang="en-US" u="sng" dirty="0">
                <a:latin typeface="Arial" charset="0"/>
              </a:rPr>
              <a:t>:</a:t>
            </a:r>
            <a:r>
              <a:rPr lang="en-US" dirty="0">
                <a:latin typeface="Arial" charset="0"/>
              </a:rPr>
              <a:t> 978-934-3618 (x43618 on campus)</a:t>
            </a:r>
            <a:endParaRPr lang="en-US" u="sng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u="sng" dirty="0" smtClean="0">
                <a:latin typeface="Arial" charset="0"/>
              </a:rPr>
              <a:t>Office:</a:t>
            </a:r>
            <a:r>
              <a:rPr lang="en-US" dirty="0" smtClean="0">
                <a:latin typeface="Arial" charset="0"/>
              </a:rPr>
              <a:t>  </a:t>
            </a:r>
            <a:r>
              <a:rPr lang="en-US" smtClean="0">
                <a:latin typeface="Arial" charset="0"/>
              </a:rPr>
              <a:t>301A Ball </a:t>
            </a:r>
            <a:r>
              <a:rPr lang="en-US" dirty="0" smtClean="0">
                <a:latin typeface="Arial" charset="0"/>
              </a:rPr>
              <a:t>Hall </a:t>
            </a:r>
          </a:p>
          <a:p>
            <a:pPr lvl="1" eaLnBrk="1" hangingPunct="1">
              <a:lnSpc>
                <a:spcPct val="90000"/>
              </a:lnSpc>
            </a:pPr>
            <a:r>
              <a:rPr lang="en-US" u="sng" dirty="0" smtClean="0">
                <a:latin typeface="Arial" charset="0"/>
              </a:rPr>
              <a:t>Office hours:</a:t>
            </a:r>
            <a:r>
              <a:rPr lang="en-US" dirty="0" smtClean="0">
                <a:latin typeface="Arial" charset="0"/>
              </a:rPr>
              <a:t> M 9:30-11, W 9:30-11, </a:t>
            </a:r>
            <a:r>
              <a:rPr lang="en-US" dirty="0" err="1" smtClean="0">
                <a:latin typeface="Arial" charset="0"/>
              </a:rPr>
              <a:t>Th</a:t>
            </a:r>
            <a:r>
              <a:rPr lang="en-US" dirty="0" smtClean="0">
                <a:latin typeface="Arial" charset="0"/>
              </a:rPr>
              <a:t> 1:30-3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Student </a:t>
            </a:r>
            <a:r>
              <a:rPr lang="en-US" dirty="0">
                <a:latin typeface="Arial" charset="0"/>
              </a:rPr>
              <a:t>questions are top priority during these hours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Will </a:t>
            </a:r>
            <a:r>
              <a:rPr lang="en-US" dirty="0" smtClean="0">
                <a:latin typeface="Arial" charset="0"/>
              </a:rPr>
              <a:t>also be </a:t>
            </a:r>
            <a:r>
              <a:rPr lang="en-US" dirty="0">
                <a:latin typeface="Arial" charset="0"/>
              </a:rPr>
              <a:t>in office </a:t>
            </a:r>
            <a:r>
              <a:rPr lang="en-US" dirty="0" smtClean="0">
                <a:latin typeface="Arial" charset="0"/>
              </a:rPr>
              <a:t>MW 11-11:45 &amp; 2-3, F 9:30-11:45</a:t>
            </a:r>
            <a:endParaRPr lang="en-US" dirty="0">
              <a:latin typeface="Arial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Available by </a:t>
            </a:r>
            <a:r>
              <a:rPr lang="en-US" dirty="0" smtClean="0">
                <a:latin typeface="Arial" charset="0"/>
              </a:rPr>
              <a:t>appointment other days/times</a:t>
            </a:r>
          </a:p>
          <a:p>
            <a:pPr marL="671512" lvl="2" indent="0" eaLnBrk="1" hangingPunct="1">
              <a:lnSpc>
                <a:spcPct val="90000"/>
              </a:lnSpc>
              <a:buNone/>
            </a:pPr>
            <a:endParaRPr lang="en-US" dirty="0">
              <a:latin typeface="Arial" charset="0"/>
            </a:endParaRPr>
          </a:p>
          <a:p>
            <a:pPr lvl="2" eaLnBrk="1" hangingPunct="1">
              <a:lnSpc>
                <a:spcPct val="90000"/>
              </a:lnSpc>
            </a:pPr>
            <a:endParaRPr lang="en-US" dirty="0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97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Teaching assistants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err="1" smtClean="0">
                <a:latin typeface="Arial" charset="0"/>
              </a:rPr>
              <a:t>Zhendong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Wang </a:t>
            </a:r>
          </a:p>
          <a:p>
            <a:pPr marL="344487" lvl="1" indent="0" eaLnBrk="1" hangingPunct="1">
              <a:lnSpc>
                <a:spcPct val="90000"/>
              </a:lnSpc>
              <a:buNone/>
            </a:pPr>
            <a:r>
              <a:rPr lang="en-US" dirty="0">
                <a:latin typeface="Arial" charset="0"/>
              </a:rPr>
              <a:t>	(</a:t>
            </a:r>
            <a:r>
              <a:rPr lang="en-US" u="sng" dirty="0">
                <a:latin typeface="Arial" charset="0"/>
              </a:rPr>
              <a:t>e-mail: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Zhendong_Wang@student.uml.edu</a:t>
            </a:r>
            <a:r>
              <a:rPr lang="en-US" dirty="0">
                <a:latin typeface="Arial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Lin Li (</a:t>
            </a:r>
            <a:r>
              <a:rPr lang="en-US" u="sng" dirty="0">
                <a:latin typeface="Arial" charset="0"/>
              </a:rPr>
              <a:t>e-mail: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LiN_Li@</a:t>
            </a:r>
            <a:r>
              <a:rPr lang="en-US" dirty="0" err="1">
                <a:latin typeface="Arial" charset="0"/>
              </a:rPr>
              <a:t>student.uml.edu</a:t>
            </a:r>
            <a:r>
              <a:rPr lang="en-US" dirty="0">
                <a:latin typeface="Arial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endParaRPr lang="en-US" dirty="0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Office </a:t>
            </a:r>
            <a:r>
              <a:rPr lang="en-US" dirty="0">
                <a:latin typeface="Arial" charset="0"/>
              </a:rPr>
              <a:t>hours TBA—will be based on Doodle poll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77C3-D81E-3741-A84F-39E996C00AC0}" type="datetime1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2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3FA25F-2271-2E40-8DAF-D97F42B45E21}" type="datetime1">
              <a:rPr lang="en-US" smtClean="0">
                <a:latin typeface="Garamond" charset="0"/>
              </a:rPr>
              <a:t>9/6/2017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B7EDDFA-8E76-1F47-8ECE-12CB66C78402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Course materials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0000FF"/>
                </a:solidFill>
                <a:ea typeface="+mn-ea"/>
              </a:rPr>
              <a:t>Textbook:</a:t>
            </a:r>
            <a:r>
              <a:rPr lang="en-US" dirty="0" smtClean="0">
                <a:ea typeface="+mn-ea"/>
              </a:rPr>
              <a:t>  K.N. King, </a:t>
            </a:r>
            <a:r>
              <a:rPr lang="en-US" i="1" dirty="0" smtClean="0">
                <a:ea typeface="+mn-ea"/>
              </a:rPr>
              <a:t>C Programming: A Modern Approach</a:t>
            </a:r>
            <a:r>
              <a:rPr lang="en-US" dirty="0" smtClean="0">
                <a:ea typeface="+mn-ea"/>
              </a:rPr>
              <a:t>, 2nd edition, 2008, W.W. Norton.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ea typeface="+mn-ea"/>
                <a:cs typeface="+mn-cs"/>
              </a:rPr>
              <a:t>ISBN: 978-0-393-97950-3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0000FF"/>
                </a:solidFill>
                <a:ea typeface="+mn-ea"/>
              </a:rPr>
              <a:t>Course tools:</a:t>
            </a:r>
            <a:r>
              <a:rPr lang="en-US" b="1" dirty="0" smtClean="0">
                <a:solidFill>
                  <a:srgbClr val="0000FF"/>
                </a:solidFill>
                <a:ea typeface="+mn-ea"/>
              </a:rPr>
              <a:t> </a:t>
            </a:r>
            <a:r>
              <a:rPr lang="en-US" dirty="0" smtClean="0">
                <a:ea typeface="+mn-ea"/>
              </a:rPr>
              <a:t>Need integrated development environment (IDE) that compiles/runs C code</a:t>
            </a:r>
            <a:endParaRPr lang="en-US" dirty="0">
              <a:ea typeface="+mn-ea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Recommended IDEs (all free; links on web)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Windows: Microsoft Visual Studio Community (MS website)</a:t>
            </a:r>
          </a:p>
          <a:p>
            <a:pPr lvl="2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Mac: </a:t>
            </a:r>
            <a:r>
              <a:rPr lang="en-US" dirty="0" err="1" smtClean="0"/>
              <a:t>Xcode</a:t>
            </a:r>
            <a:r>
              <a:rPr lang="en-US" dirty="0" smtClean="0"/>
              <a:t> (Mac App Store)</a:t>
            </a:r>
          </a:p>
          <a:p>
            <a:pPr lvl="2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Linux: </a:t>
            </a:r>
            <a:r>
              <a:rPr lang="en-US" dirty="0" err="1" smtClean="0"/>
              <a:t>gcc</a:t>
            </a:r>
            <a:r>
              <a:rPr lang="en-US" dirty="0" smtClean="0"/>
              <a:t>/</a:t>
            </a:r>
            <a:r>
              <a:rPr lang="en-US" dirty="0" err="1" smtClean="0"/>
              <a:t>gdb</a:t>
            </a:r>
            <a:r>
              <a:rPr lang="en-US" dirty="0" smtClean="0"/>
              <a:t> (text-based; can run through terminal on Mac as well)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Additional course materials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Course websites: </a:t>
            </a:r>
            <a:endParaRPr lang="en-US" dirty="0" smtClean="0">
              <a:latin typeface="Arial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http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://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</a:rPr>
              <a:t>mjgeiger.github.io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/eece2160/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f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17/</a:t>
            </a:r>
            <a:r>
              <a:rPr lang="en-US" sz="2400" dirty="0" err="1">
                <a:solidFill>
                  <a:srgbClr val="0000FF"/>
                </a:solidFill>
                <a:latin typeface="Arial" charset="0"/>
              </a:rPr>
              <a:t>index.htm</a:t>
            </a:r>
            <a:endParaRPr lang="en-US" sz="2400" dirty="0">
              <a:solidFill>
                <a:srgbClr val="0000FF"/>
              </a:solidFill>
              <a:latin typeface="Arial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http://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</a:rPr>
              <a:t>mjgeiger.github.io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/eece2160/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f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17/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</a:rPr>
              <a:t>schedule.htm</a:t>
            </a:r>
            <a:endParaRPr lang="en-US" sz="2400" dirty="0">
              <a:solidFill>
                <a:srgbClr val="0000FF"/>
              </a:solidFill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Will contain lecture slides, handouts, assignments</a:t>
            </a:r>
          </a:p>
          <a:p>
            <a:r>
              <a:rPr lang="en-US" dirty="0">
                <a:latin typeface="Arial" charset="0"/>
              </a:rPr>
              <a:t>Discussion group through </a:t>
            </a:r>
            <a:r>
              <a:rPr lang="en-US" dirty="0" err="1">
                <a:solidFill>
                  <a:srgbClr val="0000FF"/>
                </a:solidFill>
                <a:latin typeface="Arial" charset="0"/>
              </a:rPr>
              <a:t>piazza.com</a:t>
            </a:r>
            <a:r>
              <a:rPr lang="en-US" dirty="0">
                <a:latin typeface="Arial" charset="0"/>
              </a:rPr>
              <a:t>: </a:t>
            </a:r>
          </a:p>
          <a:p>
            <a:pPr lvl="1"/>
            <a:r>
              <a:rPr lang="en-US" dirty="0">
                <a:latin typeface="Arial" charset="0"/>
              </a:rPr>
              <a:t>Allow common questions to be answered for </a:t>
            </a:r>
            <a:r>
              <a:rPr lang="en-US" dirty="0" smtClean="0">
                <a:latin typeface="Arial" charset="0"/>
              </a:rPr>
              <a:t>everyone</a:t>
            </a:r>
          </a:p>
          <a:p>
            <a:pPr lvl="2"/>
            <a:r>
              <a:rPr lang="en-US" b="1" u="sng" dirty="0" smtClean="0">
                <a:solidFill>
                  <a:srgbClr val="FF0000"/>
                </a:solidFill>
                <a:latin typeface="Arial" charset="0"/>
              </a:rPr>
              <a:t>Do not post code to the discussion group</a:t>
            </a:r>
            <a:endParaRPr lang="en-US" b="1" u="sng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All course announcements will be posted here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</a:rPr>
              <a:t>Will use as class mailing list—please enroll 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ASAP</a:t>
            </a:r>
          </a:p>
          <a:p>
            <a:pPr lvl="1"/>
            <a:endParaRPr lang="en-US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71C3D32-57ED-DC42-98B8-05189C9DEFE4}" type="datetime1">
              <a:rPr lang="en-US" smtClean="0">
                <a:latin typeface="Garamond" charset="0"/>
              </a:rPr>
              <a:t>9/6/2017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616EF92-7613-F24B-96B4-24505B952C74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Academic honesty</a:t>
            </a:r>
            <a:endParaRPr lang="en-US" dirty="0"/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assignments are to be done </a:t>
            </a:r>
            <a:r>
              <a:rPr lang="en-US" b="1" dirty="0" smtClean="0">
                <a:solidFill>
                  <a:srgbClr val="FF0000"/>
                </a:solidFill>
              </a:rPr>
              <a:t>individually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unless explicitly specified otherwise by the instructor</a:t>
            </a:r>
          </a:p>
          <a:p>
            <a:r>
              <a:rPr lang="en-US" dirty="0" smtClean="0"/>
              <a:t>Any copied solutions, whether from another student or an outside source, are subject to penalty</a:t>
            </a:r>
          </a:p>
          <a:p>
            <a:r>
              <a:rPr lang="en-US" dirty="0" smtClean="0"/>
              <a:t>You may discuss general topics or help one another with specific errors, but </a:t>
            </a:r>
            <a:r>
              <a:rPr lang="en-US" b="1" dirty="0" smtClean="0">
                <a:solidFill>
                  <a:srgbClr val="FF0000"/>
                </a:solidFill>
              </a:rPr>
              <a:t>do not share assignment solutions</a:t>
            </a:r>
          </a:p>
          <a:p>
            <a:pPr lvl="1"/>
            <a:r>
              <a:rPr lang="en-US" dirty="0" smtClean="0"/>
              <a:t>Must acknowledge assistance from classmate in submission 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983AF4E-1458-4A4B-8422-E76249AAE24E}" type="datetime1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EA091F7-AE2D-E94D-94F1-9FC6369E942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Programming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rial" charset="0"/>
              </a:rPr>
              <a:t>Will submit all code </a:t>
            </a:r>
            <a:r>
              <a:rPr lang="en-US" sz="2800" dirty="0" smtClean="0">
                <a:latin typeface="Arial" charset="0"/>
              </a:rPr>
              <a:t>via shared </a:t>
            </a:r>
            <a:r>
              <a:rPr lang="en-US" sz="2800" dirty="0" err="1" smtClean="0">
                <a:latin typeface="Arial" charset="0"/>
              </a:rPr>
              <a:t>Dropbox</a:t>
            </a:r>
            <a:r>
              <a:rPr lang="en-US" sz="2800" dirty="0" smtClean="0">
                <a:latin typeface="Arial" charset="0"/>
              </a:rPr>
              <a:t> folder</a:t>
            </a:r>
            <a:endParaRPr lang="en-US" sz="2800" dirty="0">
              <a:latin typeface="Arial" charset="0"/>
            </a:endParaRPr>
          </a:p>
          <a:p>
            <a:pPr lvl="1"/>
            <a:r>
              <a:rPr lang="en-US" sz="2400" dirty="0">
                <a:latin typeface="Arial" charset="0"/>
              </a:rPr>
              <a:t>Will not get confirmation unless you explicitly </a:t>
            </a:r>
            <a:r>
              <a:rPr lang="en-US" sz="2400" dirty="0" smtClean="0">
                <a:latin typeface="Arial" charset="0"/>
              </a:rPr>
              <a:t>ask</a:t>
            </a:r>
          </a:p>
          <a:p>
            <a:pPr lvl="1"/>
            <a:r>
              <a:rPr lang="en-US" sz="2400" dirty="0" smtClean="0">
                <a:latin typeface="Arial" charset="0"/>
              </a:rPr>
              <a:t>Must e-mail Dr. Geiger if submitting late</a:t>
            </a:r>
            <a:endParaRPr lang="en-US" sz="2400" dirty="0">
              <a:latin typeface="Arial" charset="0"/>
            </a:endParaRPr>
          </a:p>
          <a:p>
            <a:r>
              <a:rPr lang="en-US" sz="2800" dirty="0">
                <a:latin typeface="Arial" charset="0"/>
              </a:rPr>
              <a:t>Penalty after due date: -(2</a:t>
            </a:r>
            <a:r>
              <a:rPr lang="en-US" sz="2800" baseline="30000" dirty="0">
                <a:latin typeface="Arial" charset="0"/>
              </a:rPr>
              <a:t>n-1</a:t>
            </a:r>
            <a:r>
              <a:rPr lang="en-US" sz="2800" dirty="0">
                <a:latin typeface="Arial" charset="0"/>
              </a:rPr>
              <a:t>) points per day</a:t>
            </a:r>
          </a:p>
          <a:p>
            <a:pPr lvl="1"/>
            <a:r>
              <a:rPr lang="en-US" sz="2400" dirty="0">
                <a:latin typeface="Arial" charset="0"/>
              </a:rPr>
              <a:t>i.e., -1 after 1 day, -2 after 2 days, -4 after 3 days …</a:t>
            </a:r>
          </a:p>
          <a:p>
            <a:pPr lvl="1"/>
            <a:r>
              <a:rPr lang="en-US" sz="2400" dirty="0">
                <a:latin typeface="Arial" charset="0"/>
              </a:rPr>
              <a:t>Assignments that are 8+ days late receive 0</a:t>
            </a:r>
          </a:p>
          <a:p>
            <a:r>
              <a:rPr lang="en-US" sz="2800" dirty="0">
                <a:latin typeface="Arial" charset="0"/>
              </a:rPr>
              <a:t>See grading policies (last three pages of </a:t>
            </a:r>
            <a:r>
              <a:rPr lang="en-US" sz="2800" dirty="0" smtClean="0">
                <a:latin typeface="Arial" charset="0"/>
              </a:rPr>
              <a:t>today’s </a:t>
            </a:r>
            <a:r>
              <a:rPr lang="en-US" sz="2800" dirty="0">
                <a:latin typeface="Arial" charset="0"/>
              </a:rPr>
              <a:t>handout) for more details on:</a:t>
            </a:r>
          </a:p>
          <a:p>
            <a:pPr lvl="1"/>
            <a:r>
              <a:rPr lang="en-US" sz="2400" dirty="0">
                <a:latin typeface="Arial" charset="0"/>
              </a:rPr>
              <a:t>Grading rubric</a:t>
            </a:r>
          </a:p>
          <a:p>
            <a:pPr lvl="1"/>
            <a:r>
              <a:rPr lang="en-US" sz="2400" dirty="0">
                <a:latin typeface="Arial" charset="0"/>
              </a:rPr>
              <a:t>Common deductions</a:t>
            </a:r>
          </a:p>
          <a:p>
            <a:pPr lvl="1"/>
            <a:r>
              <a:rPr lang="en-US" sz="2400" dirty="0" err="1">
                <a:latin typeface="Arial" charset="0"/>
              </a:rPr>
              <a:t>Regrade</a:t>
            </a:r>
            <a:r>
              <a:rPr lang="en-US" sz="2400" dirty="0">
                <a:latin typeface="Arial" charset="0"/>
              </a:rPr>
              <a:t> policy</a:t>
            </a:r>
          </a:p>
          <a:p>
            <a:pPr lvl="1"/>
            <a:r>
              <a:rPr lang="en-US" sz="2400" dirty="0">
                <a:latin typeface="Arial" charset="0"/>
              </a:rPr>
              <a:t>Example grading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02CF61E-B14A-0442-BCE0-4486EDA6C956}" type="datetime1">
              <a:rPr lang="en-US" smtClean="0">
                <a:latin typeface="Garamond" charset="0"/>
              </a:rPr>
              <a:t>9/6/2017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DBE69F6-1B06-E546-AE60-A237199B946E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6944</TotalTime>
  <Words>1298</Words>
  <Application>Microsoft Office PowerPoint</Application>
  <PresentationFormat>On-screen Show (4:3)</PresentationFormat>
  <Paragraphs>239</Paragraphs>
  <Slides>19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Edge</vt:lpstr>
      <vt:lpstr>EECE.2160 ECE Application Programming</vt:lpstr>
      <vt:lpstr>Lecture outline</vt:lpstr>
      <vt:lpstr>Course meeting times</vt:lpstr>
      <vt:lpstr>Course instructors</vt:lpstr>
      <vt:lpstr>Teaching assistants</vt:lpstr>
      <vt:lpstr>Course materials</vt:lpstr>
      <vt:lpstr>Additional course materials</vt:lpstr>
      <vt:lpstr>Academic honesty</vt:lpstr>
      <vt:lpstr>Programming assignments</vt:lpstr>
      <vt:lpstr>Programming assignments: regrades</vt:lpstr>
      <vt:lpstr>Course “rules”</vt:lpstr>
      <vt:lpstr>Grading and exam dates</vt:lpstr>
      <vt:lpstr>Tentative course outline</vt:lpstr>
      <vt:lpstr>Programming exercises</vt:lpstr>
      <vt:lpstr>Course questions</vt:lpstr>
      <vt:lpstr>Course questions (continued)</vt:lpstr>
      <vt:lpstr>Program development</vt:lpstr>
      <vt:lpstr>Program development (cont.)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J. Geiger</cp:lastModifiedBy>
  <cp:revision>1633</cp:revision>
  <dcterms:created xsi:type="dcterms:W3CDTF">2006-04-03T05:03:01Z</dcterms:created>
  <dcterms:modified xsi:type="dcterms:W3CDTF">2017-09-06T12:06:53Z</dcterms:modified>
</cp:coreProperties>
</file>