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518" r:id="rId4"/>
    <p:sldId id="520" r:id="rId5"/>
    <p:sldId id="521" r:id="rId6"/>
    <p:sldId id="522" r:id="rId7"/>
    <p:sldId id="523" r:id="rId8"/>
    <p:sldId id="524" r:id="rId9"/>
    <p:sldId id="525" r:id="rId10"/>
    <p:sldId id="526" r:id="rId11"/>
    <p:sldId id="527" r:id="rId12"/>
    <p:sldId id="528" r:id="rId13"/>
    <p:sldId id="519" r:id="rId14"/>
    <p:sldId id="513" r:id="rId15"/>
    <p:sldId id="410" r:id="rId1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57BC0B-7799-2141-A4F0-1D1C6528FA0F}" type="slidenum">
              <a:rPr lang="en-US" sz="1200">
                <a:cs typeface="Arial" charset="0"/>
              </a:rPr>
              <a:pPr eaLnBrk="1" hangingPunct="1"/>
              <a:t>2</a:t>
            </a:fld>
            <a:endParaRPr lang="en-US" sz="1200">
              <a:cs typeface="Arial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8124D-E033-BD44-887D-4301EFFB24E1}" type="datetime1">
              <a:rPr lang="en-US" smtClean="0"/>
              <a:t>11/3/17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02C0C-1983-4848-B071-4B2A1C48CC82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6086E-DE42-7649-A99B-A204ED403150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525BE-93C1-2B46-88F3-8371362E3776}" type="datetime1">
              <a:rPr lang="en-US" smtClean="0"/>
              <a:t>11/3/17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57318-8F01-6243-9FFB-4C8320983544}" type="datetime1">
              <a:rPr lang="en-US" smtClean="0"/>
              <a:t>11/3/17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9899D-DC7E-E24B-A4FA-B841D112AD2B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4E9C5-F823-584F-B813-07F634F33739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88D91-3D1A-584E-B83A-95C11071BFD8}" type="datetime1">
              <a:rPr lang="en-US" smtClean="0"/>
              <a:t>11/3/17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36B18-E977-E543-BEE7-C10F93A6A46B}" type="datetime1">
              <a:rPr lang="en-US" smtClean="0"/>
              <a:t>11/3/17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A0ECF-5505-144D-9517-92A16CBFCE6C}" type="datetime1">
              <a:rPr lang="en-US" smtClean="0"/>
              <a:t>11/3/17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DE9FB-2C4C-9146-846E-AA09156A9E44}" type="datetime1">
              <a:rPr lang="en-US" smtClean="0"/>
              <a:t>11/3/17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F59EF-1B91-154C-A224-4039606CB8A3}" type="datetime1">
              <a:rPr lang="en-US" smtClean="0"/>
              <a:t>11/3/17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C73AB-2851-774D-8272-38424E159BE9}" type="datetime1">
              <a:rPr lang="en-US" smtClean="0"/>
              <a:t>11/3/17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A2A9DAA6-EB90-F24B-95E0-E302955257D8}" type="datetime1">
              <a:rPr lang="en-US" smtClean="0"/>
              <a:t>11/3/17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Fall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22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Character arrays and strings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not to do in </a:t>
            </a:r>
            <a:r>
              <a:rPr lang="en-US" dirty="0" err="1" smtClean="0"/>
              <a:t>ReadText</a:t>
            </a:r>
            <a:r>
              <a:rPr lang="en-US" dirty="0" smtClean="0"/>
              <a:t>()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brute force method to find appropriate histogram index will incur -10 deduction</a:t>
            </a:r>
          </a:p>
          <a:p>
            <a:pPr lvl="1"/>
            <a:r>
              <a:rPr lang="en-US" dirty="0" smtClean="0"/>
              <a:t>Brute force methods basically compare input letter to all possible letters</a:t>
            </a:r>
          </a:p>
          <a:p>
            <a:r>
              <a:rPr lang="en-US" dirty="0" smtClean="0"/>
              <a:t>Prohibited brute force method #2: loop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char test = ‘A’;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for (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= 0;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&lt; 26;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if (</a:t>
            </a:r>
            <a:r>
              <a:rPr lang="en-US" dirty="0" err="1" smtClean="0">
                <a:latin typeface="Courier New"/>
                <a:cs typeface="Courier New"/>
              </a:rPr>
              <a:t>ch</a:t>
            </a:r>
            <a:r>
              <a:rPr lang="en-US" dirty="0" smtClean="0">
                <a:latin typeface="Courier New"/>
                <a:cs typeface="Courier New"/>
              </a:rPr>
              <a:t> == test)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// modify </a:t>
            </a:r>
            <a:r>
              <a:rPr lang="en-US" dirty="0" err="1" smtClean="0">
                <a:latin typeface="Courier New"/>
                <a:cs typeface="Courier New"/>
              </a:rPr>
              <a:t>histo</a:t>
            </a: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test++;		// Change test 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				//  to next letter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E9899D-DC7E-E24B-A4FA-B841D112AD2B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30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DrawText</a:t>
            </a:r>
            <a:r>
              <a:rPr lang="en-US" dirty="0" smtClean="0"/>
              <a:t>()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each row of output</a:t>
            </a:r>
          </a:p>
          <a:p>
            <a:pPr marL="841375" lvl="1" indent="-514350">
              <a:buFont typeface="+mj-lt"/>
              <a:buAutoNum type="alphaUcPeriod"/>
            </a:pPr>
            <a:r>
              <a:rPr lang="en-US" dirty="0"/>
              <a:t>For each entry in histogram</a:t>
            </a:r>
          </a:p>
          <a:p>
            <a:pPr marL="1193800" lvl="2" indent="-514350">
              <a:buFont typeface="+mj-lt"/>
              <a:buAutoNum type="romanLcPeriod"/>
            </a:pPr>
            <a:r>
              <a:rPr lang="en-US" dirty="0"/>
              <a:t>If current entry is at least row #, print “| “ (bar &amp; space)</a:t>
            </a:r>
          </a:p>
          <a:p>
            <a:pPr marL="1193800" lvl="2" indent="-514350">
              <a:buFont typeface="+mj-lt"/>
              <a:buAutoNum type="romanLcPeriod"/>
            </a:pPr>
            <a:r>
              <a:rPr lang="en-US" dirty="0"/>
              <a:t>Otherwise, print “  “ (two spaces)</a:t>
            </a:r>
          </a:p>
          <a:p>
            <a:endParaRPr lang="en-US" dirty="0"/>
          </a:p>
          <a:p>
            <a:r>
              <a:rPr lang="en-US" dirty="0" smtClean="0"/>
              <a:t>Must print bar graph from top to bottom</a:t>
            </a:r>
          </a:p>
          <a:p>
            <a:r>
              <a:rPr lang="en-US" dirty="0" smtClean="0"/>
              <a:t># rows based on max value in histogram</a:t>
            </a:r>
          </a:p>
          <a:p>
            <a:r>
              <a:rPr lang="en-US" dirty="0" smtClean="0"/>
              <a:t>Printing </a:t>
            </a:r>
            <a:r>
              <a:rPr lang="en-US" smtClean="0"/>
              <a:t>spaces necessary to </a:t>
            </a:r>
            <a:r>
              <a:rPr lang="en-US" dirty="0" smtClean="0"/>
              <a:t>get everything to line up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E9899D-DC7E-E24B-A4FA-B841D112AD2B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8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very brief topics</a:t>
            </a:r>
          </a:p>
          <a:p>
            <a:pPr lvl="1"/>
            <a:r>
              <a:rPr lang="en-US" dirty="0" smtClean="0"/>
              <a:t>2-D arrays as function arguments</a:t>
            </a:r>
          </a:p>
          <a:p>
            <a:pPr lvl="1"/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E9899D-DC7E-E24B-A4FA-B841D112AD2B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83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2-D arrays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When passing 2-D array to function, can omit first dimension (rows) but must list columns in function prototype/definition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Assume n = # of rows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[][4],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x[3][4];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f(x, 3);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B1976B-1A9D-8D4D-9898-F74BF366E42F}" type="datetime1">
              <a:rPr lang="en-US" sz="1200" smtClean="0">
                <a:latin typeface="Garamond" charset="0"/>
              </a:rPr>
              <a:t>11/3/17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DB3EE6-7659-C24A-AE93-8D468102B578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528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Strings in C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Strings in C: null-terminated arrays of characters</a:t>
            </a:r>
          </a:p>
          <a:p>
            <a:pPr lvl="1">
              <a:lnSpc>
                <a:spcPct val="80000"/>
              </a:lnSpc>
            </a:pP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altLang="ja-JP" sz="2000">
                <a:latin typeface="Courier New" charset="0"/>
                <a:cs typeface="Courier New" charset="0"/>
              </a:rPr>
              <a:t>Hello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{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e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0}</a:t>
            </a:r>
            <a:endParaRPr lang="en-US" altLang="ja-JP" sz="20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Null character = 0 =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</a:rPr>
              <a:t>\0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endParaRPr lang="en-US" altLang="ja-JP" sz="20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Can declare array to hold string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Need space to hold null: </a:t>
            </a:r>
            <a:r>
              <a:rPr lang="en-US" sz="2000">
                <a:latin typeface="Courier New" charset="0"/>
                <a:cs typeface="Courier New" charset="0"/>
              </a:rPr>
              <a:t>char hello[5]</a:t>
            </a:r>
            <a:r>
              <a:rPr lang="en-US" sz="2000">
                <a:latin typeface="Arial" charset="0"/>
                <a:cs typeface="Courier New" charset="0"/>
              </a:rPr>
              <a:t> would be </a:t>
            </a:r>
            <a:r>
              <a:rPr lang="en-US" sz="2000">
                <a:latin typeface="Arial" charset="0"/>
                <a:sym typeface="Wingdings" charset="0"/>
              </a:rPr>
              <a:t>too small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Can use string constants to directly initialize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char hello[]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Hello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altLang="ja-JP" sz="20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Equivalent to: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char hello[6];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hello[0]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hello[1]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e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hello[2]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hello[3]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hello[4]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hello[5] = 0	   --OR--	hello[5]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\0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sz="2000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26A240-D251-444C-93C0-F592BEA7B3A7}" type="datetime1">
              <a:rPr lang="en-US" sz="1200" smtClean="0">
                <a:latin typeface="Garamond" charset="0"/>
                <a:cs typeface="Arial" charset="0"/>
              </a:rPr>
              <a:t>11/3/17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D82A59-3716-D24B-9BF5-562DCA8E0DCF}" type="slidenum">
              <a:rPr lang="en-US" sz="1200">
                <a:latin typeface="Garamond" charset="0"/>
                <a:cs typeface="Arial" charset="0"/>
              </a:rPr>
              <a:pPr eaLnBrk="1" hangingPunct="1"/>
              <a:t>14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88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Strings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Program 6 due 11/6</a:t>
            </a:r>
          </a:p>
          <a:p>
            <a:pPr lvl="2"/>
            <a:r>
              <a:rPr lang="en-US" dirty="0"/>
              <a:t>Program will be “1 day late” 11/7-11/10</a:t>
            </a:r>
          </a:p>
          <a:p>
            <a:pPr lvl="2"/>
            <a:r>
              <a:rPr lang="en-US" dirty="0"/>
              <a:t>Late penalties start increasing again 11/11</a:t>
            </a:r>
          </a:p>
          <a:p>
            <a:pPr lvl="1"/>
            <a:r>
              <a:rPr lang="en-US" dirty="0"/>
              <a:t>Exam 2 in class 11/8</a:t>
            </a:r>
          </a:p>
          <a:p>
            <a:pPr lvl="2"/>
            <a:r>
              <a:rPr lang="en-US" dirty="0"/>
              <a:t>Will be allowed one double-sided 8.5” x 11” note sheet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DE5239-B529-9A43-872B-CA997D3B4E05}" type="datetime1">
              <a:rPr lang="en-US" sz="1200" smtClean="0">
                <a:latin typeface="Garamond" charset="0"/>
              </a:rPr>
              <a:t>11/3/17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5840FA-E6F5-0343-A066-8FDDE6435D57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6 due 11/6</a:t>
            </a:r>
          </a:p>
          <a:p>
            <a:pPr lvl="2"/>
            <a:r>
              <a:rPr lang="en-US" dirty="0" smtClean="0"/>
              <a:t>Program will be “1 day late” 11/7-11/10</a:t>
            </a:r>
          </a:p>
          <a:p>
            <a:pPr lvl="2"/>
            <a:r>
              <a:rPr lang="en-US" dirty="0" smtClean="0"/>
              <a:t>Late penalties start increasing again 11/11</a:t>
            </a:r>
          </a:p>
          <a:p>
            <a:pPr lvl="1"/>
            <a:r>
              <a:rPr lang="en-US" dirty="0" smtClean="0"/>
              <a:t>Exam 2 in class 11/8</a:t>
            </a:r>
          </a:p>
          <a:p>
            <a:pPr lvl="2"/>
            <a:r>
              <a:rPr lang="en-US" dirty="0" smtClean="0"/>
              <a:t>Will be allowed one double-sided 8.5” x 11” note sheet</a:t>
            </a:r>
          </a:p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Arrays and functions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Program 6 overview</a:t>
            </a:r>
          </a:p>
          <a:p>
            <a:pPr lvl="1"/>
            <a:r>
              <a:rPr lang="en-US" dirty="0" smtClean="0"/>
              <a:t>2-D arrays and functions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Basic string intro</a:t>
            </a:r>
            <a:endParaRPr lang="en-US" dirty="0"/>
          </a:p>
        </p:txBody>
      </p:sp>
      <p:sp>
        <p:nvSpPr>
          <p:cNvPr id="184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6926642-5ACE-7D46-9CF5-7C65D3135197}" type="datetime1">
              <a:rPr lang="en-US" sz="1200" smtClean="0">
                <a:latin typeface="Garamond"/>
                <a:cs typeface="Garamond"/>
              </a:rPr>
              <a:t>11/3/17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ECE Application Programming: Lecture 22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F8E4B5-312C-7642-92D5-9DCEDFEF1852}" type="slidenum">
              <a:rPr lang="en-US" sz="1200" smtClean="0">
                <a:latin typeface="Garamond"/>
                <a:cs typeface="Garamond"/>
              </a:rPr>
              <a:pPr/>
              <a:t>2</a:t>
            </a:fld>
            <a:endParaRPr lang="en-US" sz="1200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arrays &amp; pointers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charset="0"/>
                <a:cs typeface="Courier New" charset="0"/>
              </a:rPr>
              <a:t>Array </a:t>
            </a:r>
            <a:r>
              <a:rPr lang="en-US" dirty="0">
                <a:latin typeface="Arial" charset="0"/>
                <a:cs typeface="Courier New" charset="0"/>
              </a:rPr>
              <a:t>name </a:t>
            </a:r>
            <a:r>
              <a:rPr lang="en-US" u="sng" dirty="0">
                <a:latin typeface="Arial" charset="0"/>
                <a:cs typeface="Courier New" charset="0"/>
              </a:rPr>
              <a:t>is</a:t>
            </a:r>
            <a:r>
              <a:rPr lang="en-US" dirty="0">
                <a:latin typeface="Arial" charset="0"/>
                <a:cs typeface="Courier New" charset="0"/>
              </a:rPr>
              <a:t> a pointer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Arrays are always passed by address to </a:t>
            </a:r>
            <a:r>
              <a:rPr lang="en-US" dirty="0" smtClean="0">
                <a:latin typeface="Arial" charset="0"/>
                <a:cs typeface="Courier New" charset="0"/>
              </a:rPr>
              <a:t>functions</a:t>
            </a:r>
            <a:endParaRPr lang="en-US" dirty="0">
              <a:latin typeface="Arial" charset="0"/>
              <a:cs typeface="Courier New" charset="0"/>
            </a:endParaRP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Should pass size of array as additional argument</a:t>
            </a:r>
          </a:p>
          <a:p>
            <a:pPr lvl="2"/>
            <a:r>
              <a:rPr lang="en-US" dirty="0">
                <a:latin typeface="Arial" charset="0"/>
                <a:cs typeface="Courier New" charset="0"/>
              </a:rPr>
              <a:t>e.g. </a:t>
            </a:r>
            <a:r>
              <a:rPr lang="en-US" dirty="0">
                <a:latin typeface="Courier New"/>
                <a:cs typeface="Courier New"/>
              </a:rPr>
              <a:t>void f(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arr</a:t>
            </a:r>
            <a:r>
              <a:rPr lang="en-US" dirty="0">
                <a:latin typeface="Courier New"/>
                <a:cs typeface="Courier New"/>
              </a:rPr>
              <a:t>[],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n)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lvl="2"/>
            <a:r>
              <a:rPr lang="en-US" dirty="0" smtClean="0">
                <a:latin typeface="Arial" charset="0"/>
                <a:cs typeface="Courier New" charset="0"/>
              </a:rPr>
              <a:t>Size of array does not need to be specified in brackets (and will be ignored by compiler)</a:t>
            </a:r>
          </a:p>
          <a:p>
            <a:r>
              <a:rPr lang="en-US" dirty="0" smtClean="0">
                <a:latin typeface="Arial" charset="0"/>
                <a:cs typeface="Courier New" charset="0"/>
              </a:rPr>
              <a:t>Calling functions with array arguments: simply specify name of array</a:t>
            </a:r>
          </a:p>
          <a:p>
            <a:pPr lvl="1"/>
            <a:r>
              <a:rPr lang="en-US" dirty="0" smtClean="0">
                <a:latin typeface="Arial" charset="0"/>
                <a:cs typeface="Courier New" charset="0"/>
              </a:rPr>
              <a:t>For example, given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x[20]</a:t>
            </a:r>
            <a:r>
              <a:rPr lang="en-US" dirty="0" smtClean="0">
                <a:latin typeface="Arial" charset="0"/>
                <a:cs typeface="Courier New" charset="0"/>
              </a:rPr>
              <a:t>; pass that array to </a:t>
            </a:r>
            <a:r>
              <a:rPr lang="en-US" dirty="0" smtClean="0">
                <a:latin typeface="Courier New"/>
                <a:cs typeface="Courier New"/>
              </a:rPr>
              <a:t>f()</a:t>
            </a:r>
            <a:r>
              <a:rPr lang="en-US" dirty="0" smtClean="0">
                <a:latin typeface="Arial" charset="0"/>
                <a:cs typeface="Courier New" charset="0"/>
              </a:rPr>
              <a:t>:  </a:t>
            </a:r>
            <a:r>
              <a:rPr lang="en-US" dirty="0" smtClean="0">
                <a:latin typeface="Courier New"/>
                <a:cs typeface="Courier New"/>
              </a:rPr>
              <a:t>f(x, 20);</a:t>
            </a:r>
          </a:p>
          <a:p>
            <a:pPr lvl="1"/>
            <a:r>
              <a:rPr lang="en-US" dirty="0" smtClean="0">
                <a:latin typeface="Arial" charset="0"/>
                <a:cs typeface="Courier New" charset="0"/>
              </a:rPr>
              <a:t>Array name is pointer to first element: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Arial" charset="0"/>
                <a:cs typeface="Courier New" charset="0"/>
              </a:rPr>
              <a:t> </a:t>
            </a:r>
            <a:r>
              <a:rPr lang="en-US" dirty="0" smtClean="0">
                <a:latin typeface="Arial" charset="0"/>
                <a:cs typeface="Courier New" charset="0"/>
                <a:sym typeface="Wingdings"/>
              </a:rPr>
              <a:t>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&amp;x[0]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15B68A1-1E33-1D46-AFC8-FB6EB5FDCF04}" type="datetime1">
              <a:rPr lang="en-US" sz="1200" smtClean="0">
                <a:latin typeface="Garamond" charset="0"/>
              </a:rPr>
              <a:t>11/3/17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06127C-A09E-8F42-BDE3-4E2FAF94D70B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217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6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lines of text from input</a:t>
            </a:r>
          </a:p>
          <a:p>
            <a:r>
              <a:rPr lang="en-US" dirty="0" smtClean="0"/>
              <a:t>Use array to track # times each letter occurs in input text</a:t>
            </a:r>
          </a:p>
          <a:p>
            <a:r>
              <a:rPr lang="en-US" dirty="0" smtClean="0"/>
              <a:t>Use array contents to generate bar graph showing relative frequencies of each letter</a:t>
            </a:r>
          </a:p>
          <a:p>
            <a:endParaRPr lang="en-US" dirty="0"/>
          </a:p>
          <a:p>
            <a:r>
              <a:rPr lang="en-US" dirty="0" smtClean="0"/>
              <a:t>Gives you practice using arrays and functions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E9899D-DC7E-E24B-A4FA-B841D112AD2B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8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main() should contain</a:t>
            </a:r>
          </a:p>
          <a:p>
            <a:pPr lvl="1"/>
            <a:r>
              <a:rPr lang="en-US" dirty="0" smtClean="0"/>
              <a:t>Array to track letter frequency: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myHist</a:t>
            </a:r>
            <a:r>
              <a:rPr lang="en-US" dirty="0" smtClean="0">
                <a:latin typeface="Courier New"/>
                <a:cs typeface="Courier New"/>
              </a:rPr>
              <a:t>[26]</a:t>
            </a:r>
          </a:p>
          <a:p>
            <a:pPr lvl="1"/>
            <a:r>
              <a:rPr lang="en-US" dirty="0" smtClean="0"/>
              <a:t>Maximum value in array: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myMax</a:t>
            </a:r>
            <a:endParaRPr lang="en-US" dirty="0">
              <a:latin typeface="Courier New"/>
              <a:cs typeface="Courier New"/>
            </a:endParaRPr>
          </a:p>
          <a:p>
            <a:pPr lvl="2"/>
            <a:r>
              <a:rPr lang="en-US" dirty="0" smtClean="0"/>
              <a:t>Used to determine height of histogram output</a:t>
            </a:r>
          </a:p>
          <a:p>
            <a:r>
              <a:rPr lang="en-US" dirty="0" smtClean="0"/>
              <a:t>Program uses four commands</a:t>
            </a:r>
          </a:p>
          <a:p>
            <a:pPr lvl="1"/>
            <a:r>
              <a:rPr lang="en-US" dirty="0" smtClean="0"/>
              <a:t>‘R’, ‘r’: Read a single line of input</a:t>
            </a:r>
          </a:p>
          <a:p>
            <a:pPr lvl="2"/>
            <a:r>
              <a:rPr lang="en-US" dirty="0" smtClean="0"/>
              <a:t>Call </a:t>
            </a:r>
            <a:r>
              <a:rPr lang="en-US" dirty="0" err="1" smtClean="0">
                <a:latin typeface="Courier New"/>
                <a:cs typeface="Courier New"/>
              </a:rPr>
              <a:t>ReadText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myHist</a:t>
            </a:r>
            <a:r>
              <a:rPr lang="en-US" dirty="0" smtClean="0">
                <a:latin typeface="Courier New"/>
                <a:cs typeface="Courier New"/>
              </a:rPr>
              <a:t>, &amp;</a:t>
            </a:r>
            <a:r>
              <a:rPr lang="en-US" dirty="0" err="1" smtClean="0">
                <a:latin typeface="Courier New"/>
                <a:cs typeface="Courier New"/>
              </a:rPr>
              <a:t>myMax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; to read line</a:t>
            </a:r>
          </a:p>
          <a:p>
            <a:pPr lvl="1"/>
            <a:r>
              <a:rPr lang="en-US" dirty="0" smtClean="0"/>
              <a:t>‘P’, ‘p’: Print histogram</a:t>
            </a:r>
          </a:p>
          <a:p>
            <a:pPr lvl="2"/>
            <a:r>
              <a:rPr lang="en-US" dirty="0" smtClean="0"/>
              <a:t>Call </a:t>
            </a:r>
            <a:r>
              <a:rPr lang="en-US" dirty="0" err="1" smtClean="0">
                <a:latin typeface="Courier New"/>
                <a:cs typeface="Courier New"/>
              </a:rPr>
              <a:t>DrawHist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myHist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myMax</a:t>
            </a:r>
            <a:r>
              <a:rPr lang="en-US" dirty="0" smtClean="0">
                <a:latin typeface="Courier New"/>
                <a:cs typeface="Courier New"/>
              </a:rPr>
              <a:t>);</a:t>
            </a:r>
            <a:r>
              <a:rPr lang="en-US" dirty="0" smtClean="0"/>
              <a:t> to print histogram</a:t>
            </a:r>
          </a:p>
          <a:p>
            <a:pPr lvl="1"/>
            <a:r>
              <a:rPr lang="en-US" dirty="0" smtClean="0"/>
              <a:t>‘C’, ‘c’: Clear histogram (and max value)</a:t>
            </a:r>
          </a:p>
          <a:p>
            <a:pPr lvl="1"/>
            <a:r>
              <a:rPr lang="en-US" dirty="0" smtClean="0"/>
              <a:t>‘Q’, ‘q’: Quit program</a:t>
            </a:r>
          </a:p>
          <a:p>
            <a:r>
              <a:rPr lang="en-US" dirty="0" smtClean="0"/>
              <a:t>Only error checking: invalid command</a:t>
            </a:r>
          </a:p>
          <a:p>
            <a:pPr lvl="1"/>
            <a:r>
              <a:rPr lang="en-US" dirty="0" smtClean="0"/>
              <a:t>All other input: reading characters, so no formatting errors</a:t>
            </a:r>
          </a:p>
          <a:p>
            <a:pPr lvl="1"/>
            <a:r>
              <a:rPr lang="en-US" dirty="0" smtClean="0"/>
              <a:t>You may ignore some characters, but they’re not errors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E9899D-DC7E-E24B-A4FA-B841D112AD2B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9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ReadText</a:t>
            </a:r>
            <a:r>
              <a:rPr lang="en-US" dirty="0" smtClean="0"/>
              <a:t>()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a single character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that character is a letter, update the appropriate entry in the histogram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that character is </a:t>
            </a:r>
            <a:r>
              <a:rPr lang="en-US" u="sng" dirty="0" smtClean="0"/>
              <a:t>not</a:t>
            </a:r>
            <a:r>
              <a:rPr lang="en-US" dirty="0" smtClean="0"/>
              <a:t> a newline, return to step 1 and read another character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Function should also update max value, either as it reads characters or after reading all input characters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E9899D-DC7E-E24B-A4FA-B841D112AD2B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1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ReadText</a:t>
            </a:r>
            <a:r>
              <a:rPr lang="en-US" dirty="0" smtClean="0"/>
              <a:t>() 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 err="1" smtClean="0">
                <a:latin typeface="Courier New"/>
                <a:cs typeface="Courier New"/>
              </a:rPr>
              <a:t>ctype.h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 functions will help in </a:t>
            </a:r>
            <a:r>
              <a:rPr lang="en-US" dirty="0" err="1" smtClean="0"/>
              <a:t>ReadText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isalpha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ch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: returns “true” if </a:t>
            </a:r>
            <a:r>
              <a:rPr lang="en-US" dirty="0" err="1" smtClean="0">
                <a:latin typeface="Courier New"/>
                <a:cs typeface="Courier New"/>
              </a:rPr>
              <a:t>ch</a:t>
            </a:r>
            <a:r>
              <a:rPr lang="en-US" dirty="0" smtClean="0"/>
              <a:t> is letter, “false” otherwise</a:t>
            </a:r>
          </a:p>
          <a:p>
            <a:pPr lvl="2"/>
            <a:r>
              <a:rPr lang="en-US" dirty="0" smtClean="0"/>
              <a:t>Directly applies to one step on previous slide</a:t>
            </a:r>
          </a:p>
          <a:p>
            <a:pPr lvl="1"/>
            <a:r>
              <a:rPr lang="en-US" dirty="0" smtClean="0"/>
              <a:t>Converting each letter to same case makes it easier to find appropriate entry in histogram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toupper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ch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: returns uppercase letter if </a:t>
            </a:r>
            <a:r>
              <a:rPr lang="en-US" dirty="0" err="1" smtClean="0">
                <a:latin typeface="Courier New"/>
                <a:cs typeface="Courier New"/>
              </a:rPr>
              <a:t>ch</a:t>
            </a:r>
            <a:r>
              <a:rPr lang="en-US" dirty="0" smtClean="0"/>
              <a:t> is lowercase letter; returns original </a:t>
            </a:r>
            <a:r>
              <a:rPr lang="en-US" dirty="0" err="1" smtClean="0">
                <a:latin typeface="Courier New"/>
                <a:cs typeface="Courier New"/>
              </a:rPr>
              <a:t>ch</a:t>
            </a:r>
            <a:r>
              <a:rPr lang="en-US" dirty="0" smtClean="0"/>
              <a:t> otherwise</a:t>
            </a:r>
          </a:p>
          <a:p>
            <a:pPr lvl="3"/>
            <a:r>
              <a:rPr lang="en-US" dirty="0" err="1" smtClean="0">
                <a:latin typeface="Courier New"/>
                <a:cs typeface="Courier New"/>
              </a:rPr>
              <a:t>toupper</a:t>
            </a:r>
            <a:r>
              <a:rPr lang="en-US" dirty="0" smtClean="0">
                <a:latin typeface="Courier New"/>
                <a:cs typeface="Courier New"/>
              </a:rPr>
              <a:t>('x') = 'X'; </a:t>
            </a:r>
            <a:r>
              <a:rPr lang="en-US" dirty="0" err="1" smtClean="0">
                <a:latin typeface="Courier New"/>
                <a:cs typeface="Courier New"/>
              </a:rPr>
              <a:t>toupper</a:t>
            </a:r>
            <a:r>
              <a:rPr lang="en-US" dirty="0" smtClean="0">
                <a:latin typeface="Courier New"/>
                <a:cs typeface="Courier New"/>
              </a:rPr>
              <a:t>('A') = 'A'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tolower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ch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/>
              <a:t>: returns </a:t>
            </a:r>
            <a:r>
              <a:rPr lang="en-US" dirty="0" smtClean="0"/>
              <a:t>lowercase letter </a:t>
            </a:r>
            <a:r>
              <a:rPr lang="en-US" dirty="0"/>
              <a:t>if </a:t>
            </a:r>
            <a:r>
              <a:rPr lang="en-US" dirty="0" err="1">
                <a:latin typeface="Courier New"/>
                <a:cs typeface="Courier New"/>
              </a:rPr>
              <a:t>ch</a:t>
            </a:r>
            <a:r>
              <a:rPr lang="en-US" dirty="0"/>
              <a:t> is </a:t>
            </a:r>
            <a:r>
              <a:rPr lang="en-US" dirty="0" smtClean="0"/>
              <a:t>uppercase letter</a:t>
            </a:r>
            <a:r>
              <a:rPr lang="en-US" dirty="0"/>
              <a:t>; returns original </a:t>
            </a:r>
            <a:r>
              <a:rPr lang="en-US" dirty="0" err="1">
                <a:latin typeface="Courier New"/>
                <a:cs typeface="Courier New"/>
              </a:rPr>
              <a:t>ch</a:t>
            </a:r>
            <a:r>
              <a:rPr lang="en-US" dirty="0"/>
              <a:t> otherwise</a:t>
            </a:r>
          </a:p>
          <a:p>
            <a:pPr lvl="3"/>
            <a:r>
              <a:rPr lang="en-US" dirty="0" err="1" smtClean="0">
                <a:latin typeface="Courier New"/>
                <a:cs typeface="Courier New"/>
              </a:rPr>
              <a:t>tolower</a:t>
            </a:r>
            <a:r>
              <a:rPr lang="en-US" dirty="0" smtClean="0">
                <a:latin typeface="Courier New"/>
                <a:cs typeface="Courier New"/>
              </a:rPr>
              <a:t>('x'</a:t>
            </a:r>
            <a:r>
              <a:rPr lang="en-US" dirty="0">
                <a:latin typeface="Courier New"/>
                <a:cs typeface="Courier New"/>
              </a:rPr>
              <a:t>) = </a:t>
            </a:r>
            <a:r>
              <a:rPr lang="en-US" dirty="0" smtClean="0">
                <a:latin typeface="Courier New"/>
                <a:cs typeface="Courier New"/>
              </a:rPr>
              <a:t>'x'</a:t>
            </a:r>
            <a:r>
              <a:rPr lang="en-US" dirty="0">
                <a:latin typeface="Courier New"/>
                <a:cs typeface="Courier New"/>
              </a:rPr>
              <a:t>; </a:t>
            </a:r>
            <a:r>
              <a:rPr lang="en-US" dirty="0" err="1" smtClean="0">
                <a:latin typeface="Courier New"/>
                <a:cs typeface="Courier New"/>
              </a:rPr>
              <a:t>tolower</a:t>
            </a:r>
            <a:r>
              <a:rPr lang="en-US" dirty="0" smtClean="0">
                <a:latin typeface="Courier New"/>
                <a:cs typeface="Courier New"/>
              </a:rPr>
              <a:t>('A'</a:t>
            </a:r>
            <a:r>
              <a:rPr lang="en-US" dirty="0">
                <a:latin typeface="Courier New"/>
                <a:cs typeface="Courier New"/>
              </a:rPr>
              <a:t>) = 'a'</a:t>
            </a:r>
          </a:p>
          <a:p>
            <a:pPr lvl="2"/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E9899D-DC7E-E24B-A4FA-B841D112AD2B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23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ReadText</a:t>
            </a:r>
            <a:r>
              <a:rPr lang="en-US" dirty="0" smtClean="0"/>
              <a:t>() hints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Finding appropriate entry in histogram does </a:t>
            </a:r>
            <a:r>
              <a:rPr lang="en-US" u="sng" dirty="0" smtClean="0"/>
              <a:t>not</a:t>
            </a:r>
            <a:r>
              <a:rPr lang="en-US" dirty="0" smtClean="0"/>
              <a:t> require conditional statement</a:t>
            </a:r>
          </a:p>
          <a:p>
            <a:pPr lvl="1"/>
            <a:r>
              <a:rPr lang="en-US" dirty="0" smtClean="0"/>
              <a:t>You shouldn’t need to compare your input character to anything to find correct array index</a:t>
            </a:r>
          </a:p>
          <a:p>
            <a:pPr lvl="1"/>
            <a:r>
              <a:rPr lang="en-US" dirty="0" smtClean="0"/>
              <a:t>Very basic “transformation” between ASCII value of letter and histogram index</a:t>
            </a:r>
          </a:p>
          <a:p>
            <a:pPr lvl="1"/>
            <a:r>
              <a:rPr lang="en-US" dirty="0" smtClean="0"/>
              <a:t>Can treat a char variable as either </a:t>
            </a:r>
          </a:p>
          <a:p>
            <a:pPr lvl="2"/>
            <a:r>
              <a:rPr lang="en-US" dirty="0" smtClean="0"/>
              <a:t>Character to be printed, or</a:t>
            </a:r>
          </a:p>
          <a:p>
            <a:pPr lvl="2"/>
            <a:r>
              <a:rPr lang="en-US" dirty="0" smtClean="0"/>
              <a:t>Integer value corresponding to printed character</a:t>
            </a:r>
          </a:p>
          <a:p>
            <a:r>
              <a:rPr lang="en-US" dirty="0" smtClean="0"/>
              <a:t>ASCII values</a:t>
            </a:r>
          </a:p>
          <a:p>
            <a:pPr lvl="1"/>
            <a:r>
              <a:rPr lang="en-US" dirty="0" smtClean="0"/>
              <a:t>Uppercase and lowercase letters separate</a:t>
            </a:r>
          </a:p>
          <a:p>
            <a:pPr lvl="1"/>
            <a:r>
              <a:rPr lang="en-US" dirty="0" smtClean="0"/>
              <a:t>Each set of letters is consecutive</a:t>
            </a:r>
          </a:p>
          <a:p>
            <a:pPr lvl="1"/>
            <a:r>
              <a:rPr lang="en-US" dirty="0" smtClean="0"/>
              <a:t>‘A’ = 65, ‘B’ = 66, … ‘Z’ = 90</a:t>
            </a:r>
          </a:p>
          <a:p>
            <a:pPr lvl="1"/>
            <a:r>
              <a:rPr lang="en-US" dirty="0" smtClean="0"/>
              <a:t>‘a’ = 97, ‘b’ = 98, … ‘z’ = 122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E9899D-DC7E-E24B-A4FA-B841D112AD2B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1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not to do in </a:t>
            </a:r>
            <a:r>
              <a:rPr lang="en-US" dirty="0" err="1" smtClean="0"/>
              <a:t>ReadText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Using brute force method to find appropriate histogram index will incur -10 deduction</a:t>
            </a:r>
          </a:p>
          <a:p>
            <a:pPr lvl="1"/>
            <a:r>
              <a:rPr lang="en-US" dirty="0" smtClean="0"/>
              <a:t>Brute force methods basically compare input letter to all possible letters</a:t>
            </a:r>
          </a:p>
          <a:p>
            <a:r>
              <a:rPr lang="en-US" dirty="0" smtClean="0"/>
              <a:t>Prohibited brute force method #1: giant conditional statement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switch(</a:t>
            </a:r>
            <a:r>
              <a:rPr lang="en-US" dirty="0" err="1" smtClean="0">
                <a:latin typeface="Courier New"/>
                <a:cs typeface="Courier New"/>
              </a:rPr>
              <a:t>ch</a:t>
            </a:r>
            <a:r>
              <a:rPr lang="en-US" dirty="0" smtClean="0">
                <a:latin typeface="Courier New"/>
                <a:cs typeface="Courier New"/>
              </a:rPr>
              <a:t>) {			// </a:t>
            </a:r>
            <a:r>
              <a:rPr lang="en-US" dirty="0" err="1" smtClean="0">
                <a:latin typeface="Courier New"/>
                <a:cs typeface="Courier New"/>
              </a:rPr>
              <a:t>ch</a:t>
            </a:r>
            <a:r>
              <a:rPr lang="en-US" dirty="0" smtClean="0">
                <a:latin typeface="Courier New"/>
                <a:cs typeface="Courier New"/>
              </a:rPr>
              <a:t> = input char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case ‘A’: case ‘a’: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// modify </a:t>
            </a:r>
            <a:r>
              <a:rPr lang="en-US" dirty="0" err="1" smtClean="0">
                <a:latin typeface="Courier New"/>
                <a:cs typeface="Courier New"/>
              </a:rPr>
              <a:t>histo</a:t>
            </a:r>
            <a:r>
              <a:rPr lang="en-US" dirty="0" smtClean="0">
                <a:latin typeface="Courier New"/>
                <a:cs typeface="Courier New"/>
              </a:rPr>
              <a:t>[0]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break;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case ‘B’: case ‘b’: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// modify </a:t>
            </a:r>
            <a:r>
              <a:rPr lang="en-US" dirty="0" err="1" smtClean="0">
                <a:latin typeface="Courier New"/>
                <a:cs typeface="Courier New"/>
              </a:rPr>
              <a:t>histo</a:t>
            </a:r>
            <a:r>
              <a:rPr lang="en-US" dirty="0" smtClean="0">
                <a:latin typeface="Courier New"/>
                <a:cs typeface="Courier New"/>
              </a:rPr>
              <a:t>[1]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break;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etc</a:t>
            </a:r>
            <a:r>
              <a:rPr lang="en-US" dirty="0" smtClean="0">
                <a:latin typeface="Courier New"/>
                <a:cs typeface="Courier New"/>
              </a:rPr>
              <a:t> …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E9899D-DC7E-E24B-A4FA-B841D112AD2B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52088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17194</TotalTime>
  <Words>1181</Words>
  <Application>Microsoft Macintosh PowerPoint</Application>
  <PresentationFormat>On-screen Show (4:3)</PresentationFormat>
  <Paragraphs>193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Edge</vt:lpstr>
      <vt:lpstr>EECE.2160 ECE Application Programming</vt:lpstr>
      <vt:lpstr>Lecture outline</vt:lpstr>
      <vt:lpstr>Review: arrays &amp; pointers</vt:lpstr>
      <vt:lpstr>Program 6 overview</vt:lpstr>
      <vt:lpstr>Overall program structure</vt:lpstr>
      <vt:lpstr>ReadText() algorithm</vt:lpstr>
      <vt:lpstr>ReadText() hints</vt:lpstr>
      <vt:lpstr>ReadText() hints (continued)</vt:lpstr>
      <vt:lpstr>What not to do in ReadText()</vt:lpstr>
      <vt:lpstr>What not to do in ReadText() (cont)</vt:lpstr>
      <vt:lpstr>DrawText() algorithm</vt:lpstr>
      <vt:lpstr>New material</vt:lpstr>
      <vt:lpstr>2-D arrays and functions</vt:lpstr>
      <vt:lpstr>Strings in C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1765</cp:revision>
  <dcterms:created xsi:type="dcterms:W3CDTF">2006-04-03T05:03:01Z</dcterms:created>
  <dcterms:modified xsi:type="dcterms:W3CDTF">2017-11-04T01:06:38Z</dcterms:modified>
</cp:coreProperties>
</file>