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565" r:id="rId4"/>
    <p:sldId id="566" r:id="rId5"/>
    <p:sldId id="567" r:id="rId6"/>
    <p:sldId id="568" r:id="rId7"/>
    <p:sldId id="569" r:id="rId8"/>
    <p:sldId id="559" r:id="rId9"/>
    <p:sldId id="560" r:id="rId10"/>
    <p:sldId id="561" r:id="rId11"/>
    <p:sldId id="562" r:id="rId12"/>
    <p:sldId id="563" r:id="rId13"/>
    <p:sldId id="564" r:id="rId14"/>
    <p:sldId id="570" r:id="rId15"/>
    <p:sldId id="571" r:id="rId16"/>
    <p:sldId id="572" r:id="rId17"/>
    <p:sldId id="573" r:id="rId18"/>
    <p:sldId id="574" r:id="rId19"/>
    <p:sldId id="410" r:id="rId2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24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206D4018-5A47-444E-B155-DA15C9BF7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143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6466543D-F38E-AE4C-9095-722C17C00C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696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12771D-0D9A-2242-A936-5EEB20A4BC13}" type="slidenum">
              <a:rPr lang="en-US" sz="1200">
                <a:cs typeface="Arial" charset="0"/>
              </a:rPr>
              <a:pPr eaLnBrk="1" hangingPunct="1"/>
              <a:t>2</a:t>
            </a:fld>
            <a:endParaRPr lang="en-US" sz="1200">
              <a:cs typeface="Arial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57D71-7543-104D-9552-39797E306D56}" type="datetime1">
              <a:rPr lang="en-US" smtClean="0"/>
              <a:t>11/9/17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25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69EC5-BEF8-654B-A376-36256F397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0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27D3F-8C2D-CB4B-BE32-AC6A9890B874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6FE66-5069-8D40-BE97-B9697BA9CE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3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EC377-27EB-6843-AD3D-32B43CE84167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4C963-4B57-9343-AD00-1C3FF1F8ED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90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F268A-B7F5-BA4F-8469-16183B27517C}" type="datetime1">
              <a:rPr lang="en-US" smtClean="0"/>
              <a:t>11/9/17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2D433-B23A-794C-8E07-852FF97E3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30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B9729-EB84-F84C-B358-4394F8D74467}" type="datetime1">
              <a:rPr lang="en-US" smtClean="0"/>
              <a:t>11/9/17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F864C-31FE-C648-BEBB-34939D47A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0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80ED3-A654-BB40-A899-65F7F8E0C7B8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69AA1-A341-0946-9C0D-82F817DD1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0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87501-27D2-A749-BD2B-AED840D3DE67}" type="datetime1">
              <a:rPr lang="en-US" smtClean="0"/>
              <a:t>11/9/17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3E5A4-534E-3F40-A873-7814F322F7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7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E6A5-CC8E-9D45-9C70-0890AFD90E38}" type="datetime1">
              <a:rPr lang="en-US" smtClean="0"/>
              <a:t>11/9/17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8B5F0-0837-EE43-9882-0ACE516997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4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35CAE-BF22-B141-81D2-EB0054463590}" type="datetime1">
              <a:rPr lang="en-US" smtClean="0"/>
              <a:t>11/9/17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25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03867-88CE-864E-BC5E-EF6E527740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4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A89EC-75CC-7C44-9ECF-2BFC1202D24E}" type="datetime1">
              <a:rPr lang="en-US" smtClean="0"/>
              <a:t>11/9/17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25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83A44-B805-1F4B-BBCE-E3071A1C1D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1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A5F7C-FCB0-9740-BB7E-75AB96F2A0A5}" type="datetime1">
              <a:rPr lang="en-US" smtClean="0"/>
              <a:t>11/9/17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25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8F820-CD15-7149-AA09-E6125FB8AF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7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ADC8C-8CDA-394D-BC29-4123D0855AF5}" type="datetime1">
              <a:rPr lang="en-US" smtClean="0"/>
              <a:t>11/9/17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A5ABB2-07AF-D441-8A5B-F542C4194B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0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AD229-F8C4-A24E-BE1E-F73D174F605B}" type="datetime1">
              <a:rPr lang="en-US" smtClean="0"/>
              <a:t>11/9/17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 Lecture 25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9D598-2591-F24F-83A1-807D973EF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6FA57181-A104-5548-9D91-09FEF0B58260}" type="datetime1">
              <a:rPr lang="en-US" smtClean="0"/>
              <a:t>11/9/17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 Lecture 25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B5CCBE17-DE29-2547-B575-C845226EEC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55" r:id="rId1"/>
    <p:sldLayoutId id="2147485143" r:id="rId2"/>
    <p:sldLayoutId id="2147485144" r:id="rId3"/>
    <p:sldLayoutId id="2147485145" r:id="rId4"/>
    <p:sldLayoutId id="2147485146" r:id="rId5"/>
    <p:sldLayoutId id="2147485147" r:id="rId6"/>
    <p:sldLayoutId id="2147485148" r:id="rId7"/>
    <p:sldLayoutId id="2147485149" r:id="rId8"/>
    <p:sldLayoutId id="2147485150" r:id="rId9"/>
    <p:sldLayoutId id="2147485151" r:id="rId10"/>
    <p:sldLayoutId id="2147485152" r:id="rId11"/>
    <p:sldLayoutId id="2147485153" r:id="rId12"/>
    <p:sldLayoutId id="2147485154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EECE.2160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Instructor: 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Dr.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Fall </a:t>
            </a:r>
            <a:r>
              <a:rPr lang="en-US" dirty="0" smtClean="0">
                <a:latin typeface="Arial" charset="0"/>
              </a:rPr>
              <a:t>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Structures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Using structure types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Once defined, can declare variables using that type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Scalar: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>
                <a:latin typeface="Courier New" charset="0"/>
                <a:cs typeface="Courier New" charset="0"/>
              </a:rPr>
              <a:t> student1;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Array: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>
                <a:latin typeface="Courier New" charset="0"/>
                <a:cs typeface="Courier New" charset="0"/>
              </a:rPr>
              <a:t> classList[10];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Pointer: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>
                <a:latin typeface="Courier New" charset="0"/>
                <a:cs typeface="Courier New" charset="0"/>
              </a:rPr>
              <a:t> *sPtr;</a:t>
            </a:r>
            <a:r>
              <a:rPr lang="en-US">
                <a:latin typeface="Arial" charset="0"/>
                <a:cs typeface="Courier New" charset="0"/>
              </a:rPr>
              <a:t> </a:t>
            </a: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BC46820-0E25-374F-9B48-6BE749E82055}" type="datetime1">
              <a:rPr lang="en-US" sz="1200" smtClean="0">
                <a:latin typeface="Garamond" charset="0"/>
                <a:cs typeface="Arial" charset="0"/>
              </a:rPr>
              <a:t>11/9/17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25</a:t>
            </a:r>
            <a:endParaRPr lang="en-US" altLang="en-US"/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AB407E-20DE-E048-94C0-42AEB73DEEF0}" type="slidenum">
              <a:rPr lang="en-US" sz="1200">
                <a:latin typeface="Garamond" charset="0"/>
                <a:cs typeface="Arial" charset="0"/>
              </a:rPr>
              <a:pPr eaLnBrk="1" hangingPunct="1"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Using structure variables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Initialization very similar to array initialization: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StudentInfo student1 = 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{ “John”, ‘Q’, “Smith”, 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 12345678, 3.75 };</a:t>
            </a:r>
          </a:p>
          <a:p>
            <a:r>
              <a:rPr lang="en-US">
                <a:latin typeface="Arial" charset="0"/>
                <a:cs typeface="Courier New" charset="0"/>
              </a:rPr>
              <a:t>Accessing structure elements: . operator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Syntax: </a:t>
            </a:r>
            <a:r>
              <a:rPr lang="en-US">
                <a:latin typeface="Courier New" charset="0"/>
                <a:cs typeface="Courier New" charset="0"/>
              </a:rPr>
              <a:t>&lt;var name&gt;.&lt;element name&gt;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Examples: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printf(“%s %c %s”,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student1.first, student1.middle, student1.last</a:t>
            </a:r>
            <a:r>
              <a:rPr lang="en-US">
                <a:latin typeface="Courier New" charset="0"/>
                <a:cs typeface="Courier New" charset="0"/>
              </a:rPr>
              <a:t>);</a:t>
            </a:r>
          </a:p>
          <a:p>
            <a:pPr lvl="2"/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student1.GPA</a:t>
            </a:r>
            <a:r>
              <a:rPr lang="en-US">
                <a:latin typeface="Courier New" charset="0"/>
                <a:cs typeface="Courier New" charset="0"/>
              </a:rPr>
              <a:t> = 3.5;</a:t>
            </a: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9AC044-F5EC-8D46-8C86-373898F1999C}" type="datetime1">
              <a:rPr lang="en-US" sz="1200" smtClean="0">
                <a:latin typeface="Garamond" charset="0"/>
                <a:cs typeface="Arial" charset="0"/>
              </a:rPr>
              <a:t>11/9/17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25</a:t>
            </a:r>
            <a:endParaRPr lang="en-US" altLang="en-US"/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7B53C1-4551-394A-93A9-3B39A806D4F1}" type="slidenum">
              <a:rPr lang="en-US" sz="1200">
                <a:latin typeface="Garamond" charset="0"/>
                <a:cs typeface="Arial" charset="0"/>
              </a:rPr>
              <a:pPr eaLnBrk="1" hangingPunct="1"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bg2"/>
            </a:solidFill>
          </a:ln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nsolas"/>
                <a:ea typeface="+mn-ea"/>
              </a:rPr>
              <a:t>typedef</a:t>
            </a:r>
            <a:r>
              <a:rPr lang="en-US" dirty="0" smtClean="0">
                <a:latin typeface="Consolas"/>
                <a:ea typeface="+mn-ea"/>
              </a:rPr>
              <a:t> </a:t>
            </a:r>
            <a:r>
              <a:rPr lang="en-US" dirty="0" err="1" smtClean="0">
                <a:latin typeface="Consolas"/>
                <a:ea typeface="+mn-ea"/>
              </a:rPr>
              <a:t>struct</a:t>
            </a:r>
            <a:r>
              <a:rPr lang="en-US" dirty="0" smtClean="0">
                <a:latin typeface="Consolas"/>
                <a:ea typeface="+mn-ea"/>
              </a:rPr>
              <a:t>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double real;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double </a:t>
            </a:r>
            <a:r>
              <a:rPr lang="en-US" dirty="0" err="1" smtClean="0">
                <a:latin typeface="Consolas"/>
                <a:ea typeface="+mn-ea"/>
              </a:rPr>
              <a:t>imag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} Complex;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nsolas"/>
                <a:ea typeface="+mn-ea"/>
              </a:rPr>
              <a:t>int</a:t>
            </a:r>
            <a:r>
              <a:rPr lang="en-US" dirty="0" smtClean="0">
                <a:latin typeface="Consolas"/>
                <a:ea typeface="+mn-ea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Complex a = {1, 2};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Complex b = {3.4, 5.6};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Complex c, d, e;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pt-BR" dirty="0" smtClean="0">
                <a:latin typeface="Consolas"/>
                <a:ea typeface="+mn-ea"/>
              </a:rPr>
              <a:t>	printf("A = %.2lf+%.2lfi\n", </a:t>
            </a:r>
          </a:p>
          <a:p>
            <a:pPr>
              <a:buFont typeface="Wingdings" pitchFamily="2" charset="2"/>
              <a:buNone/>
              <a:defRPr/>
            </a:pPr>
            <a:r>
              <a:rPr lang="pt-BR" dirty="0" smtClean="0">
                <a:latin typeface="Consolas"/>
                <a:ea typeface="+mn-ea"/>
              </a:rPr>
              <a:t>		a.real, a.imag);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printf</a:t>
            </a:r>
            <a:r>
              <a:rPr lang="en-US" dirty="0" smtClean="0">
                <a:latin typeface="Consolas"/>
                <a:ea typeface="+mn-ea"/>
              </a:rPr>
              <a:t>("B = %.2lf+%.2lfi\n", 	</a:t>
            </a:r>
            <a:r>
              <a:rPr lang="en-US" dirty="0" err="1" smtClean="0">
                <a:latin typeface="Consolas"/>
                <a:ea typeface="+mn-ea"/>
              </a:rPr>
              <a:t>b.real</a:t>
            </a:r>
            <a:r>
              <a:rPr lang="en-US" dirty="0" smtClean="0">
                <a:latin typeface="Consolas"/>
                <a:ea typeface="+mn-ea"/>
              </a:rPr>
              <a:t>, </a:t>
            </a:r>
            <a:r>
              <a:rPr lang="en-US" dirty="0" err="1" smtClean="0">
                <a:latin typeface="Consolas"/>
                <a:ea typeface="+mn-ea"/>
              </a:rPr>
              <a:t>b.imag</a:t>
            </a:r>
            <a:r>
              <a:rPr lang="en-US" dirty="0" smtClean="0">
                <a:latin typeface="Consolas"/>
                <a:ea typeface="+mn-ea"/>
              </a:rPr>
              <a:t>);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solidFill>
                <a:srgbClr val="A31515"/>
              </a:solidFill>
              <a:latin typeface="Consolas"/>
              <a:ea typeface="+mn-ea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ln>
            <a:solidFill>
              <a:schemeClr val="bg2"/>
            </a:solidFill>
          </a:ln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c = a;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d.real</a:t>
            </a:r>
            <a:r>
              <a:rPr lang="en-US" dirty="0" smtClean="0">
                <a:latin typeface="Consolas"/>
                <a:ea typeface="+mn-ea"/>
              </a:rPr>
              <a:t> = </a:t>
            </a:r>
            <a:r>
              <a:rPr lang="en-US" dirty="0" err="1" smtClean="0">
                <a:latin typeface="Consolas"/>
                <a:ea typeface="+mn-ea"/>
              </a:rPr>
              <a:t>a.real</a:t>
            </a:r>
            <a:r>
              <a:rPr lang="en-US" dirty="0" smtClean="0">
                <a:latin typeface="Consolas"/>
                <a:ea typeface="+mn-ea"/>
              </a:rPr>
              <a:t> + </a:t>
            </a:r>
            <a:r>
              <a:rPr lang="en-US" dirty="0" err="1" smtClean="0">
                <a:latin typeface="Consolas"/>
                <a:ea typeface="+mn-ea"/>
              </a:rPr>
              <a:t>b.real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d.imag</a:t>
            </a:r>
            <a:r>
              <a:rPr lang="en-US" dirty="0" smtClean="0">
                <a:latin typeface="Consolas"/>
                <a:ea typeface="+mn-ea"/>
              </a:rPr>
              <a:t> = </a:t>
            </a:r>
            <a:r>
              <a:rPr lang="en-US" dirty="0" err="1" smtClean="0">
                <a:latin typeface="Consolas"/>
                <a:ea typeface="+mn-ea"/>
              </a:rPr>
              <a:t>a.imag</a:t>
            </a:r>
            <a:r>
              <a:rPr lang="en-US" dirty="0" smtClean="0">
                <a:latin typeface="Consolas"/>
                <a:ea typeface="+mn-ea"/>
              </a:rPr>
              <a:t> + </a:t>
            </a:r>
            <a:r>
              <a:rPr lang="en-US" dirty="0" err="1" smtClean="0">
                <a:latin typeface="Consolas"/>
                <a:ea typeface="+mn-ea"/>
              </a:rPr>
              <a:t>b.imag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e.real</a:t>
            </a:r>
            <a:r>
              <a:rPr lang="en-US" dirty="0" smtClean="0">
                <a:latin typeface="Consolas"/>
                <a:ea typeface="+mn-ea"/>
              </a:rPr>
              <a:t> = </a:t>
            </a:r>
            <a:r>
              <a:rPr lang="en-US" dirty="0" err="1" smtClean="0">
                <a:latin typeface="Consolas"/>
                <a:ea typeface="+mn-ea"/>
              </a:rPr>
              <a:t>a.real</a:t>
            </a:r>
            <a:r>
              <a:rPr lang="en-US" dirty="0" smtClean="0">
                <a:latin typeface="Consolas"/>
                <a:ea typeface="+mn-ea"/>
              </a:rPr>
              <a:t> - </a:t>
            </a:r>
            <a:r>
              <a:rPr lang="en-US" dirty="0" err="1" smtClean="0">
                <a:latin typeface="Consolas"/>
                <a:ea typeface="+mn-ea"/>
              </a:rPr>
              <a:t>b.real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e.imag</a:t>
            </a:r>
            <a:r>
              <a:rPr lang="en-US" dirty="0" smtClean="0">
                <a:latin typeface="Consolas"/>
                <a:ea typeface="+mn-ea"/>
              </a:rPr>
              <a:t> = </a:t>
            </a:r>
            <a:r>
              <a:rPr lang="en-US" dirty="0" err="1" smtClean="0">
                <a:latin typeface="Consolas"/>
                <a:ea typeface="+mn-ea"/>
              </a:rPr>
              <a:t>a.imag</a:t>
            </a:r>
            <a:r>
              <a:rPr lang="en-US" dirty="0" smtClean="0">
                <a:latin typeface="Consolas"/>
                <a:ea typeface="+mn-ea"/>
              </a:rPr>
              <a:t> - </a:t>
            </a:r>
            <a:r>
              <a:rPr lang="en-US" dirty="0" err="1" smtClean="0">
                <a:latin typeface="Consolas"/>
                <a:ea typeface="+mn-ea"/>
              </a:rPr>
              <a:t>b.imag</a:t>
            </a:r>
            <a:r>
              <a:rPr lang="en-US" dirty="0" smtClean="0">
                <a:latin typeface="Consolas"/>
                <a:ea typeface="+mn-ea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printf</a:t>
            </a:r>
            <a:r>
              <a:rPr lang="en-US" dirty="0" smtClean="0">
                <a:latin typeface="Consolas"/>
                <a:ea typeface="+mn-ea"/>
              </a:rPr>
              <a:t>("C = %.2lf+%.2lfi\n", 	</a:t>
            </a:r>
            <a:r>
              <a:rPr lang="en-US" dirty="0" err="1" smtClean="0">
                <a:latin typeface="Consolas"/>
                <a:ea typeface="+mn-ea"/>
              </a:rPr>
              <a:t>c.real</a:t>
            </a:r>
            <a:r>
              <a:rPr lang="en-US" dirty="0" smtClean="0">
                <a:latin typeface="Consolas"/>
                <a:ea typeface="+mn-ea"/>
              </a:rPr>
              <a:t>, </a:t>
            </a:r>
            <a:r>
              <a:rPr lang="en-US" dirty="0" err="1" smtClean="0">
                <a:latin typeface="Consolas"/>
                <a:ea typeface="+mn-ea"/>
              </a:rPr>
              <a:t>c.imag</a:t>
            </a:r>
            <a:r>
              <a:rPr lang="en-US" dirty="0" smtClean="0">
                <a:latin typeface="Consolas"/>
                <a:ea typeface="+mn-ea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</a:t>
            </a:r>
            <a:r>
              <a:rPr lang="en-US" dirty="0" err="1" smtClean="0">
                <a:latin typeface="Consolas"/>
                <a:ea typeface="+mn-ea"/>
              </a:rPr>
              <a:t>printf</a:t>
            </a:r>
            <a:r>
              <a:rPr lang="en-US" dirty="0" smtClean="0">
                <a:latin typeface="Consolas"/>
                <a:ea typeface="+mn-ea"/>
              </a:rPr>
              <a:t>("D = %.2lf+%.2lfi\n", 	</a:t>
            </a:r>
            <a:r>
              <a:rPr lang="en-US" dirty="0" err="1" smtClean="0">
                <a:latin typeface="Consolas"/>
                <a:ea typeface="+mn-ea"/>
              </a:rPr>
              <a:t>d.real</a:t>
            </a:r>
            <a:r>
              <a:rPr lang="en-US" dirty="0" smtClean="0">
                <a:latin typeface="Consolas"/>
                <a:ea typeface="+mn-ea"/>
              </a:rPr>
              <a:t>, </a:t>
            </a:r>
            <a:r>
              <a:rPr lang="en-US" dirty="0" err="1" smtClean="0">
                <a:latin typeface="Consolas"/>
                <a:ea typeface="+mn-ea"/>
              </a:rPr>
              <a:t>d.imag</a:t>
            </a:r>
            <a:r>
              <a:rPr lang="en-US" dirty="0" smtClean="0">
                <a:latin typeface="Consolas"/>
                <a:ea typeface="+mn-ea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pt-BR" dirty="0" smtClean="0">
                <a:latin typeface="Consolas"/>
                <a:ea typeface="+mn-ea"/>
              </a:rPr>
              <a:t>	printf("E = %.2lf+%.2lfi\n", 	e.real, e.imag);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nsolas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nsolas"/>
                <a:ea typeface="+mn-ea"/>
              </a:rPr>
              <a:t>}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EB15E01-FEE4-6048-B651-6A0AFCB38D0A}" type="datetime1">
              <a:rPr lang="en-US" sz="1200" smtClean="0">
                <a:latin typeface="Garamond" charset="0"/>
                <a:cs typeface="Arial" charset="0"/>
              </a:rPr>
              <a:t>11/9/17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25</a:t>
            </a:r>
            <a:endParaRPr lang="en-US" altLang="en-US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9DE430-9E1F-F646-BF94-190F7DB571AC}" type="slidenum">
              <a:rPr lang="en-US" sz="1200">
                <a:latin typeface="Garamond" charset="0"/>
                <a:cs typeface="Arial" charset="0"/>
              </a:rPr>
              <a:pPr eaLnBrk="1" hangingPunct="1"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0722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A = 1.00 + 2.00i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B = 3.40 + 5.60i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C = 1.00 + 2.00i		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D = 4.40 + 7.60i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E = -2.40 + -3.60i</a:t>
            </a: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u="sng">
                <a:latin typeface="Arial" charset="0"/>
                <a:cs typeface="Courier New" charset="0"/>
              </a:rPr>
              <a:t>Note:</a:t>
            </a:r>
            <a:r>
              <a:rPr lang="en-US">
                <a:latin typeface="Arial" charset="0"/>
                <a:cs typeface="Courier New" charset="0"/>
              </a:rPr>
              <a:t> code in handout has spaces before and after ‘+’ for readability; code on previous slide doesn’t because it wouldn’t fit!</a:t>
            </a:r>
          </a:p>
        </p:txBody>
      </p:sp>
      <p:sp>
        <p:nvSpPr>
          <p:cNvPr id="30723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6001D9-155D-6E42-B105-B10070E2C0F3}" type="datetime1">
              <a:rPr lang="en-US" sz="1200" smtClean="0">
                <a:latin typeface="Garamond" charset="0"/>
                <a:cs typeface="Arial" charset="0"/>
              </a:rPr>
              <a:t>11/9/17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25</a:t>
            </a:r>
            <a:endParaRPr lang="en-US" altLang="en-US"/>
          </a:p>
        </p:txBody>
      </p:sp>
      <p:sp>
        <p:nvSpPr>
          <p:cNvPr id="3072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6BABF3-72AE-0242-B439-617BEE0588B1}" type="slidenum">
              <a:rPr lang="en-US" sz="1200">
                <a:latin typeface="Garamond" charset="0"/>
                <a:cs typeface="Arial" charset="0"/>
              </a:rPr>
              <a:pPr eaLnBrk="1" hangingPunct="1"/>
              <a:t>13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Structures and functions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Can pass structures to functions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int f(StudentInfo s);</a:t>
            </a:r>
          </a:p>
          <a:p>
            <a:r>
              <a:rPr lang="en-US">
                <a:latin typeface="Arial" charset="0"/>
              </a:rPr>
              <a:t>Structures consume significant memory</a:t>
            </a:r>
          </a:p>
          <a:p>
            <a:pPr lvl="1"/>
            <a:r>
              <a:rPr lang="en-US">
                <a:latin typeface="Arial" charset="0"/>
              </a:rPr>
              <a:t>Usually much more efficient to simply pass pointer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int g(StudentInfo *s);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75FDF0-3B2C-0E4F-B25C-74A2EC5ED01A}" type="datetime1">
              <a:rPr lang="en-US" sz="1200" smtClean="0">
                <a:latin typeface="Garamond" charset="0"/>
                <a:cs typeface="Arial" charset="0"/>
              </a:rPr>
              <a:t>11/9/17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25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11C93D-A3D5-2C4A-9799-44177A00CFC8}" type="slidenum">
              <a:rPr lang="en-US" sz="1200">
                <a:latin typeface="Garamond" charset="0"/>
                <a:cs typeface="Arial" charset="0"/>
              </a:rPr>
              <a:pPr eaLnBrk="1" hangingPunct="1"/>
              <a:t>14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29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Structures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Write the following functions that use the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dirty="0" smtClean="0">
                <a:ea typeface="+mn-ea"/>
              </a:rPr>
              <a:t> structure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Given a pointer to a single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StudentInfo</a:t>
            </a:r>
            <a:r>
              <a:rPr lang="en-US" dirty="0" smtClean="0"/>
              <a:t> variable, print all of the student info to the screen using the following format: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Michael J. Geiger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ID #12345678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GPA: 1.23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Given an array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StudentInfo</a:t>
            </a:r>
            <a:r>
              <a:rPr lang="en-US" dirty="0" smtClean="0">
                <a:cs typeface="Courier New" pitchFamily="49" charset="0"/>
              </a:rPr>
              <a:t> variables and the size of the array, compute and return the average GPA of all students in the list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Prompt the user to enter 3 lines of input (using the format below), read the appropriate values into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StudentInfo</a:t>
            </a:r>
            <a:r>
              <a:rPr lang="en-US" dirty="0" smtClean="0">
                <a:cs typeface="Courier New" pitchFamily="49" charset="0"/>
              </a:rPr>
              <a:t> elements, and return a value of type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StudentInfo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Format (user input </a:t>
            </a:r>
            <a:r>
              <a:rPr lang="en-US" u="sng" dirty="0" smtClean="0">
                <a:cs typeface="Courier New" pitchFamily="49" charset="0"/>
              </a:rPr>
              <a:t>underlined</a:t>
            </a:r>
            <a:r>
              <a:rPr lang="en-US" dirty="0" smtClean="0">
                <a:cs typeface="Courier New" pitchFamily="49" charset="0"/>
              </a:rPr>
              <a:t>)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Enter name: 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Michael J. Geiger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Enter ID #: 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12345678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Enter GPA: </a:t>
            </a:r>
            <a:r>
              <a:rPr lang="en-US" u="sng" dirty="0" smtClean="0">
                <a:latin typeface="Courier New" pitchFamily="49" charset="0"/>
                <a:cs typeface="Courier New" pitchFamily="49" charset="0"/>
              </a:rPr>
              <a:t>1.23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D031FDD-B335-6F4D-A66B-79A8D659BD49}" type="datetime1">
              <a:rPr lang="en-US" sz="1200" smtClean="0">
                <a:latin typeface="Garamond" charset="0"/>
                <a:cs typeface="Arial" charset="0"/>
              </a:rPr>
              <a:t>11/9/17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25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4054349-E8DF-594E-AC57-469A5AF2C6A0}" type="slidenum">
              <a:rPr lang="en-US" sz="1200">
                <a:latin typeface="Garamond" charset="0"/>
                <a:cs typeface="Arial" charset="0"/>
              </a:rPr>
              <a:pPr eaLnBrk="1" hangingPunct="1"/>
              <a:t>15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65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void printStudent(StudentInfo *s) {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printf(“%s %c. %s\n”, s-&gt;first, 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s-&gt;middle, s-&gt;last);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printf(“ID #%u\n”, s-&gt;ID);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printf(“GPA %.2lf\n”, s-&gt;GPA);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E52742-421F-2144-AF43-1831E561AAFF}" type="datetime1">
              <a:rPr lang="en-US" sz="1200" smtClean="0">
                <a:latin typeface="Garamond" charset="0"/>
                <a:cs typeface="Arial" charset="0"/>
              </a:rPr>
              <a:t>11/9/17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25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E1DECF-0BFC-C745-805B-8613452A7A41}" type="slidenum">
              <a:rPr lang="en-US" sz="1200">
                <a:latin typeface="Garamond" charset="0"/>
                <a:cs typeface="Arial" charset="0"/>
              </a:rPr>
              <a:pPr eaLnBrk="1" hangingPunct="1"/>
              <a:t>16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633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double avgGPA(StudentInfo list[], int n) {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int i;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int sum = 0;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for (i = 0; i &lt; n; i++)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sum += list[i].GPA;</a:t>
            </a:r>
          </a:p>
          <a:p>
            <a:pPr>
              <a:buFont typeface="Wingdings" charset="0"/>
              <a:buNone/>
            </a:pPr>
            <a:endParaRPr lang="en-US" sz="2400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return sum / n;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4384F0-436F-6A43-83FD-56A8C36B3276}" type="datetime1">
              <a:rPr lang="en-US" sz="1200" smtClean="0">
                <a:latin typeface="Garamond" charset="0"/>
                <a:cs typeface="Arial" charset="0"/>
              </a:rPr>
              <a:t>11/9/17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25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EBC9BD-4229-6F42-A7B0-76699428992A}" type="slidenum">
              <a:rPr lang="en-US" sz="1200">
                <a:latin typeface="Garamond" charset="0"/>
                <a:cs typeface="Arial" charset="0"/>
              </a:rPr>
              <a:pPr eaLnBrk="1" hangingPunct="1"/>
              <a:t>17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632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StudentInfo readStudent()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StudentInfo s;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printf(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Enter name: 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scanf(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%s %c. %s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, s.first,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		&amp;s.middle, s.last);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printf(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Enter ID #: 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scanf(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%u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, &amp;s.ID);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printf(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Enter GPA: 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scanf(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%lf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, &amp;s.GPA);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return s;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A6BD6C7-A2B9-0040-B4A7-B7C6516E5391}" type="datetime1">
              <a:rPr lang="en-US" sz="1200" smtClean="0">
                <a:latin typeface="Garamond" charset="0"/>
                <a:cs typeface="Arial" charset="0"/>
              </a:rPr>
              <a:t>11/9/17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25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D8A5447-CE15-304B-9985-C8FFD0F57E11}" type="slidenum">
              <a:rPr lang="en-US" sz="1200">
                <a:latin typeface="Garamond" charset="0"/>
                <a:cs typeface="Arial" charset="0"/>
              </a:rPr>
              <a:pPr eaLnBrk="1" hangingPunct="1"/>
              <a:t>18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946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Next time 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More on structures</a:t>
            </a:r>
          </a:p>
          <a:p>
            <a:pPr>
              <a:defRPr/>
            </a:pPr>
            <a:r>
              <a:rPr lang="en-US" dirty="0">
                <a:latin typeface="Arial" charset="0"/>
              </a:rPr>
              <a:t>Reminders: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6 still “1 day late” through today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Late penalties begin to increase again tomorrow (11/11)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7 to be posted; due date TBD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Exam 2 will be returned Monday</a:t>
            </a:r>
          </a:p>
          <a:p>
            <a:pPr lvl="2">
              <a:defRPr/>
            </a:pPr>
            <a:r>
              <a:rPr lang="en-US" dirty="0">
                <a:latin typeface="Arial" charset="0"/>
              </a:rPr>
              <a:t>Will discuss overall course </a:t>
            </a:r>
            <a:r>
              <a:rPr lang="en-US" dirty="0" err="1">
                <a:latin typeface="Arial" charset="0"/>
              </a:rPr>
              <a:t>avg</a:t>
            </a:r>
            <a:r>
              <a:rPr lang="en-US" dirty="0">
                <a:latin typeface="Arial" charset="0"/>
              </a:rPr>
              <a:t>, other grading issues</a:t>
            </a:r>
          </a:p>
          <a:p>
            <a:pPr lvl="2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81A5976-D837-4843-9014-7CCC22C62A90}" type="datetime1">
              <a:rPr lang="en-US" sz="1200" smtClean="0">
                <a:latin typeface="Garamond" charset="0"/>
                <a:cs typeface="Arial" charset="0"/>
              </a:rPr>
              <a:t>11/9/17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25</a:t>
            </a:r>
            <a:endParaRPr lang="en-US" altLang="en-US"/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F396FC5-3B35-BE45-B621-7FAF6F926E22}" type="slidenum">
              <a:rPr lang="en-US" sz="1200">
                <a:latin typeface="Garamond" charset="0"/>
                <a:cs typeface="Arial" charset="0"/>
              </a:rPr>
              <a:pPr eaLnBrk="1" hangingPunct="1"/>
              <a:t>19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Arial" charset="0"/>
              </a:rPr>
              <a:t>Announcements/reminders</a:t>
            </a:r>
          </a:p>
          <a:p>
            <a:pPr lvl="1">
              <a:defRPr/>
            </a:pPr>
            <a:r>
              <a:rPr lang="en-US" dirty="0">
                <a:latin typeface="Arial" charset="0"/>
              </a:rPr>
              <a:t>Program 6 </a:t>
            </a:r>
            <a:r>
              <a:rPr lang="en-US" dirty="0" smtClean="0">
                <a:latin typeface="Arial" charset="0"/>
              </a:rPr>
              <a:t>still “1 day late” through today</a:t>
            </a:r>
          </a:p>
          <a:p>
            <a:pPr lvl="2">
              <a:defRPr/>
            </a:pPr>
            <a:r>
              <a:rPr lang="en-US" dirty="0" smtClean="0">
                <a:latin typeface="Arial" charset="0"/>
              </a:rPr>
              <a:t>Late penalties begin to increase again tomorrow (11/11)</a:t>
            </a:r>
            <a:endParaRPr lang="en-US" dirty="0">
              <a:latin typeface="Arial" charset="0"/>
            </a:endParaRPr>
          </a:p>
          <a:p>
            <a:pPr lvl="1">
              <a:defRPr/>
            </a:pPr>
            <a:r>
              <a:rPr lang="en-US" dirty="0" smtClean="0">
                <a:latin typeface="Arial" charset="0"/>
              </a:rPr>
              <a:t>Program 7 to be posted; due </a:t>
            </a:r>
            <a:r>
              <a:rPr lang="en-US" dirty="0" smtClean="0">
                <a:latin typeface="Arial" charset="0"/>
              </a:rPr>
              <a:t>date TBD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</a:rPr>
              <a:t>Exam 2 will be returned Monday</a:t>
            </a:r>
          </a:p>
          <a:p>
            <a:pPr lvl="2">
              <a:defRPr/>
            </a:pPr>
            <a:r>
              <a:rPr lang="en-US" dirty="0" smtClean="0">
                <a:latin typeface="Arial" charset="0"/>
              </a:rPr>
              <a:t>Will discuss overall course </a:t>
            </a:r>
            <a:r>
              <a:rPr lang="en-US" dirty="0" err="1" smtClean="0">
                <a:latin typeface="Arial" charset="0"/>
              </a:rPr>
              <a:t>avg</a:t>
            </a:r>
            <a:r>
              <a:rPr lang="en-US" dirty="0" smtClean="0">
                <a:latin typeface="Arial" charset="0"/>
              </a:rPr>
              <a:t>, other grading issues</a:t>
            </a:r>
            <a:endParaRPr lang="en-US" dirty="0" smtClean="0">
              <a:latin typeface="Arial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Arial" charset="0"/>
              </a:rPr>
              <a:t>Structures</a:t>
            </a: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282CEA9-5493-794F-8BF4-8E2D535043BF}" type="datetime1">
              <a:rPr lang="en-US" sz="1200" smtClean="0">
                <a:latin typeface="Garamond" charset="0"/>
                <a:cs typeface="Arial" charset="0"/>
              </a:rPr>
              <a:t>11/9/17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25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252D84-2C42-4D48-BDBC-798A1EA6F90A}" type="slidenum">
              <a:rPr lang="en-US" sz="1200">
                <a:latin typeface="Garamond" charset="0"/>
                <a:cs typeface="Arial" charset="0"/>
              </a:rPr>
              <a:pPr eaLnBrk="1" hangingPunct="1"/>
              <a:t>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800" dirty="0">
                <a:latin typeface="Arial" charset="0"/>
              </a:rPr>
              <a:t>Represented as character arrays</a:t>
            </a:r>
          </a:p>
          <a:p>
            <a:pPr>
              <a:defRPr/>
            </a:pPr>
            <a:r>
              <a:rPr lang="en-US" sz="2800" dirty="0">
                <a:latin typeface="Arial" charset="0"/>
              </a:rPr>
              <a:t>Can be initialized using string constants</a:t>
            </a:r>
          </a:p>
          <a:p>
            <a:pPr lvl="1">
              <a:defRPr/>
            </a:pPr>
            <a:r>
              <a:rPr lang="en-US" sz="2400" dirty="0">
                <a:latin typeface="Courier New" charset="0"/>
                <a:cs typeface="Courier New" charset="0"/>
                <a:sym typeface="Wingdings" charset="0"/>
              </a:rPr>
              <a:t>char hello[] = 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“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Hello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”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>
              <a:defRPr/>
            </a:pPr>
            <a:r>
              <a:rPr lang="en-US" sz="2800" dirty="0">
                <a:latin typeface="Arial" charset="0"/>
              </a:rPr>
              <a:t>Can access individual elements</a:t>
            </a:r>
          </a:p>
          <a:p>
            <a:pPr lvl="1">
              <a:defRPr/>
            </a:pPr>
            <a:r>
              <a:rPr lang="en-US" sz="2400" dirty="0">
                <a:latin typeface="Courier New" charset="0"/>
                <a:cs typeface="Courier New" charset="0"/>
                <a:sym typeface="Wingdings" charset="0"/>
              </a:rPr>
              <a:t>hello[3] = 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altLang="ja-JP" sz="2400" dirty="0">
              <a:latin typeface="Arial" charset="0"/>
            </a:endParaRPr>
          </a:p>
          <a:p>
            <a:pPr>
              <a:defRPr/>
            </a:pPr>
            <a:r>
              <a:rPr lang="en-US" sz="2800" dirty="0">
                <a:latin typeface="Arial" charset="0"/>
              </a:rPr>
              <a:t>Can print directly or with formatting</a:t>
            </a:r>
          </a:p>
          <a:p>
            <a:pPr lvl="1">
              <a:defRPr/>
            </a:pPr>
            <a:r>
              <a:rPr lang="en-US" sz="2400" dirty="0">
                <a:latin typeface="Arial" charset="0"/>
              </a:rPr>
              <a:t>Print directly: </a:t>
            </a:r>
            <a:r>
              <a:rPr lang="en-US" sz="2400" dirty="0" err="1">
                <a:latin typeface="Courier New" charset="0"/>
                <a:cs typeface="Courier New" charset="0"/>
              </a:rPr>
              <a:t>printf</a:t>
            </a:r>
            <a:r>
              <a:rPr lang="en-US" sz="2400" dirty="0">
                <a:latin typeface="Courier New" charset="0"/>
                <a:cs typeface="Courier New" charset="0"/>
              </a:rPr>
              <a:t>(hello);</a:t>
            </a:r>
          </a:p>
          <a:p>
            <a:pPr lvl="1">
              <a:defRPr/>
            </a:pPr>
            <a:r>
              <a:rPr lang="en-US" sz="2400" dirty="0">
                <a:latin typeface="Arial" charset="0"/>
                <a:cs typeface="Courier New" charset="0"/>
              </a:rPr>
              <a:t>Print w/formatting using %s: </a:t>
            </a:r>
            <a:r>
              <a:rPr lang="en-US" sz="2400" dirty="0" err="1">
                <a:latin typeface="Courier New" charset="0"/>
                <a:cs typeface="Courier New" charset="0"/>
              </a:rPr>
              <a:t>printf</a:t>
            </a:r>
            <a:r>
              <a:rPr lang="en-US" sz="2400" dirty="0">
                <a:latin typeface="Courier New" charset="0"/>
                <a:cs typeface="Courier New" charset="0"/>
              </a:rPr>
              <a:t>(</a:t>
            </a:r>
            <a:r>
              <a:rPr lang="ja-JP" altLang="en-US" sz="2400" dirty="0">
                <a:latin typeface="Courier New" charset="0"/>
                <a:cs typeface="Courier New" charset="0"/>
              </a:rPr>
              <a:t>“</a:t>
            </a:r>
            <a:r>
              <a:rPr lang="en-US" altLang="ja-JP" sz="2400" dirty="0">
                <a:latin typeface="Courier New" charset="0"/>
                <a:cs typeface="Courier New" charset="0"/>
              </a:rPr>
              <a:t>%s\n</a:t>
            </a:r>
            <a:r>
              <a:rPr lang="ja-JP" altLang="en-US" sz="2400" dirty="0">
                <a:latin typeface="Courier New" charset="0"/>
                <a:cs typeface="Courier New" charset="0"/>
              </a:rPr>
              <a:t>”</a:t>
            </a:r>
            <a:r>
              <a:rPr lang="en-US" altLang="ja-JP" sz="2400" dirty="0">
                <a:latin typeface="Courier New" charset="0"/>
                <a:cs typeface="Courier New" charset="0"/>
              </a:rPr>
              <a:t>, 						 	hello</a:t>
            </a:r>
            <a:r>
              <a:rPr lang="en-US" altLang="ja-JP" sz="2400" dirty="0" smtClean="0">
                <a:latin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altLang="ja-JP" sz="2800" dirty="0" smtClean="0">
                <a:latin typeface="Arial"/>
                <a:cs typeface="Arial"/>
              </a:rPr>
              <a:t>Reading strings: </a:t>
            </a:r>
            <a:r>
              <a:rPr lang="en-US" altLang="ja-JP" sz="2800" dirty="0" err="1" smtClean="0">
                <a:latin typeface="Courier New" charset="0"/>
                <a:cs typeface="Courier New" charset="0"/>
              </a:rPr>
              <a:t>scanf</a:t>
            </a:r>
            <a:r>
              <a:rPr lang="en-US" altLang="ja-JP" sz="2800" dirty="0" smtClean="0">
                <a:latin typeface="Courier New" charset="0"/>
                <a:cs typeface="Courier New" charset="0"/>
              </a:rPr>
              <a:t>(“%s”, </a:t>
            </a:r>
            <a:r>
              <a:rPr lang="en-US" altLang="ja-JP" sz="2800" dirty="0" err="1" smtClean="0">
                <a:latin typeface="Courier New" charset="0"/>
                <a:cs typeface="Courier New" charset="0"/>
              </a:rPr>
              <a:t>str</a:t>
            </a:r>
            <a:r>
              <a:rPr lang="en-US" altLang="ja-JP" sz="2800" dirty="0" smtClean="0">
                <a:latin typeface="Courier New" charset="0"/>
                <a:cs typeface="Courier New" charset="0"/>
              </a:rPr>
              <a:t>);</a:t>
            </a:r>
          </a:p>
          <a:p>
            <a:pPr lvl="1">
              <a:defRPr/>
            </a:pPr>
            <a:r>
              <a:rPr lang="en-US" altLang="ja-JP" sz="2400" dirty="0" smtClean="0">
                <a:latin typeface="Arial"/>
                <a:cs typeface="Arial"/>
              </a:rPr>
              <a:t>Reads all characters up to (but not including) first space, tab, or newline</a:t>
            </a:r>
            <a:endParaRPr lang="en-US" altLang="ja-JP" sz="2400" dirty="0">
              <a:latin typeface="Arial"/>
              <a:cs typeface="Arial"/>
            </a:endParaRPr>
          </a:p>
          <a:p>
            <a:pPr>
              <a:defRPr/>
            </a:pPr>
            <a:r>
              <a:rPr lang="en-US" sz="2800" dirty="0">
                <a:latin typeface="Arial" charset="0"/>
              </a:rPr>
              <a:t>Must leave enough room for terminating </a:t>
            </a:r>
            <a:r>
              <a:rPr lang="ja-JP" altLang="en-US" sz="2800" dirty="0">
                <a:latin typeface="Courier New" charset="0"/>
                <a:cs typeface="Courier New" charset="0"/>
              </a:rPr>
              <a:t>‘</a:t>
            </a:r>
            <a:r>
              <a:rPr lang="en-US" altLang="ja-JP" sz="2800" dirty="0">
                <a:latin typeface="Courier New" charset="0"/>
                <a:cs typeface="Courier New" charset="0"/>
              </a:rPr>
              <a:t>\0</a:t>
            </a:r>
            <a:r>
              <a:rPr lang="ja-JP" altLang="en-US" sz="2800" dirty="0">
                <a:latin typeface="Courier New" charset="0"/>
                <a:cs typeface="Courier New" charset="0"/>
              </a:rPr>
              <a:t>’</a:t>
            </a:r>
            <a:endParaRPr lang="en-US" sz="2800" dirty="0">
              <a:latin typeface="Courier New" charset="0"/>
              <a:cs typeface="Courier New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2E7FDA8-5EE2-3541-8BA8-FD3B64B17F58}" type="datetime1">
              <a:rPr lang="en-US" sz="1200" smtClean="0">
                <a:latin typeface="Garamond" charset="0"/>
              </a:rPr>
              <a:t>11/9/17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25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C332388-A547-C94B-BF0E-AAA1A7BEB2CC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In </a:t>
            </a:r>
            <a:r>
              <a:rPr lang="en-US" sz="2800">
                <a:latin typeface="Courier New" charset="0"/>
                <a:cs typeface="Courier New" charset="0"/>
              </a:rPr>
              <a:t>&lt;string.h&gt;</a:t>
            </a:r>
            <a:r>
              <a:rPr lang="en-US" sz="2800">
                <a:latin typeface="Arial" charset="0"/>
              </a:rPr>
              <a:t> library: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Copying strings: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char *strcpy(char *dest,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const char *source);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char *strncpy(char *dest,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 const char *source,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 size_t num);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Return </a:t>
            </a:r>
            <a:r>
              <a:rPr lang="en-US" sz="2000">
                <a:latin typeface="Courier New" charset="0"/>
                <a:cs typeface="Courier New" charset="0"/>
              </a:rPr>
              <a:t>dest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Does not append </a:t>
            </a:r>
            <a:r>
              <a:rPr lang="ja-JP" altLang="en-US" sz="2000">
                <a:latin typeface="Arial" charset="0"/>
                <a:cs typeface="Courier New" charset="0"/>
              </a:rPr>
              <a:t>‘</a:t>
            </a:r>
            <a:r>
              <a:rPr lang="en-US" altLang="ja-JP" sz="2000">
                <a:latin typeface="Arial" charset="0"/>
                <a:cs typeface="Courier New" charset="0"/>
              </a:rPr>
              <a:t>\0</a:t>
            </a:r>
            <a:r>
              <a:rPr lang="ja-JP" altLang="en-US" sz="2000">
                <a:latin typeface="Arial" charset="0"/>
                <a:cs typeface="Courier New" charset="0"/>
              </a:rPr>
              <a:t>’</a:t>
            </a:r>
            <a:r>
              <a:rPr lang="en-US" altLang="ja-JP" sz="2000">
                <a:latin typeface="Arial" charset="0"/>
                <a:cs typeface="Courier New" charset="0"/>
              </a:rPr>
              <a:t> unless length of </a:t>
            </a:r>
            <a:r>
              <a:rPr lang="en-US" altLang="ja-JP" sz="2000">
                <a:latin typeface="Courier New" charset="0"/>
                <a:cs typeface="Courier New" charset="0"/>
              </a:rPr>
              <a:t>source</a:t>
            </a:r>
            <a:r>
              <a:rPr lang="en-US" altLang="ja-JP" sz="2000">
                <a:latin typeface="Arial" charset="0"/>
                <a:cs typeface="Courier New" charset="0"/>
              </a:rPr>
              <a:t> &lt; </a:t>
            </a:r>
            <a:r>
              <a:rPr lang="en-US" altLang="ja-JP" sz="2000">
                <a:latin typeface="Courier New" charset="0"/>
                <a:cs typeface="Courier New" charset="0"/>
              </a:rPr>
              <a:t>num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Comparing strings: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int strcmp(const char *s1, const char *s2);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int strncmp(const char *s1, const char *s2, 		size_t num);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Character-by-character comparison of character values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Returns 0 if s1 == s2, &gt;0 if s1 &gt; s2, &lt;0 if s1 &lt; s2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297599-CD16-2A49-BDBB-819E185FE99D}" type="datetime1">
              <a:rPr lang="en-US" sz="1200" smtClean="0">
                <a:latin typeface="Garamond" charset="0"/>
                <a:cs typeface="Arial" charset="0"/>
              </a:rPr>
              <a:t>11/9/17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25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250D2BA-4675-8040-A62D-2FAC10F6745D}" type="slidenum">
              <a:rPr lang="en-US" sz="1200">
                <a:latin typeface="Garamond" charset="0"/>
                <a:cs typeface="Arial" charset="0"/>
              </a:rPr>
              <a:pPr eaLnBrk="1" hangingPunct="1"/>
              <a:t>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 (cont.)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Find # of characters in a string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size_t strlen(const char *s1);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Returns # characters before </a:t>
            </a:r>
            <a:r>
              <a:rPr lang="ja-JP" altLang="en-US">
                <a:latin typeface="Courier New" charset="0"/>
                <a:cs typeface="Courier New" charset="0"/>
              </a:rPr>
              <a:t>‘</a:t>
            </a:r>
            <a:r>
              <a:rPr lang="en-US" altLang="ja-JP">
                <a:latin typeface="Courier New" charset="0"/>
                <a:cs typeface="Courier New" charset="0"/>
              </a:rPr>
              <a:t>\0</a:t>
            </a:r>
            <a:r>
              <a:rPr lang="ja-JP" altLang="en-US">
                <a:latin typeface="Courier New" charset="0"/>
                <a:cs typeface="Courier New" charset="0"/>
              </a:rPr>
              <a:t>’</a:t>
            </a:r>
            <a:endParaRPr lang="en-US" altLang="ja-JP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Not necessarily size of array</a:t>
            </a:r>
          </a:p>
          <a:p>
            <a:pPr>
              <a:lnSpc>
                <a:spcPct val="90000"/>
              </a:lnSpc>
            </a:pPr>
            <a:r>
              <a:rPr lang="ja-JP" altLang="en-US">
                <a:latin typeface="Arial" charset="0"/>
                <a:cs typeface="Courier New" charset="0"/>
              </a:rPr>
              <a:t>“</a:t>
            </a:r>
            <a:r>
              <a:rPr lang="en-US" altLang="ja-JP">
                <a:latin typeface="Arial" charset="0"/>
                <a:cs typeface="Courier New" charset="0"/>
              </a:rPr>
              <a:t>Add</a:t>
            </a:r>
            <a:r>
              <a:rPr lang="ja-JP" altLang="en-US">
                <a:latin typeface="Arial" charset="0"/>
                <a:cs typeface="Courier New" charset="0"/>
              </a:rPr>
              <a:t>”</a:t>
            </a:r>
            <a:r>
              <a:rPr lang="en-US" altLang="ja-JP">
                <a:latin typeface="Arial" charset="0"/>
                <a:cs typeface="Courier New" charset="0"/>
              </a:rPr>
              <a:t> strings together—string concatenation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char *strcat(char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const char *source);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char *strncat(char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 const char *source,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 size_t num);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Returns </a:t>
            </a:r>
            <a:r>
              <a:rPr lang="en-US">
                <a:latin typeface="Courier New" charset="0"/>
                <a:cs typeface="Courier New" charset="0"/>
              </a:rPr>
              <a:t>dest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E361882-4092-4846-B5C7-527C3FBECB49}" type="datetime1">
              <a:rPr lang="en-US" sz="1200" smtClean="0">
                <a:latin typeface="Garamond" charset="0"/>
                <a:cs typeface="Arial" charset="0"/>
              </a:rPr>
              <a:t>11/9/17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25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B509E8A-0C86-A947-B6A4-088F277A5BB4}" type="slidenum">
              <a:rPr lang="en-US" sz="1200">
                <a:latin typeface="Garamond" charset="0"/>
                <a:cs typeface="Arial" charset="0"/>
              </a:rPr>
              <a:pPr eaLnBrk="1" hangingPunct="1"/>
              <a:t>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Strings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sz="half" idx="1"/>
          </p:nvPr>
        </p:nvSpPr>
        <p:spPr>
          <a:xfrm>
            <a:off x="0" y="1143000"/>
            <a:ext cx="4572000" cy="498792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What does the following program print?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char s1[15];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n1;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char s2[10] = 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.216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n;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strncpy(s1, 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16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15);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n1 = strlen(s1);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s1 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Length of s1 = %d\n\n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n1);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%c\n\n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s1[1]);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</p:txBody>
      </p:sp>
      <p:sp>
        <p:nvSpPr>
          <p:cNvPr id="23555" name="Content Placeholder 6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495800" cy="498792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strncat(s1,s2,10);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n1 = strlen(s1);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s1 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Length of s1 = %d\n\n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n1);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// Assume user inputs: ABC ABD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Enter two strings: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scanf(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%s%s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 = strncmp(s1, s2, 15);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if (n &gt; 0)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&gt;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else if (n &lt; 0)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&lt;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else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==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return 0;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Courier New" charset="0"/>
              <a:cs typeface="Courier New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7F6DD3-4D29-C646-AD09-665259C56687}" type="datetime1">
              <a:rPr lang="en-US" sz="1200" smtClean="0">
                <a:latin typeface="Garamond" charset="0"/>
                <a:cs typeface="Arial" charset="0"/>
              </a:rPr>
              <a:t>11/9/17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25</a:t>
            </a:r>
            <a:endParaRPr lang="en-US" alt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2E3A52-73FE-F74F-8CF3-043C7F550AF2}" type="slidenum">
              <a:rPr lang="en-US" sz="1200">
                <a:latin typeface="Garamond" charset="0"/>
                <a:cs typeface="Arial" charset="0"/>
              </a:rPr>
              <a:pPr eaLnBrk="1" hangingPunct="1"/>
              <a:t>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s1 = 16	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Initial value of s1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Length of s1 = 2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6			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s1[1]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s1 = 16.216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s1 after </a:t>
            </a:r>
            <a:r>
              <a:rPr lang="en-US" dirty="0" err="1" smtClean="0">
                <a:ea typeface="+mn-ea"/>
                <a:cs typeface="Courier New" pitchFamily="49" charset="0"/>
                <a:sym typeface="Wingdings" pitchFamily="2" charset="2"/>
              </a:rPr>
              <a:t>strncat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Length of s1 = 6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Enter two strings: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ABC ABD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ABC &lt; ABD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Result of </a:t>
            </a:r>
            <a:r>
              <a:rPr lang="en-US" dirty="0" err="1" smtClean="0">
                <a:ea typeface="+mn-ea"/>
                <a:cs typeface="Courier New" pitchFamily="49" charset="0"/>
                <a:sym typeface="Wingdings" pitchFamily="2" charset="2"/>
              </a:rPr>
              <a:t>strncmp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()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457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DBB242-C2E5-B848-A8BF-B1CC122D6BAC}" type="datetime1">
              <a:rPr lang="en-US" sz="1200" smtClean="0">
                <a:latin typeface="Garamond" charset="0"/>
                <a:cs typeface="Arial" charset="0"/>
              </a:rPr>
              <a:t>11/9/17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25</a:t>
            </a:r>
            <a:endParaRPr lang="en-US" altLang="en-US"/>
          </a:p>
        </p:txBody>
      </p:sp>
      <p:sp>
        <p:nvSpPr>
          <p:cNvPr id="2458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77CCF19-7202-7747-973C-61372BD4442C}" type="slidenum">
              <a:rPr lang="en-US" sz="1200">
                <a:latin typeface="Garamond" charset="0"/>
                <a:cs typeface="Arial" charset="0"/>
              </a:rPr>
              <a:pPr eaLnBrk="1" hangingPunct="1"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Structures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Arrays: groups of data with same type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Structures: groups of data with (potentially) different types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Example: record to store information about student: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First name (</a:t>
            </a:r>
            <a:r>
              <a:rPr lang="en-US" sz="2400">
                <a:latin typeface="Courier New" charset="0"/>
                <a:cs typeface="Courier New" charset="0"/>
              </a:rPr>
              <a:t>char []</a:t>
            </a:r>
            <a:r>
              <a:rPr lang="en-US" sz="2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Middle initial (</a:t>
            </a:r>
            <a:r>
              <a:rPr lang="en-US" sz="2400">
                <a:latin typeface="Courier New" charset="0"/>
                <a:cs typeface="Courier New" charset="0"/>
              </a:rPr>
              <a:t>char</a:t>
            </a:r>
            <a:r>
              <a:rPr lang="en-US" sz="2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Last name (</a:t>
            </a:r>
            <a:r>
              <a:rPr lang="en-US" sz="2400">
                <a:latin typeface="Courier New" charset="0"/>
                <a:cs typeface="Courier New" charset="0"/>
              </a:rPr>
              <a:t>char []</a:t>
            </a:r>
            <a:r>
              <a:rPr lang="en-US" sz="2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ID # (</a:t>
            </a:r>
            <a:r>
              <a:rPr lang="en-US" sz="2400">
                <a:latin typeface="Courier New" charset="0"/>
                <a:cs typeface="Courier New" charset="0"/>
              </a:rPr>
              <a:t>unsigned int</a:t>
            </a:r>
            <a:r>
              <a:rPr lang="en-US" sz="2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GPA (</a:t>
            </a:r>
            <a:r>
              <a:rPr lang="en-US" sz="2400">
                <a:latin typeface="Courier New" charset="0"/>
                <a:cs typeface="Courier New" charset="0"/>
              </a:rPr>
              <a:t>double</a:t>
            </a:r>
            <a:r>
              <a:rPr lang="en-US" sz="2400">
                <a:latin typeface="Arial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Any data type—scalar, array, pointer (even other structures) allowed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859FC1-140F-E646-906B-43CF2DEF8D95}" type="datetime1">
              <a:rPr lang="en-US" sz="1200" smtClean="0">
                <a:latin typeface="Garamond" charset="0"/>
                <a:cs typeface="Arial" charset="0"/>
              </a:rPr>
              <a:t>11/9/17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25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ADCA1A-6330-4949-B4D2-22161DDE8AC5}" type="slidenum">
              <a:rPr lang="en-US" sz="1200">
                <a:latin typeface="Garamond" charset="0"/>
                <a:cs typeface="Arial" charset="0"/>
              </a:rPr>
              <a:pPr eaLnBrk="1" hangingPunct="1"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Declaring structure types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Can define structure as a type using </a:t>
            </a:r>
            <a:r>
              <a:rPr lang="en-US" sz="2100">
                <a:latin typeface="Courier New" charset="0"/>
                <a:cs typeface="Courier New" charset="0"/>
              </a:rPr>
              <a:t>typedef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Could omit </a:t>
            </a:r>
            <a:r>
              <a:rPr lang="en-US" sz="1800">
                <a:latin typeface="Courier New" charset="0"/>
                <a:cs typeface="Courier New" charset="0"/>
              </a:rPr>
              <a:t>typedef</a:t>
            </a:r>
            <a:r>
              <a:rPr lang="en-US" sz="1800">
                <a:latin typeface="Arial" charset="0"/>
                <a:cs typeface="Courier New" charset="0"/>
              </a:rPr>
              <a:t>, but would need </a:t>
            </a:r>
            <a:r>
              <a:rPr lang="ja-JP" altLang="en-US" sz="1800">
                <a:latin typeface="Arial" charset="0"/>
                <a:cs typeface="Courier New" charset="0"/>
              </a:rPr>
              <a:t>“</a:t>
            </a:r>
            <a:r>
              <a:rPr lang="en-US" altLang="ja-JP" sz="1800">
                <a:latin typeface="Courier New" charset="0"/>
                <a:cs typeface="Courier New" charset="0"/>
              </a:rPr>
              <a:t>struct</a:t>
            </a:r>
            <a:r>
              <a:rPr lang="ja-JP" altLang="en-US" sz="1800">
                <a:latin typeface="Arial" charset="0"/>
                <a:cs typeface="Courier New" charset="0"/>
              </a:rPr>
              <a:t>”</a:t>
            </a:r>
            <a:r>
              <a:rPr lang="en-US" altLang="ja-JP" sz="1800">
                <a:latin typeface="Arial" charset="0"/>
                <a:cs typeface="Courier New" charset="0"/>
              </a:rPr>
              <a:t> before type name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Syntax:  	</a:t>
            </a:r>
            <a:r>
              <a:rPr lang="en-US" sz="2100">
                <a:latin typeface="Courier New" charset="0"/>
                <a:cs typeface="Courier New" charset="0"/>
              </a:rPr>
              <a:t>typedef struct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  &lt;list of variables&gt;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} &lt;typeName&gt;;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Arial" charset="0"/>
                <a:cs typeface="Courier New" charset="0"/>
              </a:rPr>
              <a:t>		</a:t>
            </a:r>
            <a:r>
              <a:rPr lang="en-US" sz="2100">
                <a:latin typeface="Courier New" charset="0"/>
                <a:cs typeface="Courier New" charset="0"/>
              </a:rPr>
              <a:t>typedef struct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first[50];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middle;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char last[50];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unsigned int ID;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	double GPA;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} StudentInfo;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Courier New" charset="0"/>
                <a:cs typeface="Courier New" charset="0"/>
              </a:rPr>
              <a:t>typedef</a:t>
            </a:r>
            <a:r>
              <a:rPr lang="en-US" sz="2100">
                <a:latin typeface="Arial" charset="0"/>
                <a:cs typeface="Courier New" charset="0"/>
              </a:rPr>
              <a:t> usually at program start (with #include, #define)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Courier New" charset="0"/>
                <a:cs typeface="Courier New" charset="0"/>
              </a:rPr>
              <a:t>&lt;typeName&gt; </a:t>
            </a:r>
            <a:r>
              <a:rPr lang="en-US" sz="2100">
                <a:latin typeface="Arial" charset="0"/>
                <a:cs typeface="Courier New" charset="0"/>
              </a:rPr>
              <a:t>usually starts with capital letter</a:t>
            </a:r>
            <a:r>
              <a:rPr lang="en-US" sz="2100">
                <a:latin typeface="Courier New" charset="0"/>
                <a:cs typeface="Courier New" charset="0"/>
              </a:rPr>
              <a:t>		</a:t>
            </a:r>
            <a:endParaRPr lang="en-US" sz="2100">
              <a:latin typeface="Arial" charset="0"/>
              <a:cs typeface="Courier New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D5315E-3766-5149-848B-35927F0589F2}" type="datetime1">
              <a:rPr lang="en-US" sz="1200" smtClean="0">
                <a:latin typeface="Garamond" charset="0"/>
                <a:cs typeface="Arial" charset="0"/>
              </a:rPr>
              <a:t>11/9/17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 Lecture 25</a:t>
            </a:r>
            <a:endParaRPr lang="en-US" altLang="en-US"/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F99712-6033-8147-B63E-C6B704B9A63E}" type="slidenum">
              <a:rPr lang="en-US" sz="1200">
                <a:latin typeface="Garamond" charset="0"/>
                <a:cs typeface="Arial" charset="0"/>
              </a:rPr>
              <a:pPr eaLnBrk="1" hangingPunct="1"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14233</TotalTime>
  <Words>875</Words>
  <Application>Microsoft Macintosh PowerPoint</Application>
  <PresentationFormat>On-screen Show (4:3)</PresentationFormat>
  <Paragraphs>285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Edge</vt:lpstr>
      <vt:lpstr>EECE.2160 ECE Application Programming</vt:lpstr>
      <vt:lpstr>Lecture outline</vt:lpstr>
      <vt:lpstr>Review: strings</vt:lpstr>
      <vt:lpstr>String functions</vt:lpstr>
      <vt:lpstr>String functions (cont.)</vt:lpstr>
      <vt:lpstr>Example: Strings</vt:lpstr>
      <vt:lpstr>Example solution</vt:lpstr>
      <vt:lpstr>Structures</vt:lpstr>
      <vt:lpstr>Declaring structure types</vt:lpstr>
      <vt:lpstr>Using structure types</vt:lpstr>
      <vt:lpstr>Using structure variables</vt:lpstr>
      <vt:lpstr>Example: Using structures</vt:lpstr>
      <vt:lpstr>Example solution</vt:lpstr>
      <vt:lpstr>Structures and functions</vt:lpstr>
      <vt:lpstr>Example: Structures and functions</vt:lpstr>
      <vt:lpstr>Example solution</vt:lpstr>
      <vt:lpstr>Example solution (cont.)</vt:lpstr>
      <vt:lpstr>Example solution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1764</cp:revision>
  <dcterms:created xsi:type="dcterms:W3CDTF">2006-04-03T05:03:01Z</dcterms:created>
  <dcterms:modified xsi:type="dcterms:W3CDTF">2017-11-09T19:54:01Z</dcterms:modified>
</cp:coreProperties>
</file>