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9"/>
  </p:notesMasterIdLst>
  <p:handoutMasterIdLst>
    <p:handoutMasterId r:id="rId10"/>
  </p:handoutMasterIdLst>
  <p:sldIdLst>
    <p:sldId id="256" r:id="rId2"/>
    <p:sldId id="535" r:id="rId3"/>
    <p:sldId id="536" r:id="rId4"/>
    <p:sldId id="532" r:id="rId5"/>
    <p:sldId id="533" r:id="rId6"/>
    <p:sldId id="534" r:id="rId7"/>
    <p:sldId id="537" r:id="rId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89537" autoAdjust="0"/>
  </p:normalViewPr>
  <p:slideViewPr>
    <p:cSldViewPr>
      <p:cViewPr varScale="1">
        <p:scale>
          <a:sx n="86" d="100"/>
          <a:sy n="86" d="100"/>
        </p:scale>
        <p:origin x="-16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0BB92A-F725-B347-AD00-E818C3E27C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747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9ACF24-DAB8-2F47-A11C-F35BBEDF7E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45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12771D-0D9A-2242-A936-5EEB20A4BC13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6EF791-4CC5-894D-8C1D-57E789237402}" type="datetime1">
              <a:rPr lang="en-US" smtClean="0"/>
              <a:t>11/13/17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E3786-70B3-5543-A1CA-D7800AEF12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FE2AD-445A-E248-9D1F-DD3837D5F59E}" type="datetime1">
              <a:rPr lang="en-US" smtClean="0"/>
              <a:t>11/13/17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0E558-F7D8-6B40-BAC0-AA228FD867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317804-30E3-0E48-975D-96D8E51F6838}" type="datetime1">
              <a:rPr lang="en-US" smtClean="0"/>
              <a:t>11/13/17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946FF-F3A2-3A4E-8F8D-B1CF5B3449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0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40A15-4C5F-BF48-B3F6-4F752D8B7898}" type="datetime1">
              <a:rPr lang="en-US" smtClean="0"/>
              <a:t>11/13/17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0F6F5-63DB-0F4C-A110-CB1C38252A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9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AB798A-CBE8-024C-9053-3CEB6C613A10}" type="datetime1">
              <a:rPr lang="en-US" smtClean="0"/>
              <a:t>11/13/17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E1D40-FE52-D94E-9F30-0E312A851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5736C-A8C9-D046-A495-B825A70E9EA2}" type="datetime1">
              <a:rPr lang="en-US" smtClean="0"/>
              <a:t>11/13/17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F63C3-277B-6D4E-B60B-156C289CEA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43BF2-9AA0-E246-BD95-DADD6195C7A9}" type="datetime1">
              <a:rPr lang="en-US" smtClean="0"/>
              <a:t>11/13/17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8EB35-F8F3-2345-85D7-7224A1EA94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A4A0A-AABF-DB44-B87C-1793B8E27C84}" type="datetime1">
              <a:rPr lang="en-US" smtClean="0"/>
              <a:t>11/13/17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C8E30-EA09-F74C-AE86-244A0DD72A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5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7C41AC-1D15-B145-88F4-EB74CE8E02E2}" type="datetime1">
              <a:rPr lang="en-US" smtClean="0"/>
              <a:t>11/13/17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FD561-E1ED-D74C-A28A-04E94FC521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47B402-9511-B04C-BFCF-031502486C58}" type="datetime1">
              <a:rPr lang="en-US" smtClean="0"/>
              <a:t>11/13/17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B669D-51B8-3646-95F9-20B63EE5F3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1B200-39CA-F74A-9A55-A15F78280B09}" type="datetime1">
              <a:rPr lang="en-US" smtClean="0"/>
              <a:t>11/13/17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3F9D73-9420-F34A-AECA-71C9C31783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8EF891-2833-1746-821F-7E9ABC0A1C17}" type="datetime1">
              <a:rPr lang="en-US" smtClean="0"/>
              <a:t>11/13/17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1134D-E8B1-524A-8C45-EEF4290B64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5FC910-B3E8-2842-BF6E-BFCE2A69C7F9}" type="datetime1">
              <a:rPr lang="en-US" smtClean="0"/>
              <a:t>11/13/17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8CCB0-579D-8D4B-97BF-3C51D9DBB1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55BFE96-90B7-CC41-B862-5AE046BE7263}" type="datetime1">
              <a:rPr lang="en-US" smtClean="0"/>
              <a:t>11/13/17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976CF8-0898-794D-83FF-D832461D3A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1" r:id="rId1"/>
    <p:sldLayoutId id="2147484859" r:id="rId2"/>
    <p:sldLayoutId id="2147484860" r:id="rId3"/>
    <p:sldLayoutId id="2147484861" r:id="rId4"/>
    <p:sldLayoutId id="2147484862" r:id="rId5"/>
    <p:sldLayoutId id="2147484863" r:id="rId6"/>
    <p:sldLayoutId id="2147484864" r:id="rId7"/>
    <p:sldLayoutId id="2147484865" r:id="rId8"/>
    <p:sldLayoutId id="2147484866" r:id="rId9"/>
    <p:sldLayoutId id="2147484867" r:id="rId10"/>
    <p:sldLayoutId id="2147484868" r:id="rId11"/>
    <p:sldLayoutId id="2147484869" r:id="rId12"/>
    <p:sldLayoutId id="214748487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26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2 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Program 5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today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Program 6 graded;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11/29</a:t>
            </a:r>
            <a:endParaRPr lang="en-US" dirty="0">
              <a:latin typeface="Arial" charset="0"/>
            </a:endParaRP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Program 7 </a:t>
            </a:r>
            <a:r>
              <a:rPr lang="en-US" dirty="0" smtClean="0">
                <a:latin typeface="Arial" charset="0"/>
              </a:rPr>
              <a:t>posted; due 11/20</a:t>
            </a:r>
          </a:p>
          <a:p>
            <a:pPr lvl="2">
              <a:defRPr/>
            </a:pPr>
            <a:r>
              <a:rPr lang="en-US" dirty="0" smtClean="0">
                <a:latin typeface="Arial" charset="0"/>
              </a:rPr>
              <a:t>Programs submitted 11/21-11/26 “1 day late”</a:t>
            </a:r>
          </a:p>
          <a:p>
            <a:pPr lvl="2">
              <a:defRPr/>
            </a:pPr>
            <a:r>
              <a:rPr lang="en-US" dirty="0" smtClean="0">
                <a:latin typeface="Arial" charset="0"/>
              </a:rPr>
              <a:t>Late penalties begin increasing again on 11/27</a:t>
            </a:r>
            <a:endParaRPr lang="en-US" dirty="0" smtClean="0">
              <a:latin typeface="Arial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</a:rPr>
              <a:t>Program 7 overview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</a:rPr>
              <a:t>Return Exam 2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</a:rPr>
              <a:t>Exam stats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</a:rPr>
              <a:t>Notes on overall course grading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4B95FB-8876-1A4D-BA68-65703366E86D}" type="datetime1">
              <a:rPr lang="en-US" sz="1200" smtClean="0">
                <a:latin typeface="Garamond" charset="0"/>
                <a:cs typeface="Arial" charset="0"/>
              </a:rPr>
              <a:t>11/13/17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252D84-2C42-4D48-BDBC-798A1EA6F90A}" type="slidenum">
              <a:rPr lang="en-US" sz="1200">
                <a:latin typeface="Garamond" charset="0"/>
                <a:cs typeface="Arial" charset="0"/>
              </a:rPr>
              <a:pPr eaLnBrk="1" hangingPunct="1"/>
              <a:t>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08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7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Represent state of grid as 2-D array</a:t>
            </a:r>
          </a:p>
          <a:p>
            <a:r>
              <a:rPr lang="en-US" dirty="0" smtClean="0"/>
              <a:t>Can add boxes of * characters to array</a:t>
            </a:r>
          </a:p>
          <a:p>
            <a:pPr lvl="1"/>
            <a:r>
              <a:rPr lang="en-US" dirty="0" smtClean="0"/>
              <a:t>Boxes may only partially overlap with grid--must only update coordinates actually inside array</a:t>
            </a:r>
          </a:p>
          <a:p>
            <a:r>
              <a:rPr lang="en-US" dirty="0" smtClean="0"/>
              <a:t>Program uses string commands</a:t>
            </a:r>
          </a:p>
          <a:p>
            <a:pPr lvl="1"/>
            <a:r>
              <a:rPr lang="en-US" dirty="0" smtClean="0"/>
              <a:t>add: add a new box to grid</a:t>
            </a:r>
          </a:p>
          <a:p>
            <a:pPr lvl="2"/>
            <a:r>
              <a:rPr lang="en-US" dirty="0" smtClean="0"/>
              <a:t>Specify box based on (</a:t>
            </a:r>
            <a:r>
              <a:rPr lang="en-US" dirty="0" err="1" smtClean="0"/>
              <a:t>x,y</a:t>
            </a:r>
            <a:r>
              <a:rPr lang="en-US" dirty="0" smtClean="0"/>
              <a:t>) coordinates of lower left corner + width and height</a:t>
            </a:r>
          </a:p>
          <a:p>
            <a:pPr lvl="1"/>
            <a:r>
              <a:rPr lang="en-US" dirty="0" smtClean="0"/>
              <a:t>print: print current state of grid</a:t>
            </a:r>
          </a:p>
          <a:p>
            <a:pPr lvl="1"/>
            <a:r>
              <a:rPr lang="en-US" dirty="0" smtClean="0"/>
              <a:t>reset: reset grid to initial state (no boxes)</a:t>
            </a:r>
          </a:p>
          <a:p>
            <a:pPr lvl="1"/>
            <a:r>
              <a:rPr lang="en-US" dirty="0" smtClean="0"/>
              <a:t>exit: end program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D28C-153E-0F46-8B08-047A00B1CEF4}" type="datetime1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63C3-277B-6D4E-B60B-156C289CEA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9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stats &amp; grade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143000"/>
            <a:ext cx="4038600" cy="1676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Average: </a:t>
            </a:r>
            <a:r>
              <a:rPr lang="en-US" dirty="0" smtClean="0">
                <a:ea typeface="+mn-ea"/>
              </a:rPr>
              <a:t>66.8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Median: </a:t>
            </a:r>
            <a:r>
              <a:rPr lang="en-US" dirty="0" smtClean="0">
                <a:ea typeface="+mn-ea"/>
              </a:rPr>
              <a:t>69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Std. deviation: </a:t>
            </a:r>
            <a:r>
              <a:rPr lang="en-US" dirty="0" smtClean="0">
                <a:ea typeface="+mn-ea"/>
              </a:rPr>
              <a:t>22.3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Max: </a:t>
            </a:r>
            <a:r>
              <a:rPr lang="en-US" dirty="0" smtClean="0">
                <a:ea typeface="+mn-ea"/>
              </a:rPr>
              <a:t>100 (x2)</a:t>
            </a:r>
            <a:endParaRPr lang="en-US" dirty="0">
              <a:ea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124200" y="1066800"/>
            <a:ext cx="4038600" cy="1676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Q1: </a:t>
            </a:r>
            <a:r>
              <a:rPr lang="en-US" dirty="0" smtClean="0"/>
              <a:t>22.1 / 35 (63%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Q2: </a:t>
            </a:r>
            <a:r>
              <a:rPr lang="en-US" dirty="0" smtClean="0"/>
              <a:t>29.4 </a:t>
            </a:r>
            <a:r>
              <a:rPr lang="en-US" dirty="0" smtClean="0"/>
              <a:t>/ </a:t>
            </a:r>
            <a:r>
              <a:rPr lang="en-US" dirty="0" smtClean="0"/>
              <a:t>45 (</a:t>
            </a:r>
            <a:r>
              <a:rPr lang="en-US" dirty="0" smtClean="0"/>
              <a:t>65</a:t>
            </a:r>
            <a:r>
              <a:rPr lang="en-US" dirty="0" smtClean="0"/>
              <a:t>%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Q3: </a:t>
            </a:r>
            <a:r>
              <a:rPr lang="en-US" dirty="0" smtClean="0"/>
              <a:t>15.2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dirty="0" smtClean="0"/>
              <a:t>20 (</a:t>
            </a:r>
            <a:r>
              <a:rPr lang="en-US" dirty="0" smtClean="0"/>
              <a:t>76</a:t>
            </a:r>
            <a:r>
              <a:rPr lang="en-US" dirty="0" smtClean="0"/>
              <a:t>%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3019C3-77C0-F44C-9A2E-B462D81BA749}" type="datetime1">
              <a:rPr lang="en-US" smtClean="0">
                <a:latin typeface="Garamond" charset="0"/>
              </a:rPr>
              <a:t>11/13/17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697E4D-E27A-BB4F-9644-AAAB5C945D05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 bwMode="auto">
          <a:xfrm>
            <a:off x="6629400" y="1066800"/>
            <a:ext cx="243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18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Extra credit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12</a:t>
            </a:r>
            <a:r>
              <a:rPr lang="en-US" dirty="0" smtClean="0">
                <a:ea typeface="+mn-ea"/>
              </a:rPr>
              <a:t> </a:t>
            </a:r>
            <a:r>
              <a:rPr lang="en-US" dirty="0" smtClean="0">
                <a:ea typeface="+mn-ea"/>
              </a:rPr>
              <a:t>students completed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2.9</a:t>
            </a:r>
            <a:r>
              <a:rPr lang="en-US" dirty="0" smtClean="0">
                <a:ea typeface="+mn-ea"/>
              </a:rPr>
              <a:t> </a:t>
            </a:r>
            <a:r>
              <a:rPr lang="en-US" dirty="0" smtClean="0">
                <a:ea typeface="+mn-ea"/>
              </a:rPr>
              <a:t>average</a:t>
            </a:r>
            <a:endParaRPr lang="en-US" dirty="0">
              <a:ea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95600"/>
            <a:ext cx="6444160" cy="3012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Figuring out where you stand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Programs: 60% </a:t>
            </a:r>
            <a:r>
              <a:rPr lang="en-US" sz="2600" i="1" dirty="0">
                <a:solidFill>
                  <a:srgbClr val="FF0000"/>
                </a:solidFill>
                <a:latin typeface="Arial" charset="0"/>
              </a:rPr>
              <a:t>(6</a:t>
            </a:r>
            <a:r>
              <a:rPr lang="en-US" sz="2600" i="1" dirty="0" smtClean="0">
                <a:solidFill>
                  <a:srgbClr val="FF0000"/>
                </a:solidFill>
                <a:latin typeface="Arial" charset="0"/>
              </a:rPr>
              <a:t>/</a:t>
            </a:r>
            <a:r>
              <a:rPr lang="en-US" sz="2600" i="1" dirty="0">
                <a:solidFill>
                  <a:srgbClr val="FF0000"/>
                </a:solidFill>
                <a:latin typeface="Arial" charset="0"/>
              </a:rPr>
              <a:t>9</a:t>
            </a:r>
            <a:r>
              <a:rPr lang="en-US" sz="2600" i="1" dirty="0" smtClean="0">
                <a:solidFill>
                  <a:srgbClr val="FF0000"/>
                </a:solidFill>
                <a:latin typeface="Arial" charset="0"/>
              </a:rPr>
              <a:t> done &amp; graded)</a:t>
            </a:r>
            <a:endParaRPr lang="en-US" sz="2200" dirty="0" smtClean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Arial" charset="0"/>
              </a:rPr>
              <a:t>Exams</a:t>
            </a:r>
            <a:r>
              <a:rPr lang="en-US" sz="2600" dirty="0">
                <a:latin typeface="Arial" charset="0"/>
              </a:rPr>
              <a:t>: 40% (</a:t>
            </a:r>
            <a:r>
              <a:rPr lang="en-US" sz="2600" i="1" dirty="0">
                <a:solidFill>
                  <a:srgbClr val="FF0000"/>
                </a:solidFill>
                <a:latin typeface="Arial" charset="0"/>
              </a:rPr>
              <a:t>10%</a:t>
            </a:r>
            <a:r>
              <a:rPr lang="en-US" sz="2600" dirty="0">
                <a:latin typeface="Arial" charset="0"/>
              </a:rPr>
              <a:t> + </a:t>
            </a:r>
            <a:r>
              <a:rPr lang="en-US" sz="2600" i="1" dirty="0">
                <a:solidFill>
                  <a:srgbClr val="FF0000"/>
                </a:solidFill>
                <a:latin typeface="Arial" charset="0"/>
              </a:rPr>
              <a:t>15%</a:t>
            </a:r>
            <a:r>
              <a:rPr lang="en-US" sz="2600" dirty="0">
                <a:latin typeface="Arial" charset="0"/>
              </a:rPr>
              <a:t> + 15%)</a:t>
            </a:r>
          </a:p>
          <a:p>
            <a:pPr lvl="1">
              <a:lnSpc>
                <a:spcPct val="80000"/>
              </a:lnSpc>
            </a:pPr>
            <a:r>
              <a:rPr lang="en-US" sz="2200" u="sng" dirty="0" smtClean="0">
                <a:latin typeface="Arial" charset="0"/>
              </a:rPr>
              <a:t>Higher grade </a:t>
            </a:r>
            <a:r>
              <a:rPr lang="en-US" sz="2200" u="sng" dirty="0">
                <a:latin typeface="Arial" charset="0"/>
              </a:rPr>
              <a:t>from Exam 1/2 counts for 15%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Arial" charset="0"/>
              </a:rPr>
              <a:t>~35% </a:t>
            </a:r>
            <a:r>
              <a:rPr lang="en-US" sz="2600" dirty="0">
                <a:latin typeface="Arial" charset="0"/>
              </a:rPr>
              <a:t>of your grade still to be determined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Arial" charset="0"/>
              </a:rPr>
              <a:t>Doesn’t include </a:t>
            </a:r>
            <a:r>
              <a:rPr lang="en-US" sz="2200" dirty="0" err="1" smtClean="0">
                <a:latin typeface="Arial" charset="0"/>
              </a:rPr>
              <a:t>regrade</a:t>
            </a:r>
            <a:r>
              <a:rPr lang="en-US" sz="2200" dirty="0" smtClean="0">
                <a:latin typeface="Arial" charset="0"/>
              </a:rPr>
              <a:t> submissions that aren’t done yet</a:t>
            </a:r>
            <a:endParaRPr lang="en-US" sz="2200" dirty="0">
              <a:latin typeface="Arial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6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Estimating your grade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Program </a:t>
            </a:r>
            <a:r>
              <a:rPr lang="en-US" sz="2200" dirty="0" err="1">
                <a:latin typeface="Arial" charset="0"/>
              </a:rPr>
              <a:t>avg</a:t>
            </a:r>
            <a:r>
              <a:rPr lang="en-US" sz="2200" dirty="0">
                <a:latin typeface="Arial" charset="0"/>
              </a:rPr>
              <a:t> (PA) = </a:t>
            </a:r>
            <a:r>
              <a:rPr lang="en-US" sz="2200" dirty="0">
                <a:solidFill>
                  <a:srgbClr val="0000CC"/>
                </a:solidFill>
                <a:latin typeface="Arial" charset="0"/>
              </a:rPr>
              <a:t>(total program points) / 5</a:t>
            </a:r>
            <a:r>
              <a:rPr lang="en-US" sz="2200" dirty="0" smtClean="0">
                <a:solidFill>
                  <a:srgbClr val="0000CC"/>
                </a:solidFill>
                <a:latin typeface="Arial" charset="0"/>
              </a:rPr>
              <a:t>.5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Arial" charset="0"/>
              </a:rPr>
              <a:t>Exam </a:t>
            </a:r>
            <a:r>
              <a:rPr lang="en-US" sz="2200" dirty="0" err="1">
                <a:latin typeface="Arial" charset="0"/>
              </a:rPr>
              <a:t>avg</a:t>
            </a:r>
            <a:r>
              <a:rPr lang="en-US" sz="2200" dirty="0">
                <a:latin typeface="Arial" charset="0"/>
              </a:rPr>
              <a:t> (EA) =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 dirty="0">
                <a:solidFill>
                  <a:srgbClr val="0000FF"/>
                </a:solidFill>
                <a:latin typeface="Arial" charset="0"/>
              </a:rPr>
              <a:t>	((min(E1, E2)) + (max(E1, E2) * 1.5)) / 2.5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rgbClr val="FF0000"/>
                </a:solidFill>
                <a:latin typeface="Arial" charset="0"/>
              </a:rPr>
              <a:t>Overall </a:t>
            </a:r>
            <a:r>
              <a:rPr lang="en-US" sz="2200" dirty="0" err="1">
                <a:solidFill>
                  <a:srgbClr val="FF0000"/>
                </a:solidFill>
                <a:latin typeface="Arial" charset="0"/>
              </a:rPr>
              <a:t>avg</a:t>
            </a:r>
            <a:r>
              <a:rPr lang="en-US" sz="2200" dirty="0">
                <a:solidFill>
                  <a:srgbClr val="FF0000"/>
                </a:solidFill>
                <a:latin typeface="Arial" charset="0"/>
              </a:rPr>
              <a:t> = PA * 0.6 + EA * 0.4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04875-9299-2646-B838-61510B9520A2}" type="datetime1">
              <a:rPr lang="en-US" smtClean="0">
                <a:latin typeface="Garamond" charset="0"/>
              </a:rPr>
              <a:t>11/13/17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ABA62F-1D99-EB43-A718-F28582C8C40C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Figuring out where you stand</a:t>
            </a:r>
            <a:endParaRPr lang="en-US" dirty="0">
              <a:ea typeface="+mj-ea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8534400" cy="29718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Estimated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avg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= PA * 0.6 + EA * 0.4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b="1" u="sng" dirty="0" smtClean="0">
                <a:solidFill>
                  <a:srgbClr val="FF0000"/>
                </a:solidFill>
                <a:ea typeface="+mn-ea"/>
              </a:rPr>
              <a:t>Current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smtClean="0">
                <a:ea typeface="+mn-ea"/>
              </a:rPr>
              <a:t>course </a:t>
            </a:r>
            <a:r>
              <a:rPr lang="en-US" dirty="0" err="1" smtClean="0">
                <a:ea typeface="+mn-ea"/>
              </a:rPr>
              <a:t>avg</a:t>
            </a:r>
            <a:r>
              <a:rPr lang="en-US" dirty="0" smtClean="0">
                <a:ea typeface="+mn-ea"/>
              </a:rPr>
              <a:t> </a:t>
            </a:r>
            <a:r>
              <a:rPr lang="en-US" u="sng" dirty="0" smtClean="0">
                <a:solidFill>
                  <a:srgbClr val="FF0000"/>
                </a:solidFill>
                <a:ea typeface="+mn-ea"/>
              </a:rPr>
              <a:t>(will change)</a:t>
            </a:r>
            <a:r>
              <a:rPr lang="en-US" dirty="0" smtClean="0">
                <a:ea typeface="+mn-ea"/>
              </a:rPr>
              <a:t>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Without extra credit: ~</a:t>
            </a:r>
            <a:r>
              <a:rPr lang="en-US" dirty="0" smtClean="0"/>
              <a:t>77.1%</a:t>
            </a:r>
            <a:r>
              <a:rPr lang="en-US" dirty="0" smtClean="0"/>
              <a:t>, SD = </a:t>
            </a:r>
            <a:r>
              <a:rPr lang="en-US" dirty="0" smtClean="0"/>
              <a:t>16.6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With extra credit:</a:t>
            </a:r>
            <a:r>
              <a:rPr lang="en-US" dirty="0"/>
              <a:t> </a:t>
            </a:r>
            <a:r>
              <a:rPr lang="en-US" dirty="0" smtClean="0"/>
              <a:t>     ~</a:t>
            </a:r>
            <a:r>
              <a:rPr lang="en-US" dirty="0" smtClean="0"/>
              <a:t>77.3%</a:t>
            </a:r>
            <a:r>
              <a:rPr lang="en-US" dirty="0" smtClean="0"/>
              <a:t>, SD = </a:t>
            </a:r>
            <a:r>
              <a:rPr lang="en-US" dirty="0" smtClean="0"/>
              <a:t>16.8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Note: exam averages </a:t>
            </a:r>
            <a:r>
              <a:rPr lang="en-US" dirty="0" smtClean="0"/>
              <a:t>83.2 </a:t>
            </a:r>
            <a:r>
              <a:rPr lang="en-US" dirty="0" smtClean="0"/>
              <a:t>and </a:t>
            </a:r>
            <a:r>
              <a:rPr lang="en-US" dirty="0" smtClean="0"/>
              <a:t>66.8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Likely </a:t>
            </a:r>
            <a:r>
              <a:rPr lang="en-US" dirty="0" err="1" smtClean="0">
                <a:ea typeface="+mn-ea"/>
              </a:rPr>
              <a:t>avg</a:t>
            </a:r>
            <a:r>
              <a:rPr lang="en-US" dirty="0" smtClean="0">
                <a:ea typeface="+mn-ea"/>
              </a:rPr>
              <a:t> up, SD up once grades/</a:t>
            </a:r>
            <a:r>
              <a:rPr lang="en-US" dirty="0" err="1" smtClean="0">
                <a:ea typeface="+mn-ea"/>
              </a:rPr>
              <a:t>regrades</a:t>
            </a:r>
            <a:r>
              <a:rPr lang="en-US" dirty="0" smtClean="0">
                <a:ea typeface="+mn-ea"/>
              </a:rPr>
              <a:t> done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u="sng" dirty="0" smtClean="0">
                <a:solidFill>
                  <a:srgbClr val="0000CC"/>
                </a:solidFill>
                <a:ea typeface="+mn-ea"/>
              </a:rPr>
              <a:t>May be curve, but do not assume there will be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b="1" u="sng" dirty="0" smtClean="0">
                <a:solidFill>
                  <a:srgbClr val="0000CC"/>
                </a:solidFill>
                <a:ea typeface="+mn-ea"/>
              </a:rPr>
              <a:t>Currently 2-3 points</a:t>
            </a:r>
            <a:endParaRPr lang="en-US" b="1" dirty="0" smtClean="0">
              <a:solidFill>
                <a:srgbClr val="0000CC"/>
              </a:solidFill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Typical grading scale without curve</a:t>
            </a:r>
          </a:p>
        </p:txBody>
      </p:sp>
      <p:sp>
        <p:nvSpPr>
          <p:cNvPr id="7172" name="Content Placeholder 7"/>
          <p:cNvSpPr>
            <a:spLocks noGrp="1"/>
          </p:cNvSpPr>
          <p:nvPr>
            <p:ph sz="half" idx="2"/>
          </p:nvPr>
        </p:nvSpPr>
        <p:spPr>
          <a:xfrm>
            <a:off x="2667000" y="3851275"/>
            <a:ext cx="4038600" cy="2854325"/>
          </a:xfrm>
        </p:spPr>
        <p:txBody>
          <a:bodyPr/>
          <a:lstStyle/>
          <a:p>
            <a:pPr lvl="1"/>
            <a:r>
              <a:rPr lang="en-US" sz="2000" dirty="0">
                <a:latin typeface="Arial" charset="0"/>
              </a:rPr>
              <a:t>C+: 78-79</a:t>
            </a:r>
          </a:p>
          <a:p>
            <a:pPr lvl="1"/>
            <a:r>
              <a:rPr lang="en-US" sz="2000" dirty="0">
                <a:latin typeface="Arial" charset="0"/>
              </a:rPr>
              <a:t>C: 73-77</a:t>
            </a:r>
          </a:p>
          <a:p>
            <a:pPr lvl="1"/>
            <a:r>
              <a:rPr lang="en-US" sz="2000" dirty="0">
                <a:latin typeface="Arial" charset="0"/>
              </a:rPr>
              <a:t>C-: 70-72</a:t>
            </a:r>
          </a:p>
          <a:p>
            <a:pPr lvl="1"/>
            <a:r>
              <a:rPr lang="en-US" sz="2000" dirty="0">
                <a:latin typeface="Arial" charset="0"/>
              </a:rPr>
              <a:t>D+: 68-69</a:t>
            </a:r>
          </a:p>
          <a:p>
            <a:pPr lvl="1"/>
            <a:r>
              <a:rPr lang="en-US" sz="2000" dirty="0">
                <a:latin typeface="Arial" charset="0"/>
              </a:rPr>
              <a:t>D: 60-67</a:t>
            </a:r>
          </a:p>
          <a:p>
            <a:pPr lvl="1"/>
            <a:r>
              <a:rPr lang="en-US" sz="2000" dirty="0">
                <a:latin typeface="Arial" charset="0"/>
              </a:rPr>
              <a:t>F: &lt; 60</a:t>
            </a:r>
          </a:p>
          <a:p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91507D-CB14-3C4D-B616-6286DBB3083A}" type="datetime1">
              <a:rPr lang="en-US" smtClean="0">
                <a:latin typeface="Garamond" charset="0"/>
              </a:rPr>
              <a:t>11/13/17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Exam 2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732A8E-1B17-F245-B648-DFE343DFDF23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7176" name="Content Placeholder 7"/>
          <p:cNvSpPr txBox="1">
            <a:spLocks/>
          </p:cNvSpPr>
          <p:nvPr/>
        </p:nvSpPr>
        <p:spPr bwMode="auto">
          <a:xfrm>
            <a:off x="457200" y="3886200"/>
            <a:ext cx="4038600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A: 93+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A-: 90-92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B+: 88-89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B: 83-87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B-: 80-82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endParaRPr lang="en-US" sz="2400" dirty="0"/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Next time 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More on structures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Reminders: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5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today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6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11/29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7 posted; due 11/20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Programs submitted 11/21-11/26 “1 day late”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Late penalties begin increasing again on 11/27</a:t>
            </a:r>
          </a:p>
          <a:p>
            <a:pPr lvl="2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F0E57B-6193-564E-9442-E83D15E0F461}" type="datetime1">
              <a:rPr lang="en-US" sz="1200" smtClean="0">
                <a:latin typeface="Garamond" charset="0"/>
                <a:cs typeface="Arial" charset="0"/>
              </a:rPr>
              <a:t>11/13/17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F396FC5-3B35-BE45-B621-7FAF6F926E22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068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14381</TotalTime>
  <Words>566</Words>
  <Application>Microsoft Macintosh PowerPoint</Application>
  <PresentationFormat>On-screen Show (4:3)</PresentationFormat>
  <Paragraphs>102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Edge</vt:lpstr>
      <vt:lpstr>EECE.2160 ECE Application Programming</vt:lpstr>
      <vt:lpstr>Lecture outline</vt:lpstr>
      <vt:lpstr>Program 7 overview</vt:lpstr>
      <vt:lpstr>Exam stats &amp; grade distribution</vt:lpstr>
      <vt:lpstr>Figuring out where you stand</vt:lpstr>
      <vt:lpstr>Figuring out where you stand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1805</cp:revision>
  <dcterms:created xsi:type="dcterms:W3CDTF">2006-04-03T05:03:01Z</dcterms:created>
  <dcterms:modified xsi:type="dcterms:W3CDTF">2017-11-13T12:12:28Z</dcterms:modified>
</cp:coreProperties>
</file>