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504" r:id="rId4"/>
    <p:sldId id="505" r:id="rId5"/>
    <p:sldId id="506" r:id="rId6"/>
    <p:sldId id="507" r:id="rId7"/>
    <p:sldId id="508" r:id="rId8"/>
    <p:sldId id="509" r:id="rId9"/>
    <p:sldId id="510" r:id="rId10"/>
    <p:sldId id="511" r:id="rId11"/>
    <p:sldId id="512" r:id="rId12"/>
    <p:sldId id="513" r:id="rId13"/>
    <p:sldId id="324" r:id="rId1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B22AD9-3E96-3247-B4DF-A82E634801B4}" type="datetime1">
              <a:rPr lang="en-US" smtClean="0"/>
              <a:t>11/21/17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1CB375-5BA6-5E4B-947D-2D1BE7F552A4}" type="datetime1">
              <a:rPr lang="en-US" smtClean="0"/>
              <a:t>11/21/17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C0BE36-CC2C-0643-971C-E4F0DD29B082}" type="datetime1">
              <a:rPr lang="en-US" smtClean="0"/>
              <a:t>11/21/17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2D5D80-7C85-1941-A170-225EB610927A}" type="datetime1">
              <a:rPr lang="en-US" smtClean="0"/>
              <a:t>11/21/17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95F26-B4D2-6745-A27D-197414985E89}" type="datetime1">
              <a:rPr lang="en-US" smtClean="0"/>
              <a:t>11/21/17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BEE07-1461-234A-B8D0-3882B51331EF}" type="datetime1">
              <a:rPr lang="en-US" smtClean="0"/>
              <a:t>11/21/17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5DFADD-B6C1-9249-83FA-81D85EA501BC}" type="datetime1">
              <a:rPr lang="en-US" smtClean="0"/>
              <a:t>11/21/17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3E8495-13A1-6443-ACD4-8C1DB93EAAD5}" type="datetime1">
              <a:rPr lang="en-US" smtClean="0"/>
              <a:t>11/21/17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1372D0-66B3-9B4F-AF4D-DA1EF72BC490}" type="datetime1">
              <a:rPr lang="en-US" smtClean="0"/>
              <a:t>11/21/17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E3DCF1-690E-2740-B5B0-561AF1F15755}" type="datetime1">
              <a:rPr lang="en-US" smtClean="0"/>
              <a:t>11/21/17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3B08AD-BBF5-DE4A-8E8C-A0F81499CCFF}" type="datetime1">
              <a:rPr lang="en-US" smtClean="0"/>
              <a:t>11/21/17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743F99-0729-054F-9CA5-84958A04FB4A}" type="datetime1">
              <a:rPr lang="en-US" smtClean="0"/>
              <a:t>11/21/17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446486-E7CA-C845-B863-B25F88645E7D}" type="datetime1">
              <a:rPr lang="en-US" smtClean="0"/>
              <a:t>11/21/17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EF358DB-2BA0-EC49-A8D2-B1770F068780}" type="datetime1">
              <a:rPr lang="en-US" smtClean="0"/>
              <a:t>11/21/17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29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File </a:t>
            </a:r>
            <a:r>
              <a:rPr lang="en-US" dirty="0" smtClean="0">
                <a:latin typeface="Arial" charset="0"/>
              </a:rPr>
              <a:t>I/O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The program (part 2)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endParaRPr lang="en-US" sz="1400">
              <a:latin typeface="Arial" charset="0"/>
            </a:endParaRPr>
          </a:p>
          <a:p>
            <a:pPr>
              <a:buFont typeface="Arial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latin typeface="Courier New" charset="0"/>
                <a:cs typeface="Courier New" charset="0"/>
              </a:rPr>
              <a:t>// Read the three values 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fscanf(infile, "%d %d %d", &amp;x, &amp;y, &amp;z);</a:t>
            </a:r>
          </a:p>
          <a:p>
            <a:pPr>
              <a:buFont typeface="Arial" charset="0"/>
              <a:buNone/>
            </a:pPr>
            <a:endParaRPr lang="en-US" sz="1400" b="1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// Compute sum and average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sum = x + y + z;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avg = sum / 3.0;</a:t>
            </a:r>
          </a:p>
          <a:p>
            <a:pPr>
              <a:buFont typeface="Arial" charset="0"/>
              <a:buNone/>
            </a:pPr>
            <a:endParaRPr lang="en-US" sz="1400" b="1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// print out values</a:t>
            </a:r>
          </a:p>
          <a:p>
            <a:pPr>
              <a:buFont typeface="Arial" charset="0"/>
              <a:buNone/>
            </a:pPr>
            <a:r>
              <a:rPr lang="fr-FR" sz="1400" b="1">
                <a:latin typeface="Courier New" charset="0"/>
                <a:cs typeface="Courier New" charset="0"/>
              </a:rPr>
              <a:t>	fprintf(outfile, "Values: %d, %d, %d\n", x, y, z);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fprintf(outfile, "Sum: %d\n",sum);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fprintf(outfile, "Avg: %lf\n",avg);</a:t>
            </a:r>
          </a:p>
          <a:p>
            <a:pPr>
              <a:buFont typeface="Arial" charset="0"/>
              <a:buNone/>
            </a:pPr>
            <a:endParaRPr lang="en-US" sz="1400" b="1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// close the files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fclose(infile);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fclose(outfile);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Arial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D77330-2096-A64A-8F0E-4C5EE8E6CD4C}" type="datetime1">
              <a:rPr lang="en-US" sz="1200" smtClean="0">
                <a:latin typeface="Garamond" charset="0"/>
              </a:rPr>
              <a:t>11/21/17</a:t>
            </a:fld>
            <a:endParaRPr lang="en-US" sz="1200">
              <a:latin typeface="Garamond" charset="0"/>
            </a:endParaRP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80E618-8352-E845-8B67-E52DE93860F0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091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File i/o function calls: unformatted I/O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fwrite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i="1" dirty="0" smtClean="0">
                <a:ea typeface="+mn-ea"/>
              </a:rPr>
              <a:t>pointer, element size, # elements, </a:t>
            </a:r>
            <a:r>
              <a:rPr lang="en-US" sz="2200" i="1" dirty="0" err="1" smtClean="0">
                <a:ea typeface="+mn-ea"/>
              </a:rPr>
              <a:t>file_handle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fread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i="1" dirty="0" smtClean="0">
                <a:ea typeface="+mn-ea"/>
              </a:rPr>
              <a:t>pointer, element size, # elements, </a:t>
            </a:r>
            <a:r>
              <a:rPr lang="en-US" sz="2200" i="1" dirty="0" err="1" smtClean="0">
                <a:ea typeface="+mn-ea"/>
              </a:rPr>
              <a:t>file_handle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pointer: </a:t>
            </a:r>
            <a:r>
              <a:rPr lang="en-US" dirty="0" smtClean="0">
                <a:ea typeface="+mn-ea"/>
                <a:cs typeface="Courier New" pitchFamily="49" charset="0"/>
              </a:rPr>
              <a:t>address of data to be read/written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Typically an array, although can be scalar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element size:</a:t>
            </a:r>
            <a:r>
              <a:rPr lang="en-US" dirty="0" smtClean="0">
                <a:ea typeface="+mn-ea"/>
                <a:cs typeface="Courier New" pitchFamily="49" charset="0"/>
              </a:rPr>
              <a:t> Size of each element in array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# elements:</a:t>
            </a:r>
            <a:r>
              <a:rPr lang="en-US" dirty="0" smtClean="0">
                <a:ea typeface="+mn-ea"/>
                <a:cs typeface="Courier New" pitchFamily="49" charset="0"/>
              </a:rPr>
              <a:t> Number of elements in array</a:t>
            </a:r>
            <a:endParaRPr lang="en-US" i="1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err="1" smtClean="0">
                <a:ea typeface="+mn-ea"/>
                <a:cs typeface="Courier New" pitchFamily="49" charset="0"/>
              </a:rPr>
              <a:t>file_handle</a:t>
            </a:r>
            <a:r>
              <a:rPr lang="en-US" i="1" dirty="0" smtClean="0">
                <a:ea typeface="+mn-ea"/>
                <a:cs typeface="Courier New" pitchFamily="49" charset="0"/>
              </a:rPr>
              <a:t>:</a:t>
            </a:r>
            <a:r>
              <a:rPr lang="en-US" dirty="0" smtClean="0">
                <a:ea typeface="+mn-ea"/>
                <a:cs typeface="Courier New" pitchFamily="49" charset="0"/>
              </a:rPr>
              <a:t> is address returned by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Returns # of elements actually read/written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If &lt; # elements requested, either error or EOF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15429E8-D839-3D42-97A9-C716A2AF2DB8}" type="datetime1">
              <a:rPr lang="en-US" smtClean="0">
                <a:latin typeface="Garamond" charset="0"/>
              </a:rPr>
              <a:t>11/21/17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1029C0-4DF7-B946-A6BF-9D4F0622BA0C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176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Unformatted I/O (cont.)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One benefit—ability to read/write entire array at once</a:t>
            </a:r>
          </a:p>
          <a:p>
            <a:r>
              <a:rPr lang="en-US">
                <a:latin typeface="Arial" charset="0"/>
              </a:rPr>
              <a:t>For example:</a:t>
            </a:r>
          </a:p>
          <a:p>
            <a:pPr lvl="1"/>
            <a:r>
              <a:rPr lang="en-US">
                <a:latin typeface="Arial" charset="0"/>
              </a:rPr>
              <a:t>Given int x[100];</a:t>
            </a:r>
          </a:p>
          <a:p>
            <a:pPr lvl="1"/>
            <a:r>
              <a:rPr lang="en-US">
                <a:latin typeface="Arial" charset="0"/>
              </a:rPr>
              <a:t>Can read array from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n = fread(x, sizeof(int), 100, fp);</a:t>
            </a:r>
          </a:p>
          <a:p>
            <a:pPr lvl="3"/>
            <a:r>
              <a:rPr lang="en-US">
                <a:latin typeface="Arial" charset="0"/>
              </a:rPr>
              <a:t>n should equal 100</a:t>
            </a:r>
          </a:p>
          <a:p>
            <a:pPr lvl="1"/>
            <a:r>
              <a:rPr lang="en-US">
                <a:latin typeface="Arial" charset="0"/>
              </a:rPr>
              <a:t>Can write array to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fwrite(x, sizeof(int), 100, fp);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2E2D09-EAC0-8747-A7E1-04A9A933BFE3}" type="datetime1">
              <a:rPr lang="en-US" smtClean="0">
                <a:latin typeface="Garamond" charset="0"/>
              </a:rPr>
              <a:t>11/21/17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D3ABE8-2D96-F248-A14E-8C2B6D2B78FD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959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time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Character and line I/</a:t>
            </a:r>
            <a:r>
              <a:rPr lang="en-US" sz="2800" dirty="0" smtClean="0">
                <a:latin typeface="Arial" charset="0"/>
              </a:rPr>
              <a:t>O (Monday, 11/27)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Enjoy your Thanksgiving break!</a:t>
            </a:r>
            <a:endParaRPr lang="en-US" sz="24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6 graded;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11/29</a:t>
            </a:r>
          </a:p>
          <a:p>
            <a:pPr lvl="1"/>
            <a:r>
              <a:rPr lang="en-US" dirty="0">
                <a:latin typeface="Arial" charset="0"/>
              </a:rPr>
              <a:t>Program 7 due today</a:t>
            </a:r>
          </a:p>
          <a:p>
            <a:pPr lvl="2"/>
            <a:r>
              <a:rPr lang="en-US" dirty="0">
                <a:latin typeface="Arial" charset="0"/>
              </a:rPr>
              <a:t>Programs submitted 11/21-11/26 “1 day late”</a:t>
            </a:r>
          </a:p>
          <a:p>
            <a:pPr lvl="2"/>
            <a:r>
              <a:rPr lang="en-US" dirty="0">
                <a:latin typeface="Arial" charset="0"/>
              </a:rPr>
              <a:t>Late penalties begin increasing again on 11/27</a:t>
            </a:r>
          </a:p>
          <a:p>
            <a:pPr lvl="1"/>
            <a:r>
              <a:rPr lang="en-US" dirty="0">
                <a:latin typeface="Arial" charset="0"/>
              </a:rPr>
              <a:t>Program 8 to be posted; due 12/4</a:t>
            </a:r>
          </a:p>
          <a:p>
            <a:pPr lvl="2">
              <a:defRPr/>
            </a:pP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C88FEC6B-44B0-5E44-88CE-5639699098FC}" type="datetime1">
              <a:rPr lang="en-US" sz="1200" smtClean="0"/>
              <a:t>11/21/17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843FFED0-5613-D747-AC8F-CF84A7339BF4}" type="slidenum">
              <a:rPr lang="en-US" sz="1200"/>
              <a:pPr eaLnBrk="0" hangingPunct="0"/>
              <a:t>13</a:t>
            </a:fld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6 graded;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11/29</a:t>
            </a:r>
          </a:p>
          <a:p>
            <a:pPr lvl="1"/>
            <a:r>
              <a:rPr lang="en-US" dirty="0">
                <a:latin typeface="Arial" charset="0"/>
              </a:rPr>
              <a:t>Program 7 </a:t>
            </a:r>
            <a:r>
              <a:rPr lang="en-US" dirty="0" smtClean="0">
                <a:latin typeface="Arial" charset="0"/>
              </a:rPr>
              <a:t>due today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Programs submitted 11/21-11/26 “1 day late”</a:t>
            </a:r>
          </a:p>
          <a:p>
            <a:pPr lvl="2"/>
            <a:r>
              <a:rPr lang="en-US" dirty="0">
                <a:latin typeface="Arial" charset="0"/>
              </a:rPr>
              <a:t>Late penalties begin increasing again on 11/</a:t>
            </a:r>
            <a:r>
              <a:rPr lang="en-US" dirty="0" smtClean="0">
                <a:latin typeface="Arial" charset="0"/>
              </a:rPr>
              <a:t>27</a:t>
            </a:r>
          </a:p>
          <a:p>
            <a:pPr lvl="1"/>
            <a:r>
              <a:rPr lang="en-US" dirty="0" smtClean="0">
                <a:latin typeface="Arial" charset="0"/>
              </a:rPr>
              <a:t>Program 8 to be posted; due 12/4</a:t>
            </a:r>
            <a:endParaRPr lang="en-US" dirty="0">
              <a:latin typeface="Arial" charset="0"/>
            </a:endParaRPr>
          </a:p>
          <a:p>
            <a:r>
              <a:rPr lang="en-US" dirty="0" smtClean="0"/>
              <a:t>Today’s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File I/O</a:t>
            </a:r>
            <a:endParaRPr lang="en-US" dirty="0" smtClean="0"/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4FCA55D-37E3-9348-A899-6D53FB706E24}" type="datetime1">
              <a:rPr lang="en-US" sz="1200" smtClean="0"/>
              <a:t>11/21/17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29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File information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>
                <a:latin typeface="Arial" charset="0"/>
              </a:rPr>
              <a:t>Name </a:t>
            </a:r>
            <a:br>
              <a:rPr lang="en-US">
                <a:latin typeface="Arial" charset="0"/>
              </a:rPr>
            </a:br>
            <a:r>
              <a:rPr lang="en-US" sz="1800">
                <a:latin typeface="Courier New" charset="0"/>
                <a:cs typeface="Courier New" charset="0"/>
              </a:rPr>
              <a:t>z:\Visual Studio 2010\Projects\fileio\fileio\myinput.txt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Read/Write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Type (binary or ASCII text)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Access (security; single/multiple user)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Position in file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All above info is stored in a FILE type variable, pointed to by a file handle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Courier New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F2A664C-A15A-4D41-8E35-427BEECCBB42}" type="datetime1">
              <a:rPr lang="en-US" sz="1200" smtClean="0">
                <a:latin typeface="Garamond" charset="0"/>
              </a:rPr>
              <a:t>11/21/17</a:t>
            </a:fld>
            <a:endParaRPr lang="en-US" sz="1200">
              <a:latin typeface="Garamond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A74E93-B767-E944-A8C3-0DD04F594E3F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2413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/>
          <a:lstStyle/>
          <a:p>
            <a:r>
              <a:rPr lang="en-US">
                <a:latin typeface="Garamond" charset="0"/>
              </a:rPr>
              <a:t>File i/o function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4102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FILE *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i="1" dirty="0" err="1" smtClean="0">
                <a:solidFill>
                  <a:srgbClr val="FF0000"/>
                </a:solidFill>
                <a:ea typeface="+mn-ea"/>
                <a:cs typeface="+mn-cs"/>
              </a:rPr>
              <a:t>fname</a:t>
            </a:r>
            <a:r>
              <a:rPr lang="en-US" b="1" dirty="0" smtClean="0">
                <a:ea typeface="+mn-ea"/>
                <a:cs typeface="+mn-cs"/>
              </a:rPr>
              <a:t>, </a:t>
            </a:r>
            <a:r>
              <a:rPr lang="en-US" b="1" i="1" dirty="0" err="1" smtClean="0">
                <a:solidFill>
                  <a:srgbClr val="0000FF"/>
                </a:solidFill>
                <a:ea typeface="+mn-ea"/>
                <a:cs typeface="+mn-cs"/>
              </a:rPr>
              <a:t>faccess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i="1" dirty="0" err="1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f</a:t>
            </a:r>
            <a:r>
              <a:rPr lang="en-US" i="1" dirty="0" err="1" smtClean="0">
                <a:solidFill>
                  <a:srgbClr val="FF0000"/>
                </a:solidFill>
                <a:ea typeface="+mn-ea"/>
                <a:cs typeface="+mn-cs"/>
              </a:rPr>
              <a:t>name</a:t>
            </a:r>
            <a:r>
              <a:rPr lang="en-US" dirty="0" smtClean="0">
                <a:ea typeface="+mn-ea"/>
                <a:cs typeface="+mn-cs"/>
              </a:rPr>
              <a:t>: name of file (e.g.,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"f1.txt"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i="1" dirty="0" err="1" smtClean="0">
                <a:solidFill>
                  <a:srgbClr val="0000FF"/>
                </a:solidFill>
                <a:ea typeface="+mn-ea"/>
                <a:cs typeface="+mn-cs"/>
              </a:rPr>
              <a:t>faccess</a:t>
            </a:r>
            <a:r>
              <a:rPr lang="en-US" dirty="0" smtClean="0">
                <a:ea typeface="+mn-ea"/>
                <a:cs typeface="+mn-cs"/>
              </a:rPr>
              <a:t>: up to three characters, in double quotes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/>
              <a:t>First char: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r/w/a</a:t>
            </a:r>
            <a:r>
              <a:rPr lang="en-US" b="1" dirty="0" smtClean="0">
                <a:solidFill>
                  <a:srgbClr val="0000FF"/>
                </a:solidFill>
              </a:rPr>
              <a:t> (read/write/append) 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Write starts at beginning of file, append starts at end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Either write or append creates new file if none exists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/>
              <a:t>Second (optional) char: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b="1" dirty="0" smtClean="0">
                <a:solidFill>
                  <a:srgbClr val="0000FF"/>
                </a:solidFill>
                <a:cs typeface="Courier New" pitchFamily="49" charset="0"/>
              </a:rPr>
              <a:t> (update mode)</a:t>
            </a:r>
            <a:endParaRPr lang="en-US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Allows both reading and writing to same file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/>
              <a:t>Third (optional) char: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b/t</a:t>
            </a:r>
            <a:r>
              <a:rPr lang="en-US" b="1" dirty="0" smtClean="0">
                <a:solidFill>
                  <a:srgbClr val="0000FF"/>
                </a:solidFill>
              </a:rPr>
              <a:t> (binary/text)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If text files, characters </a:t>
            </a:r>
            <a:r>
              <a:rPr lang="en-US" u="sng" dirty="0" smtClean="0"/>
              <a:t>may</a:t>
            </a:r>
            <a:r>
              <a:rPr lang="en-US" dirty="0" smtClean="0"/>
              <a:t> be adapted to ASCII/Unicode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Binary files are just raw bytes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Returns FILE address if successful; NULL otherwise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4A7B76-6C12-AA4B-B493-9D3C55B61B50}" type="datetime1">
              <a:rPr lang="en-US" sz="1200" smtClean="0">
                <a:latin typeface="Garamond" charset="0"/>
              </a:rPr>
              <a:t>11/21/17</a:t>
            </a:fld>
            <a:endParaRPr lang="en-US" sz="1200">
              <a:latin typeface="Garamond" charset="0"/>
            </a:endParaRP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CF5DFF-6B4E-3C41-A536-0F1F4C3E264A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2098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File i/o function calls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fclose</a:t>
            </a:r>
            <a:r>
              <a:rPr lang="en-US" b="1">
                <a:latin typeface="Arial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FILE *</a:t>
            </a:r>
            <a:r>
              <a:rPr lang="en-US" b="1" i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b="1">
                <a:latin typeface="Arial" charset="0"/>
              </a:rPr>
              <a:t>)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Closes a file</a:t>
            </a:r>
          </a:p>
          <a:p>
            <a:pPr lvl="1"/>
            <a:r>
              <a:rPr lang="en-US">
                <a:latin typeface="Arial" charset="0"/>
              </a:rPr>
              <a:t>Argument is address returned by </a:t>
            </a:r>
            <a:r>
              <a:rPr lang="en-US" b="1">
                <a:latin typeface="Courier New" charset="0"/>
                <a:cs typeface="Courier New" charset="0"/>
              </a:rPr>
              <a:t>fopen()</a:t>
            </a:r>
          </a:p>
          <a:p>
            <a:r>
              <a:rPr lang="en-US">
                <a:latin typeface="Arial" charset="0"/>
              </a:rPr>
              <a:t>Recommended for input files</a:t>
            </a:r>
          </a:p>
          <a:p>
            <a:r>
              <a:rPr lang="en-US">
                <a:latin typeface="Arial" charset="0"/>
              </a:rPr>
              <a:t>Required for output files </a:t>
            </a:r>
          </a:p>
          <a:p>
            <a:pPr lvl="1"/>
            <a:r>
              <a:rPr lang="en-US">
                <a:latin typeface="Arial" charset="0"/>
              </a:rPr>
              <a:t>O/S often doesn’t write last bit of file to disk until file is closed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780189C-C2F8-934C-9441-53FC079A4AB2}" type="datetime1">
              <a:rPr lang="en-US" sz="1200" smtClean="0">
                <a:latin typeface="Garamond" charset="0"/>
              </a:rPr>
              <a:t>11/21/17</a:t>
            </a:fld>
            <a:endParaRPr lang="en-US" sz="1200">
              <a:latin typeface="Garamond" charset="0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94AEFE-46D6-BF41-8074-5180971B1211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32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of basic file function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685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Open text file for reading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("in.txt", "r");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if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== NULL)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("Error: could not open in.txt");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return;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 CODE TO EXECUTE IF FILE OPENS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fclose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		// Close file when done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547276C-B019-B04C-A55E-FCBD9B46CF56}" type="datetime1">
              <a:rPr lang="en-US" sz="1200" smtClean="0">
                <a:latin typeface="Garamond" charset="0"/>
              </a:rPr>
              <a:t>11/21/17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DD7AA4-AE9B-0E45-B0AC-0044A3255C29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112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File i/o function calls: formatted I/O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fprintf(</a:t>
            </a:r>
            <a:r>
              <a:rPr lang="en-US" sz="2200" i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sz="2200" i="1">
                <a:latin typeface="Arial" charset="0"/>
              </a:rPr>
              <a:t>, format_specifier, 0+ variables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</a:p>
          <a:p>
            <a:r>
              <a:rPr lang="en-US" i="1">
                <a:solidFill>
                  <a:srgbClr val="0000FF"/>
                </a:solidFill>
                <a:latin typeface="Arial" charset="0"/>
                <a:cs typeface="Courier New" charset="0"/>
              </a:rPr>
              <a:t>file_handle</a:t>
            </a:r>
            <a:r>
              <a:rPr lang="en-US" i="1">
                <a:latin typeface="Arial" charset="0"/>
                <a:cs typeface="Courier New" charset="0"/>
              </a:rPr>
              <a:t>:</a:t>
            </a:r>
            <a:r>
              <a:rPr lang="en-US">
                <a:latin typeface="Arial" charset="0"/>
                <a:cs typeface="Courier New" charset="0"/>
              </a:rPr>
              <a:t> address returned by </a:t>
            </a:r>
            <a:r>
              <a:rPr lang="en-US">
                <a:latin typeface="Courier New" charset="0"/>
                <a:cs typeface="Courier New" charset="0"/>
              </a:rPr>
              <a:t>fopen()</a:t>
            </a:r>
          </a:p>
          <a:p>
            <a:r>
              <a:rPr lang="en-US">
                <a:latin typeface="Arial" charset="0"/>
                <a:cs typeface="Courier New" charset="0"/>
              </a:rPr>
              <a:t>Other arguments are same as </a:t>
            </a:r>
            <a:r>
              <a:rPr lang="en-US">
                <a:latin typeface="Courier New" charset="0"/>
                <a:cs typeface="Courier New" charset="0"/>
              </a:rPr>
              <a:t>printf()</a:t>
            </a:r>
          </a:p>
          <a:p>
            <a:r>
              <a:rPr lang="en-US">
                <a:latin typeface="Arial" charset="0"/>
                <a:cs typeface="Courier New" charset="0"/>
              </a:rPr>
              <a:t>Example: </a:t>
            </a:r>
            <a:r>
              <a:rPr lang="en-US" b="1">
                <a:latin typeface="Courier New" charset="0"/>
                <a:cs typeface="Courier New" charset="0"/>
              </a:rPr>
              <a:t>fprintf(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fp</a:t>
            </a:r>
            <a:r>
              <a:rPr lang="en-US" b="1">
                <a:latin typeface="Courier New" charset="0"/>
                <a:cs typeface="Courier New" charset="0"/>
              </a:rPr>
              <a:t>, "x = %d", x);</a:t>
            </a:r>
          </a:p>
          <a:p>
            <a:endParaRPr lang="en-US">
              <a:latin typeface="Arial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fscanf(</a:t>
            </a:r>
            <a:r>
              <a:rPr lang="en-US" sz="2200" i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sz="2200" i="1">
                <a:latin typeface="Arial" charset="0"/>
              </a:rPr>
              <a:t>, format_specifier, 0 or more variables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</a:p>
          <a:p>
            <a:r>
              <a:rPr lang="en-US" i="1">
                <a:solidFill>
                  <a:srgbClr val="0000FF"/>
                </a:solidFill>
                <a:latin typeface="Arial" charset="0"/>
                <a:cs typeface="Courier New" charset="0"/>
              </a:rPr>
              <a:t>file_handle</a:t>
            </a:r>
            <a:r>
              <a:rPr lang="en-US" i="1">
                <a:latin typeface="Arial" charset="0"/>
                <a:cs typeface="Courier New" charset="0"/>
              </a:rPr>
              <a:t>:</a:t>
            </a:r>
            <a:r>
              <a:rPr lang="en-US">
                <a:latin typeface="Arial" charset="0"/>
                <a:cs typeface="Courier New" charset="0"/>
              </a:rPr>
              <a:t> address returned by </a:t>
            </a:r>
            <a:r>
              <a:rPr lang="en-US">
                <a:latin typeface="Courier New" charset="0"/>
                <a:cs typeface="Courier New" charset="0"/>
              </a:rPr>
              <a:t>fopen()</a:t>
            </a:r>
          </a:p>
          <a:p>
            <a:r>
              <a:rPr lang="en-US">
                <a:latin typeface="Arial" charset="0"/>
                <a:cs typeface="Courier New" charset="0"/>
              </a:rPr>
              <a:t>Other arguments are same as scanf()</a:t>
            </a:r>
          </a:p>
          <a:p>
            <a:r>
              <a:rPr lang="en-US">
                <a:latin typeface="Arial" charset="0"/>
                <a:cs typeface="Courier New" charset="0"/>
              </a:rPr>
              <a:t>Example: </a:t>
            </a:r>
            <a:r>
              <a:rPr lang="en-US" b="1">
                <a:latin typeface="Courier New" charset="0"/>
                <a:cs typeface="Courier New" charset="0"/>
              </a:rPr>
              <a:t>fscanf(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fp</a:t>
            </a:r>
            <a:r>
              <a:rPr lang="en-US" b="1">
                <a:latin typeface="Courier New" charset="0"/>
                <a:cs typeface="Courier New" charset="0"/>
              </a:rPr>
              <a:t>, "%d%d", &amp;a, &amp;b);</a:t>
            </a:r>
            <a:endParaRPr lang="en-US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39AF8A3-8D1B-0345-9084-ECF5CE36857C}" type="datetime1">
              <a:rPr lang="en-US" sz="1200" smtClean="0">
                <a:latin typeface="Garamond" charset="0"/>
              </a:rPr>
              <a:t>11/21/17</a:t>
            </a:fld>
            <a:endParaRPr lang="en-US" sz="1200">
              <a:latin typeface="Garamond" charset="0"/>
            </a:endParaRP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ECFD07-42DF-5541-B6D1-49A890F60819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755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File I/O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Write a program to:</a:t>
            </a:r>
          </a:p>
          <a:p>
            <a:pPr lvl="1"/>
            <a:r>
              <a:rPr lang="en-US">
                <a:latin typeface="Arial" charset="0"/>
              </a:rPr>
              <a:t>Read three integer values from the file </a:t>
            </a:r>
            <a:r>
              <a:rPr lang="en-US">
                <a:latin typeface="Courier New" charset="0"/>
                <a:cs typeface="Courier New" charset="0"/>
              </a:rPr>
              <a:t>myinput.txt</a:t>
            </a:r>
          </a:p>
          <a:p>
            <a:pPr lvl="1"/>
            <a:r>
              <a:rPr lang="en-US">
                <a:latin typeface="Arial" charset="0"/>
              </a:rPr>
              <a:t>Determine sum and average</a:t>
            </a:r>
          </a:p>
          <a:p>
            <a:pPr lvl="1"/>
            <a:r>
              <a:rPr lang="en-US">
                <a:latin typeface="Arial" charset="0"/>
              </a:rPr>
              <a:t>Write the original three values as well as the sum and average to the file </a:t>
            </a:r>
            <a:r>
              <a:rPr lang="en-US">
                <a:latin typeface="Courier New" charset="0"/>
                <a:cs typeface="Courier New" charset="0"/>
              </a:rPr>
              <a:t>myoutput.txt</a:t>
            </a:r>
          </a:p>
          <a:p>
            <a:r>
              <a:rPr lang="en-US">
                <a:latin typeface="Arial" charset="0"/>
                <a:cs typeface="Courier New" charset="0"/>
              </a:rPr>
              <a:t>Note that: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The program should exit if an error occurs in opening a file</a:t>
            </a:r>
          </a:p>
          <a:p>
            <a:pPr lvl="1"/>
            <a:endParaRPr lang="en-US">
              <a:latin typeface="Arial" charset="0"/>
              <a:cs typeface="Courier New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800F4F-F7A9-6C41-85F0-4BB4A5F9B2CD}" type="datetime1">
              <a:rPr lang="en-US" sz="1200" smtClean="0">
                <a:latin typeface="Garamond" charset="0"/>
              </a:rPr>
              <a:t>11/21/17</a:t>
            </a:fld>
            <a:endParaRPr lang="en-US" sz="1200">
              <a:latin typeface="Garamond" charset="0"/>
            </a:endParaRP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B03BCB-345F-1347-BEE9-01D4372712C3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514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The program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stdio.h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void main()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;		// Input file pointer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outfile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;		// Output file pointer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 x, y, z, sum;	// Input values and sum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double 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avg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;		// Average of x, y, and z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// Open input file, exit if error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myinput.txt","r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");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if (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==NULL)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{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("Error opening myinput.txt\n");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return;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// Can actually open file as part of conditional statement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if ((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outfile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myoutput.txt","w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"))==NULL)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{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("Error opening myoutput.txt\n");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return;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43C1D8-7B97-4642-9F89-F810E37496BC}" type="datetime1">
              <a:rPr lang="en-US" sz="1200" smtClean="0">
                <a:latin typeface="Garamond" charset="0"/>
              </a:rPr>
              <a:t>11/21/17</a:t>
            </a:fld>
            <a:endParaRPr lang="en-US" sz="1200">
              <a:latin typeface="Garamond" charset="0"/>
            </a:endParaRP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CF2F601-F21C-0944-B237-EBBDF49CB6F5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750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8743</TotalTime>
  <Words>794</Words>
  <Application>Microsoft Macintosh PowerPoint</Application>
  <PresentationFormat>On-screen Show (4:3)</PresentationFormat>
  <Paragraphs>184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Edge</vt:lpstr>
      <vt:lpstr>EECE.2160 ECE Application Programming</vt:lpstr>
      <vt:lpstr>Lecture outline</vt:lpstr>
      <vt:lpstr>File information</vt:lpstr>
      <vt:lpstr>File i/o function calls</vt:lpstr>
      <vt:lpstr>File i/o function calls</vt:lpstr>
      <vt:lpstr>Example of basic file function usage</vt:lpstr>
      <vt:lpstr>File i/o function calls: formatted I/O</vt:lpstr>
      <vt:lpstr>Example: File I/O</vt:lpstr>
      <vt:lpstr>The program (part 1)</vt:lpstr>
      <vt:lpstr>The program (part 2)</vt:lpstr>
      <vt:lpstr>File i/o function calls: unformatted I/O</vt:lpstr>
      <vt:lpstr>Unformatted I/O (cont.)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1744</cp:revision>
  <dcterms:created xsi:type="dcterms:W3CDTF">2006-04-03T05:03:01Z</dcterms:created>
  <dcterms:modified xsi:type="dcterms:W3CDTF">2017-11-21T21:15:30Z</dcterms:modified>
</cp:coreProperties>
</file>