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18" r:id="rId4"/>
    <p:sldId id="520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324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9E42E1-5778-584C-B38D-38DC9569FE97}" type="datetime1">
              <a:rPr lang="en-US" smtClean="0"/>
              <a:t>11/29/17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F5B91-2F20-604F-B411-6414E373510A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30CA5-4C31-9747-A516-EFE1F997F9A4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EC5FA-196B-D445-BFC9-F52F9E6C2D02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9A658-6199-3A45-926A-73B1E782ACC5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19F13-36FD-9746-B9A1-02DC42B4C25F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5420E-FF89-B049-AD42-A3E571465E09}" type="datetime1">
              <a:rPr lang="en-US" smtClean="0"/>
              <a:t>11/29/17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35346-AF7D-FC48-9E4E-5809AA61E624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9F46-1B1E-8F48-AE75-50829865EC3A}" type="datetime1">
              <a:rPr lang="en-US" smtClean="0"/>
              <a:t>11/29/17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DAA3B-EDBD-C048-B407-7F78C38D6713}" type="datetime1">
              <a:rPr lang="en-US" smtClean="0"/>
              <a:t>11/29/17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0B832-4866-0A46-8DB1-EF22FFE748F0}" type="datetime1">
              <a:rPr lang="en-US" smtClean="0"/>
              <a:t>11/29/17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A1092-29DE-B344-A01F-379A942614E5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A57C9-6EE0-A64A-A5B7-86FF298705FC}" type="datetime1">
              <a:rPr lang="en-US" smtClean="0"/>
              <a:t>11/29/17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E3845A3-5CFF-8346-A130-BB0F23E825D8}" type="datetime1">
              <a:rPr lang="en-US" smtClean="0"/>
              <a:t>11/29/17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</a:t>
            </a:r>
            <a:r>
              <a:rPr lang="en-US" dirty="0" smtClean="0">
                <a:latin typeface="Arial" charset="0"/>
              </a:rPr>
              <a:t>memory allocation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Allocating/clearing memory: calloc()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 size)</a:t>
            </a:r>
            <a:r>
              <a:rPr lang="en-US" dirty="0" smtClean="0">
                <a:ea typeface="+mn-ea"/>
                <a:cs typeface="+mn-cs"/>
              </a:rPr>
              <a:t> bytes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Sets all bits in range to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pointer (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 smtClean="0">
                <a:ea typeface="+mn-ea"/>
                <a:cs typeface="+mn-cs"/>
              </a:rPr>
              <a:t> if unsuccessful)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integer array with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+mn-cs"/>
              </a:rPr>
              <a:t> values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A3820-E6CA-4A46-9E8F-864D1E58D432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74CC5-9A84-BD48-A4B6-E9C162ABE850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9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Resizing allocated space: realloc()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600">
                <a:latin typeface="Arial" charset="0"/>
              </a:rPr>
              <a:t> must point to previously allocated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Will allocate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600">
                <a:latin typeface="Arial" charset="0"/>
              </a:rPr>
              <a:t> bytes and return pointer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>
                <a:latin typeface="Arial" charset="0"/>
              </a:rPr>
              <a:t> = new block size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Rules: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expanded, new bytes aren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initialized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block can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expanded, returns </a:t>
            </a:r>
            <a:r>
              <a:rPr lang="en-US" altLang="ja-JP" sz="2200" b="1">
                <a:latin typeface="Courier New" charset="0"/>
                <a:cs typeface="Courier New" charset="0"/>
              </a:rPr>
              <a:t>NULL</a:t>
            </a:r>
            <a:r>
              <a:rPr lang="en-US" altLang="ja-JP" sz="2200">
                <a:latin typeface="Arial" charset="0"/>
                <a:cs typeface="Courier New" charset="0"/>
              </a:rPr>
              <a:t>; </a:t>
            </a:r>
            <a:r>
              <a:rPr lang="en-US" altLang="ja-JP" sz="2200">
                <a:latin typeface="Arial" charset="0"/>
              </a:rPr>
              <a:t>original block unchanged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ptr</a:t>
            </a:r>
            <a:r>
              <a:rPr lang="en-US" sz="2200" b="1">
                <a:latin typeface="Courier New" charset="0"/>
                <a:cs typeface="Courier New" charset="0"/>
              </a:rPr>
              <a:t> == NULL</a:t>
            </a:r>
            <a:r>
              <a:rPr lang="en-US" sz="2200">
                <a:latin typeface="Arial" charset="0"/>
              </a:rPr>
              <a:t>, behaves like </a:t>
            </a:r>
            <a:r>
              <a:rPr lang="en-US" sz="2200" b="1">
                <a:latin typeface="Courier New" charset="0"/>
                <a:cs typeface="Courier New" charset="0"/>
              </a:rPr>
              <a:t>malloc()</a:t>
            </a:r>
          </a:p>
          <a:p>
            <a:pPr lvl="1">
              <a:lnSpc>
                <a:spcPct val="80000"/>
              </a:lnSpc>
              <a:tabLst>
                <a:tab pos="457200" algn="l"/>
              </a:tabLst>
            </a:pPr>
            <a:r>
              <a:rPr lang="en-US" sz="2200">
                <a:latin typeface="Arial" charset="0"/>
              </a:rPr>
              <a:t>If </a:t>
            </a:r>
            <a:r>
              <a:rPr lang="en-US" sz="22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200" b="1">
                <a:latin typeface="Courier New" charset="0"/>
                <a:cs typeface="Courier New" charset="0"/>
              </a:rPr>
              <a:t> == 0</a:t>
            </a:r>
            <a:r>
              <a:rPr lang="en-US" sz="2200">
                <a:latin typeface="Arial" charset="0"/>
              </a:rPr>
              <a:t>, will free (deallocate) space</a:t>
            </a:r>
          </a:p>
          <a:p>
            <a:pPr marL="0" indent="0">
              <a:lnSpc>
                <a:spcPct val="80000"/>
              </a:lnSpc>
              <a:tabLst>
                <a:tab pos="457200" algn="l"/>
              </a:tabLst>
            </a:pPr>
            <a:r>
              <a:rPr lang="en-US" sz="2600">
                <a:latin typeface="Arial" charset="0"/>
              </a:rPr>
              <a:t>Example: expanding array from previous slide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latin typeface="Courier New" charset="0"/>
                <a:cs typeface="Courier New" charset="0"/>
              </a:rPr>
              <a:t>	p =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(int *)realloc(p,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</a:tabLst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(n+1)*sizeof(int));</a:t>
            </a:r>
            <a:endParaRPr lang="en-US" sz="26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BEE3A3-AD27-3F4B-AE4C-C1BA30E79F13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30FB8-FB3B-A441-B910-5B34C2D6A5F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9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Deallocating memory: 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dynamically allocated memory should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using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memory to list of free storage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Once freed, program should not use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  <a:cs typeface="+mn-cs"/>
              </a:rPr>
              <a:t>Deallocation</a:t>
            </a:r>
            <a:r>
              <a:rPr lang="en-US" dirty="0" smtClean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free(void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  <a:endParaRPr lang="en-US" dirty="0" smtClean="0"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free(p);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4F6D97-A57D-1847-84C5-7A7923FC46B8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F071F-7FD0-7246-B678-7A65ED35EF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565CE-AEAB-FB4E-8F5F-2661958785AF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E1FE-029B-0940-8523-9EC788964DC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4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7925"/>
          </a:xfrm>
          <a:extLst/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7;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             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(i = 0; i &lt; n; i++)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3;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   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 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]);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extLst/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n = 6;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	    n * 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nn-NO" sz="3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for</a:t>
            </a:r>
            <a:r>
              <a:rPr lang="nn-NO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(i = 0; i &lt; n; i++) {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 = 10 -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"%d "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3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3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endParaRPr lang="en-US" sz="36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BD4C5-1841-DA48-8727-2DA7175D8CFA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9139-60E6-684A-B65F-3A0ED8BC2042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0 0 0 0 0 0 0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 </a:t>
            </a:r>
            <a:r>
              <a:rPr lang="en-US" smtClean="0">
                <a:latin typeface="Courier New" pitchFamily="49" charset="0"/>
                <a:ea typeface="+mn-ea"/>
                <a:cs typeface="Courier New" pitchFamily="49" charset="0"/>
              </a:rPr>
              <a:t>1 4 10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9 8 7 6 5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17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19D345-BAC7-6447-A880-9388D9E38170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AAC1D1-5108-5044-A96A-26E4280A4C83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0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memory leaks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Changing pointers leaves inaccessible blocks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Block originally accessed by p is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altLang="ja-JP" sz="2600">
                <a:latin typeface="Arial" charset="0"/>
              </a:rPr>
              <a:t>garbage</a:t>
            </a:r>
            <a:r>
              <a:rPr lang="ja-JP" altLang="en-US" sz="2600">
                <a:latin typeface="Arial" charset="0"/>
              </a:rPr>
              <a:t>”</a:t>
            </a:r>
            <a:endParaRPr lang="en-US" altLang="ja-JP" sz="26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Won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altLang="ja-JP" sz="2200">
                <a:latin typeface="Arial" charset="0"/>
              </a:rPr>
              <a:t>t be deallocated—wasted space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Solution: free memory before changing pointer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q = malloc(1000);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free(p);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p = q;</a:t>
            </a:r>
            <a:endParaRPr lang="en-US" sz="2600" b="1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BBCDC4-C638-8B4F-B16A-5940D5B0D3A8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A18191-30BE-684E-B81D-248CBBAA0354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5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Pitfalls: dangling pointers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charset="0"/>
                <a:cs typeface="Courier New" charset="0"/>
              </a:rPr>
              <a:t>free()</a:t>
            </a:r>
            <a:r>
              <a:rPr lang="en-US">
                <a:latin typeface="Arial" charset="0"/>
              </a:rPr>
              <a:t>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change pointer</a:t>
            </a:r>
          </a:p>
          <a:p>
            <a:pPr lvl="1"/>
            <a:r>
              <a:rPr lang="en-US">
                <a:latin typeface="Arial" charset="0"/>
              </a:rPr>
              <a:t>Only returns space to free list</a:t>
            </a:r>
          </a:p>
          <a:p>
            <a:r>
              <a:rPr lang="en-US">
                <a:latin typeface="Arial" charset="0"/>
              </a:rPr>
              <a:t>Pointer is left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dangling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Holds address that shouldn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be accessed</a:t>
            </a:r>
          </a:p>
          <a:p>
            <a:r>
              <a:rPr lang="en-US">
                <a:latin typeface="Arial" charset="0"/>
              </a:rPr>
              <a:t>Solution: assign new value to pointer</a:t>
            </a:r>
          </a:p>
          <a:p>
            <a:pPr lvl="1"/>
            <a:r>
              <a:rPr lang="en-US">
                <a:latin typeface="Arial" charset="0"/>
              </a:rPr>
              <a:t>Could reassign immediately (as in previous slide)</a:t>
            </a:r>
          </a:p>
          <a:p>
            <a:pPr lvl="1"/>
            <a:r>
              <a:rPr lang="en-US">
                <a:latin typeface="Arial" charset="0"/>
              </a:rPr>
              <a:t>Otherwise, set to NULL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free(p);</a:t>
            </a:r>
          </a:p>
          <a:p>
            <a:pPr lvl="1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 = NULL;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225ACC-3F70-6245-9DA9-60F205BA2E80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C06FE2-F5CC-8B45-BEE4-62D7B3BD6BB3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 memory allocation (continued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Pointer-based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7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TBD</a:t>
            </a:r>
          </a:p>
          <a:p>
            <a:pPr lvl="1"/>
            <a:r>
              <a:rPr lang="en-US">
                <a:latin typeface="Arial" charset="0"/>
              </a:rPr>
              <a:t>Program 8 due 12/4</a:t>
            </a:r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1510AA8-5D13-C948-8431-FA231B502633}" type="datetime1">
              <a:rPr lang="en-US" sz="1200" smtClean="0"/>
              <a:t>11/29/17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18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Late/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 smtClean="0">
                <a:latin typeface="Arial" charset="0"/>
              </a:rPr>
              <a:t>Progra</a:t>
            </a:r>
            <a:r>
              <a:rPr lang="en-US" dirty="0" smtClean="0">
                <a:latin typeface="Arial" charset="0"/>
              </a:rPr>
              <a:t>m 7 graded;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TBD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8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12/4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Character &amp; line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smtClean="0"/>
              <a:t>memory </a:t>
            </a:r>
            <a:r>
              <a:rPr lang="en-US" dirty="0" smtClean="0"/>
              <a:t>allocation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6B50A3-BA2E-6D4E-A3D5-9C97AC65247F}" type="datetime1">
              <a:rPr lang="en-US" sz="1200" smtClean="0"/>
              <a:t>11/29/17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Character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41548-B47C-DF4E-8763-5B602070BAE0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5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Line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AA8A8A-24F2-324B-ACD2-E458F0DE1851}" type="datetime1">
              <a:rPr lang="en-US" smtClean="0">
                <a:latin typeface="Garamond" charset="0"/>
              </a:rPr>
              <a:t>11/29/17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dynamic memory allocation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structures (i.e., arrays) usually fixed size</a:t>
            </a:r>
          </a:p>
          <a:p>
            <a:pPr lvl="1"/>
            <a:r>
              <a:rPr lang="en-US">
                <a:latin typeface="Arial" charset="0"/>
              </a:rPr>
              <a:t>Array length set at compile time</a:t>
            </a:r>
          </a:p>
          <a:p>
            <a:pPr lvl="1"/>
            <a:r>
              <a:rPr lang="en-US">
                <a:latin typeface="Arial" charset="0"/>
              </a:rPr>
              <a:t>Can often lead to wasted space</a:t>
            </a:r>
          </a:p>
          <a:p>
            <a:r>
              <a:rPr lang="en-US">
                <a:latin typeface="Arial" charset="0"/>
              </a:rPr>
              <a:t>May want ability to:</a:t>
            </a:r>
          </a:p>
          <a:p>
            <a:pPr lvl="1"/>
            <a:r>
              <a:rPr lang="en-US">
                <a:latin typeface="Arial" charset="0"/>
              </a:rPr>
              <a:t>Choose amount of space needed at run time</a:t>
            </a:r>
          </a:p>
          <a:p>
            <a:pPr lvl="2"/>
            <a:r>
              <a:rPr lang="en-US">
                <a:latin typeface="Arial" charset="0"/>
              </a:rPr>
              <a:t>Allows program to determine amount</a:t>
            </a:r>
          </a:p>
          <a:p>
            <a:pPr lvl="1"/>
            <a:r>
              <a:rPr lang="en-US">
                <a:latin typeface="Arial" charset="0"/>
              </a:rPr>
              <a:t>Modify size as program runs</a:t>
            </a:r>
          </a:p>
          <a:p>
            <a:pPr lvl="2"/>
            <a:r>
              <a:rPr lang="en-US">
                <a:latin typeface="Arial" charset="0"/>
              </a:rPr>
              <a:t>Data structures can grow or shrink as needed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Dynamic memory allocation </a:t>
            </a:r>
            <a:r>
              <a:rPr lang="en-US">
                <a:latin typeface="Arial" charset="0"/>
              </a:rPr>
              <a:t>allows above characteristics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1436D-3C20-7A48-BFCD-27EB9751895F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F524F0-20D8-9A43-97BD-5E936A91BDE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8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Allocation functions (in 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&lt;</a:t>
            </a:r>
            <a:r>
              <a:rPr lang="en-US" dirty="0" err="1" smtClean="0">
                <a:latin typeface="Courier New"/>
                <a:ea typeface="+mj-ea"/>
                <a:cs typeface="Courier New"/>
              </a:rPr>
              <a:t>stdlib.h</a:t>
            </a:r>
            <a:r>
              <a:rPr lang="en-US" dirty="0" smtClean="0">
                <a:latin typeface="Courier New"/>
                <a:ea typeface="+mj-ea"/>
                <a:cs typeface="Courier New"/>
              </a:rPr>
              <a:t>&gt;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 return pointer to allocated data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void *</a:t>
            </a:r>
            <a:r>
              <a:rPr lang="en-US" sz="2600">
                <a:latin typeface="Arial" charset="0"/>
                <a:cs typeface="Courier New" charset="0"/>
              </a:rPr>
              <a:t> (</a:t>
            </a:r>
            <a:r>
              <a:rPr lang="en-US" sz="2600">
                <a:latin typeface="Arial" charset="0"/>
              </a:rPr>
              <a:t>no base type—just an address)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Must cast to appropriate type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Arguments of type 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size_t</a:t>
            </a:r>
            <a:r>
              <a:rPr lang="en-US" sz="2600">
                <a:latin typeface="Arial" charset="0"/>
              </a:rPr>
              <a:t>: unsigned integer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Basic block allocation: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*malloc(size_t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Allocate block and clear it: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*calloc(size_t nmemb,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Resize previously allocated block: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*realloc(void *ptr,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		size_t size);</a:t>
            </a:r>
            <a:endParaRPr lang="en-US" sz="2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DA0FE0-A68B-3248-BA77-C00FC14A9755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EF257C-EF5B-9C4F-884C-E1BB9917D21E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7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allocation with malloc()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Allocates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dirty="0" smtClean="0">
                <a:ea typeface="+mn-ea"/>
                <a:cs typeface="+mn-cs"/>
              </a:rPr>
              <a:t> bytes; returns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unsuccessful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p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(p == NULL)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/* Allocation failed */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907A3-A5C8-9046-B6F2-CB3988ED9964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014C8A-C443-FA47-B9B2-B67AC08FEF01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All allocation functions return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*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Automatically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type cast</a:t>
            </a:r>
            <a:r>
              <a:rPr lang="en-US" dirty="0" smtClean="0">
                <a:solidFill>
                  <a:srgbClr val="0000FF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to appropriate type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explicitly perform type cast: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p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(10000);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Some IDEs (including Visual Studio) strictly require type cast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BB034-9394-0B46-9A3B-1B6125235665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87510A-73C5-174B-8F9B-715EA40B94DB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7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One common use of dynamic allocation: arrays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determine array size, then create space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get # bytes per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Array notation can be used with pointers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("Enter n: 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n;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0F291E-B04E-7546-95F5-29324986CAAC}" type="datetime1">
              <a:rPr lang="en-US" sz="1200" smtClean="0">
                <a:latin typeface="Garamond" charset="0"/>
              </a:rPr>
              <a:t>11/29/17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FD44E-B481-3D43-8438-D48E15E3F3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9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8866</TotalTime>
  <Words>787</Words>
  <Application>Microsoft Macintosh PowerPoint</Application>
  <PresentationFormat>On-screen Show (4:3)</PresentationFormat>
  <Paragraphs>268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Review: Character I/O</vt:lpstr>
      <vt:lpstr>Review: Line I/O</vt:lpstr>
      <vt:lpstr>Justifying dynamic memory allocation</vt:lpstr>
      <vt:lpstr>Allocation functions (in &lt;stdlib.h&gt;)</vt:lpstr>
      <vt:lpstr>Basic allocation with malloc()</vt:lpstr>
      <vt:lpstr>Type casting</vt:lpstr>
      <vt:lpstr>Application: arrays</vt:lpstr>
      <vt:lpstr>Allocating/clearing memory: calloc()</vt:lpstr>
      <vt:lpstr>Resizing allocated space: realloc()</vt:lpstr>
      <vt:lpstr>Deallocating memory: free()</vt:lpstr>
      <vt:lpstr>Application: arrays</vt:lpstr>
      <vt:lpstr>Example: what does program print?</vt:lpstr>
      <vt:lpstr>Solution</vt:lpstr>
      <vt:lpstr>Pitfalls: memory leaks</vt:lpstr>
      <vt:lpstr>Pitfalls: dangling pointers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1774</cp:revision>
  <dcterms:created xsi:type="dcterms:W3CDTF">2006-04-03T05:03:01Z</dcterms:created>
  <dcterms:modified xsi:type="dcterms:W3CDTF">2017-11-29T22:05:47Z</dcterms:modified>
</cp:coreProperties>
</file>