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497" r:id="rId4"/>
    <p:sldId id="486" r:id="rId5"/>
    <p:sldId id="487" r:id="rId6"/>
    <p:sldId id="488" r:id="rId7"/>
    <p:sldId id="489" r:id="rId8"/>
    <p:sldId id="490" r:id="rId9"/>
    <p:sldId id="491" r:id="rId10"/>
    <p:sldId id="324" r:id="rId1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6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871E0A-35A8-724D-B318-6DC875E699C0}" type="datetime1">
              <a:rPr lang="en-US" smtClean="0"/>
              <a:t>12/5/17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7E79A-D056-2E46-92D9-06D6E6452DE4}" type="datetime1">
              <a:rPr lang="en-US" smtClean="0"/>
              <a:t>12/5/17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B786F-59F6-6841-957E-854B0240561F}" type="datetime1">
              <a:rPr lang="en-US" smtClean="0"/>
              <a:t>12/5/17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896C0-B79D-6849-A1DC-9D1020100225}" type="datetime1">
              <a:rPr lang="en-US" smtClean="0"/>
              <a:t>12/5/17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B0886-5B1F-4C4B-9295-1BE10432CBA2}" type="datetime1">
              <a:rPr lang="en-US" smtClean="0"/>
              <a:t>12/5/17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209D7-A5C6-7F4E-8C2D-E0675A924AE7}" type="datetime1">
              <a:rPr lang="en-US" smtClean="0"/>
              <a:t>12/5/17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44C11-A317-0F46-AB1C-4F5D09B44111}" type="datetime1">
              <a:rPr lang="en-US" smtClean="0"/>
              <a:t>12/5/17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29C66-AD06-884D-B7ED-DEE0E8FBB8F7}" type="datetime1">
              <a:rPr lang="en-US" smtClean="0"/>
              <a:t>12/5/17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52542-19C5-904A-AF12-C37929693395}" type="datetime1">
              <a:rPr lang="en-US" smtClean="0"/>
              <a:t>12/5/17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0DC61-3575-EC4D-8E65-9D3E2DCA7DE0}" type="datetime1">
              <a:rPr lang="en-US" smtClean="0"/>
              <a:t>12/5/17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D6121D-0E92-8A48-80DB-4A6D6279F716}" type="datetime1">
              <a:rPr lang="en-US" smtClean="0"/>
              <a:t>12/5/17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479365-BF1B-6549-967A-2CDC3270851C}" type="datetime1">
              <a:rPr lang="en-US" smtClean="0"/>
              <a:t>12/5/17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E82D1-DA59-EF48-A9B3-4ACD559E28E5}" type="datetime1">
              <a:rPr lang="en-US" smtClean="0"/>
              <a:t>12/5/17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151E3CC-DC1F-3949-B32A-A5F98B5F5A54}" type="datetime1">
              <a:rPr lang="en-US" smtClean="0"/>
              <a:t>12/5/17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smtClean="0">
                <a:solidFill>
                  <a:srgbClr val="0000FF"/>
                </a:solidFill>
                <a:latin typeface="Arial" charset="0"/>
              </a:rPr>
              <a:t>33: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Dynamically allocated data structures: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Linked lists: overview and adding new nodes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Dynamically allocated data structures (cont.)</a:t>
            </a: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Late/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submissions: e-mail Dr. Geiger + TA</a:t>
            </a:r>
          </a:p>
          <a:p>
            <a:pPr lvl="2"/>
            <a:r>
              <a:rPr lang="en-US" dirty="0" err="1">
                <a:latin typeface="Arial" charset="0"/>
              </a:rPr>
              <a:t>Zhendong</a:t>
            </a:r>
            <a:r>
              <a:rPr lang="en-US" dirty="0">
                <a:latin typeface="Arial" charset="0"/>
              </a:rPr>
              <a:t> Wang handles even-numbered programs, Lin Li handles odd-numbered programs</a:t>
            </a:r>
          </a:p>
          <a:p>
            <a:pPr lvl="1"/>
            <a:r>
              <a:rPr lang="en-US" dirty="0">
                <a:latin typeface="Arial" charset="0"/>
              </a:rPr>
              <a:t>Program 7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Thursday 12/7</a:t>
            </a:r>
          </a:p>
          <a:p>
            <a:pPr lvl="1"/>
            <a:r>
              <a:rPr lang="en-US" dirty="0">
                <a:latin typeface="Arial" charset="0"/>
              </a:rPr>
              <a:t>Program 8 due 12/4</a:t>
            </a:r>
          </a:p>
          <a:p>
            <a:pPr lvl="1"/>
            <a:r>
              <a:rPr lang="en-US" dirty="0">
                <a:latin typeface="Arial" charset="0"/>
              </a:rPr>
              <a:t>Program 9 to be posted; due 12/12</a:t>
            </a:r>
          </a:p>
          <a:p>
            <a:pPr lvl="1"/>
            <a:r>
              <a:rPr lang="en-US" dirty="0">
                <a:latin typeface="Arial" charset="0"/>
              </a:rPr>
              <a:t>Final exam: Sat 12/16, 3-6 PM, </a:t>
            </a:r>
            <a:r>
              <a:rPr lang="en-US" b="1" u="sng" dirty="0">
                <a:latin typeface="Arial" charset="0"/>
              </a:rPr>
              <a:t>Ball 214</a:t>
            </a:r>
            <a:endParaRPr lang="en-US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0F3D1A01-72E3-9046-A8B8-B19EA55C4098}" type="datetime1">
              <a:rPr lang="en-US" sz="1200" smtClean="0"/>
              <a:t>12/5/17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43FFED0-5613-D747-AC8F-CF84A7339BF4}" type="slidenum">
              <a:rPr lang="en-US" sz="1200"/>
              <a:pPr eaLnBrk="0" hangingPunct="0"/>
              <a:t>10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Late/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submissions: e-mail Dr. Geiger + TA</a:t>
            </a:r>
          </a:p>
          <a:p>
            <a:pPr lvl="2"/>
            <a:r>
              <a:rPr lang="en-US" dirty="0" err="1">
                <a:latin typeface="Arial" charset="0"/>
              </a:rPr>
              <a:t>Zhendong</a:t>
            </a:r>
            <a:r>
              <a:rPr lang="en-US" dirty="0">
                <a:latin typeface="Arial" charset="0"/>
              </a:rPr>
              <a:t> Wang handles even-numbered programs, Lin Li handles odd-numbered programs</a:t>
            </a:r>
          </a:p>
          <a:p>
            <a:pPr lvl="1"/>
            <a:r>
              <a:rPr lang="en-US" dirty="0">
                <a:latin typeface="Arial" charset="0"/>
              </a:rPr>
              <a:t>Program 7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Thursday 12/7</a:t>
            </a:r>
          </a:p>
          <a:p>
            <a:pPr lvl="1"/>
            <a:r>
              <a:rPr lang="en-US" dirty="0">
                <a:latin typeface="Arial" charset="0"/>
              </a:rPr>
              <a:t>Program 8 due 12/</a:t>
            </a:r>
            <a:r>
              <a:rPr lang="en-US" dirty="0" smtClean="0">
                <a:latin typeface="Arial" charset="0"/>
              </a:rPr>
              <a:t>4</a:t>
            </a:r>
          </a:p>
          <a:p>
            <a:pPr lvl="1"/>
            <a:r>
              <a:rPr lang="en-US" dirty="0" smtClean="0">
                <a:latin typeface="Arial" charset="0"/>
              </a:rPr>
              <a:t>Program 9 to be posted; due 12/12</a:t>
            </a:r>
          </a:p>
          <a:p>
            <a:pPr lvl="1"/>
            <a:r>
              <a:rPr lang="en-US" dirty="0" smtClean="0">
                <a:latin typeface="Arial" charset="0"/>
              </a:rPr>
              <a:t>Final exam: Sat 12/16, 3-6 PM, </a:t>
            </a:r>
            <a:r>
              <a:rPr lang="en-US" b="1" u="sng" dirty="0" smtClean="0">
                <a:latin typeface="Arial" charset="0"/>
              </a:rPr>
              <a:t>Ball 214</a:t>
            </a:r>
            <a:endParaRPr lang="en-US" dirty="0">
              <a:latin typeface="Arial" charset="0"/>
            </a:endParaRPr>
          </a:p>
          <a:p>
            <a:r>
              <a:rPr lang="en-US" dirty="0" smtClean="0"/>
              <a:t>Today’s class</a:t>
            </a:r>
          </a:p>
          <a:p>
            <a:pPr lvl="1"/>
            <a:r>
              <a:rPr lang="en-US" dirty="0" smtClean="0"/>
              <a:t>Dynamically allocated data structures: linked lists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813C05-879B-C947-93D6-68EBF3CC36B8}" type="datetime1">
              <a:rPr lang="en-US" sz="1200" smtClean="0"/>
              <a:t>12/5/17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ea typeface="+mn-ea"/>
                <a:cs typeface="+mn-cs"/>
              </a:rPr>
              <a:t>Deallocation</a:t>
            </a:r>
            <a:r>
              <a:rPr lang="en-US" dirty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sz="2800" dirty="0" smtClean="0">
                <a:latin typeface="Arial" charset="0"/>
              </a:rPr>
              <a:t>Dynamically allocated array</a:t>
            </a:r>
            <a:endParaRPr lang="en-US" sz="2800" dirty="0">
              <a:latin typeface="Arial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= (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*)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malloc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(n * 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sizeof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));</a:t>
            </a:r>
            <a:endParaRPr lang="en-US" sz="26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Can then use array notation: </a:t>
            </a:r>
            <a:r>
              <a:rPr lang="en-US" sz="2400" dirty="0" err="1">
                <a:latin typeface="Arial" charset="0"/>
              </a:rPr>
              <a:t>arr</a:t>
            </a:r>
            <a:r>
              <a:rPr lang="en-US" sz="2400" dirty="0">
                <a:latin typeface="Arial" charset="0"/>
              </a:rPr>
              <a:t>[</a:t>
            </a:r>
            <a:r>
              <a:rPr lang="en-US" sz="24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] = 0;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2EA0E1-1515-724D-B6DA-593BAF16399B}" type="datetime1">
              <a:rPr lang="en-US" sz="1200" smtClean="0">
                <a:latin typeface="Garamond" charset="0"/>
              </a:rPr>
              <a:t>12/5/17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66C886-3227-CD4C-82A1-00E155131AC8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6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aramond" charset="0"/>
              </a:rPr>
              <a:t>Dynamic </a:t>
            </a:r>
            <a:r>
              <a:rPr lang="en-US" dirty="0">
                <a:latin typeface="Garamond" charset="0"/>
              </a:rPr>
              <a:t>allocation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use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+mn-cs"/>
              </a:rPr>
              <a:t> to get # bytes in structure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Examples (using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struct</a:t>
            </a:r>
            <a:r>
              <a:rPr lang="en-US" dirty="0" smtClean="0">
                <a:ea typeface="+mn-ea"/>
                <a:cs typeface="+mn-cs"/>
              </a:rPr>
              <a:t>):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*p;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n;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("Enter array size: ");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("%d", &amp;n);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(n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BC8E98-4909-1541-8059-8DE7AF80D99B}" type="datetime1">
              <a:rPr lang="en-US" sz="1200" smtClean="0">
                <a:latin typeface="Garamond" charset="0"/>
              </a:rPr>
              <a:t>12/5/17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FE480A-AF24-6C4B-B229-20D9932F19CE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9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structures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structure: way of storing and organizing data </a:t>
            </a:r>
          </a:p>
          <a:p>
            <a:pPr lvl="1"/>
            <a:r>
              <a:rPr lang="en-US">
                <a:latin typeface="Arial" charset="0"/>
              </a:rPr>
              <a:t>Arrays are one relatively inefficient example</a:t>
            </a:r>
          </a:p>
          <a:p>
            <a:r>
              <a:rPr lang="en-US">
                <a:latin typeface="Arial" charset="0"/>
              </a:rPr>
              <a:t>Other structures designed to optimize:</a:t>
            </a:r>
          </a:p>
          <a:p>
            <a:pPr lvl="1"/>
            <a:r>
              <a:rPr lang="en-US">
                <a:latin typeface="Arial" charset="0"/>
              </a:rPr>
              <a:t>Organizing / sorting data</a:t>
            </a:r>
          </a:p>
          <a:p>
            <a:pPr lvl="1"/>
            <a:r>
              <a:rPr lang="en-US">
                <a:latin typeface="Arial" charset="0"/>
              </a:rPr>
              <a:t>Adding new data</a:t>
            </a:r>
          </a:p>
          <a:p>
            <a:pPr lvl="1"/>
            <a:r>
              <a:rPr lang="en-US">
                <a:latin typeface="Arial" charset="0"/>
              </a:rPr>
              <a:t>Removing unwanted data</a:t>
            </a:r>
          </a:p>
          <a:p>
            <a:pPr lvl="1"/>
            <a:r>
              <a:rPr lang="en-US">
                <a:latin typeface="Arial" charset="0"/>
              </a:rPr>
              <a:t>Searching for data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4A9105-D290-9343-BA91-9FA5416AA283}" type="datetime1">
              <a:rPr lang="en-US" sz="1200" smtClean="0">
                <a:latin typeface="Garamond" charset="0"/>
              </a:rPr>
              <a:t>12/5/17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0D0FB-DC39-F844-ABEB-0B4D4EBA9D3D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4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Pointer-based data structures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Many structures extensively use pointers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Each element within structure contains data + pointer(s) to one or more other elements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Usually functions for common operations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Add new element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Dynamically allocate new element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Set pointer(s) in new element to point to other(s)</a:t>
            </a:r>
          </a:p>
          <a:p>
            <a:pPr lvl="2">
              <a:lnSpc>
                <a:spcPct val="80000"/>
              </a:lnSpc>
            </a:pPr>
            <a:r>
              <a:rPr lang="en-US" sz="2000" smtClean="0">
                <a:latin typeface="Arial" charset="0"/>
              </a:rPr>
              <a:t>Modify </a:t>
            </a:r>
            <a:r>
              <a:rPr lang="en-US" sz="2000" dirty="0">
                <a:latin typeface="Arial" charset="0"/>
              </a:rPr>
              <a:t>appropriate pointer(s) in other element(s) to point to new element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Delete </a:t>
            </a:r>
            <a:r>
              <a:rPr lang="en-US" sz="2400" dirty="0">
                <a:latin typeface="Arial" charset="0"/>
              </a:rPr>
              <a:t>element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Modify pointer(s) in other element(s) so they don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altLang="ja-JP" sz="2000" dirty="0">
                <a:latin typeface="Arial" charset="0"/>
              </a:rPr>
              <a:t>t point to element being removed</a:t>
            </a:r>
          </a:p>
          <a:p>
            <a:pPr lvl="2">
              <a:lnSpc>
                <a:spcPct val="80000"/>
              </a:lnSpc>
            </a:pPr>
            <a:r>
              <a:rPr lang="en-US" sz="2000" dirty="0" err="1">
                <a:latin typeface="Arial" charset="0"/>
              </a:rPr>
              <a:t>Deallocate</a:t>
            </a:r>
            <a:r>
              <a:rPr lang="en-US" sz="2000" dirty="0">
                <a:latin typeface="Arial" charset="0"/>
              </a:rPr>
              <a:t> removed element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Find element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Follow pointers to move from one element to next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198306-79EC-D04E-BCAF-AD67F5796EB6}" type="datetime1">
              <a:rPr lang="en-US" sz="1200" smtClean="0">
                <a:latin typeface="Garamond" charset="0"/>
              </a:rPr>
              <a:t>12/5/17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68BF63-7511-B64D-85B0-BC3415162FF7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0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 pointer-based structure: linked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Each element (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 smtClean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Program using list needs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 smtClean="0">
                <a:ea typeface="+mn-ea"/>
                <a:cs typeface="+mn-cs"/>
              </a:rPr>
              <a:t>Image </a:t>
            </a:r>
            <a:r>
              <a:rPr lang="en-US" sz="1400" i="1" dirty="0">
                <a:ea typeface="+mn-ea"/>
                <a:cs typeface="+mn-cs"/>
              </a:rPr>
              <a:t>source: http://en.wikipedia.org/wiki/Linked_list</a:t>
            </a:r>
            <a:endParaRPr lang="en-US" sz="1400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C35B4E-FDAC-A947-909A-BC12408E4EA2}" type="datetime1">
              <a:rPr lang="en-US" sz="1200" smtClean="0">
                <a:latin typeface="Garamond" charset="0"/>
              </a:rPr>
              <a:t>12/5/17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31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 definition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800">
                <a:latin typeface="Arial" charset="0"/>
              </a:rPr>
              <a:t>Structure to hold list of integers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typedef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800" b="1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		     // Data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 </a:t>
            </a:r>
            <a:r>
              <a:rPr lang="en-US" sz="2800" b="1">
                <a:latin typeface="Courier New" charset="0"/>
                <a:cs typeface="Courier New" charset="0"/>
              </a:rPr>
              <a:t>*next;  // Pointer to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				 //  next node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 </a:t>
            </a:r>
            <a:r>
              <a:rPr lang="en-US" sz="2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800" b="1">
                <a:latin typeface="Courier New" charset="0"/>
                <a:cs typeface="Courier New" charset="0"/>
              </a:rPr>
              <a:t>;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800">
                <a:latin typeface="Arial" charset="0"/>
              </a:rPr>
              <a:t>Note definition style has changed slightly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altLang="ja-JP" sz="2400">
                <a:latin typeface="Arial" charset="0"/>
              </a:rPr>
              <a:t>name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altLang="ja-JP" sz="2400">
                <a:latin typeface="Arial" charset="0"/>
              </a:rPr>
              <a:t> both before and after { }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before (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struct node</a:t>
            </a:r>
            <a:r>
              <a:rPr lang="en-US" sz="2400">
                <a:latin typeface="Arial" charset="0"/>
              </a:rPr>
              <a:t>) is necessary to use type inside structure definition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Name after (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LLnode</a:t>
            </a:r>
            <a:r>
              <a:rPr lang="en-US" sz="2400">
                <a:latin typeface="Arial" charset="0"/>
              </a:rPr>
              <a:t>) can be used in rest of program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600FB5-0AB3-3841-996A-4BEE254E6B6E}" type="datetime1">
              <a:rPr lang="en-US" sz="1200" smtClean="0">
                <a:latin typeface="Garamond" charset="0"/>
              </a:rPr>
              <a:t>12/5/17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E7FCFA-BD34-3E4D-BFE8-7F49B5E6EC9A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3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ABA881-84A8-AB47-B1C6-0E00C9F378A4}" type="datetime1">
              <a:rPr lang="en-US" sz="1200" smtClean="0">
                <a:latin typeface="Garamond" charset="0"/>
              </a:rPr>
              <a:t>12/5/17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C77087-E333-954E-8520-497E6B817795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8637</TotalTime>
  <Words>590</Words>
  <Application>Microsoft Macintosh PowerPoint</Application>
  <PresentationFormat>On-screen Show (4:3)</PresentationFormat>
  <Paragraphs>141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Edge</vt:lpstr>
      <vt:lpstr>EECE.2160 ECE Application Programming</vt:lpstr>
      <vt:lpstr>Lecture outline</vt:lpstr>
      <vt:lpstr>Review: dynamic memory allocation</vt:lpstr>
      <vt:lpstr>Dynamic allocation and structures</vt:lpstr>
      <vt:lpstr>Data structures</vt:lpstr>
      <vt:lpstr>Pointer-based data structures</vt:lpstr>
      <vt:lpstr>Linked list</vt:lpstr>
      <vt:lpstr>Linked list definition</vt:lpstr>
      <vt:lpstr>Adding to list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1713</cp:revision>
  <dcterms:created xsi:type="dcterms:W3CDTF">2006-04-03T05:03:01Z</dcterms:created>
  <dcterms:modified xsi:type="dcterms:W3CDTF">2017-12-06T04:11:01Z</dcterms:modified>
</cp:coreProperties>
</file>