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506" r:id="rId4"/>
    <p:sldId id="507" r:id="rId5"/>
    <p:sldId id="508" r:id="rId6"/>
    <p:sldId id="509" r:id="rId7"/>
    <p:sldId id="504" r:id="rId8"/>
    <p:sldId id="505" r:id="rId9"/>
    <p:sldId id="519" r:id="rId10"/>
    <p:sldId id="520" r:id="rId11"/>
    <p:sldId id="521" r:id="rId12"/>
    <p:sldId id="510" r:id="rId13"/>
    <p:sldId id="511" r:id="rId14"/>
    <p:sldId id="517" r:id="rId15"/>
    <p:sldId id="518" r:id="rId16"/>
    <p:sldId id="512" r:id="rId17"/>
    <p:sldId id="513" r:id="rId18"/>
    <p:sldId id="514" r:id="rId19"/>
    <p:sldId id="515" r:id="rId20"/>
    <p:sldId id="516" r:id="rId21"/>
    <p:sldId id="324" r:id="rId2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239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96869B-7895-6E46-A345-6FD21C05FCB4}" type="datetime1">
              <a:rPr lang="en-US" smtClean="0"/>
              <a:t>12/11/17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36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7A8490-9879-FB4E-B93E-604DA4B92683}" type="datetime1">
              <a:rPr lang="en-US" smtClean="0"/>
              <a:t>12/11/17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BCC558-FF1D-E849-ADD7-C497ED9AF7C8}" type="datetime1">
              <a:rPr lang="en-US" smtClean="0"/>
              <a:t>12/11/17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6B7144-5D04-E347-B413-23C3B2717CDA}" type="datetime1">
              <a:rPr lang="en-US" smtClean="0"/>
              <a:t>12/11/17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F60A1A-62DD-A048-987C-09EAB1B8A5B7}" type="datetime1">
              <a:rPr lang="en-US" smtClean="0"/>
              <a:t>12/11/17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67BDB6-561C-CC48-ADFE-57DBC17A0861}" type="datetime1">
              <a:rPr lang="en-US" smtClean="0"/>
              <a:t>12/11/17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9CAB20-C0CA-C34F-95BA-1300887AFC90}" type="datetime1">
              <a:rPr lang="en-US" smtClean="0"/>
              <a:t>12/11/17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A38BFF-670A-614C-A820-9B5B2833A732}" type="datetime1">
              <a:rPr lang="en-US" smtClean="0"/>
              <a:t>12/11/17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921082-776A-9E4E-AE41-30BFC60AFDEB}" type="datetime1">
              <a:rPr lang="en-US" smtClean="0"/>
              <a:t>12/11/17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36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ABEDB2-72D1-274E-9104-9747D8AE305A}" type="datetime1">
              <a:rPr lang="en-US" smtClean="0"/>
              <a:t>12/11/17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36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0C75F0-5DDD-8E46-BCA9-D69A999CDCFB}" type="datetime1">
              <a:rPr lang="en-US" smtClean="0"/>
              <a:t>12/11/17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36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E3030D-BBA4-864B-8303-841F50555CC8}" type="datetime1">
              <a:rPr lang="en-US" smtClean="0"/>
              <a:t>12/11/17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34F5A6-39C7-7849-9456-378A537FD2AA}" type="datetime1">
              <a:rPr lang="en-US" smtClean="0"/>
              <a:t>12/11/17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8F5E92AB-9FB5-D34F-A998-E22DAEDAC2F9}" type="datetime1">
              <a:rPr lang="en-US" smtClean="0"/>
              <a:t>12/11/17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36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36: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Ordered linked lists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Exam 3 Preview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 3 outline (CR = code reading, CW = code writing, MC = multiple choice)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69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Structures: CR/CW questions on</a:t>
            </a:r>
          </a:p>
          <a:p>
            <a:pPr lvl="1"/>
            <a:r>
              <a:rPr lang="en-US" dirty="0" smtClean="0"/>
              <a:t>Basic structure accesses</a:t>
            </a:r>
          </a:p>
          <a:p>
            <a:pPr lvl="2"/>
            <a:r>
              <a:rPr lang="en-US" dirty="0" smtClean="0"/>
              <a:t>Dot operator (i.e., </a:t>
            </a:r>
            <a:r>
              <a:rPr lang="en-US" dirty="0" smtClean="0">
                <a:latin typeface="Courier New"/>
                <a:cs typeface="Courier New"/>
              </a:rPr>
              <a:t>s1.x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Pointer access (i.e., </a:t>
            </a:r>
            <a:r>
              <a:rPr lang="en-US" dirty="0" smtClean="0">
                <a:latin typeface="Courier New"/>
                <a:cs typeface="Courier New"/>
              </a:rPr>
              <a:t>p-&gt;GPA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Arrays of structures</a:t>
            </a:r>
          </a:p>
          <a:p>
            <a:pPr lvl="1"/>
            <a:r>
              <a:rPr lang="en-US" dirty="0" smtClean="0"/>
              <a:t>Nested structures</a:t>
            </a:r>
          </a:p>
          <a:p>
            <a:r>
              <a:rPr lang="en-US" dirty="0" smtClean="0"/>
              <a:t>File input/output: CR/CW questions on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fopen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Arial"/>
                <a:cs typeface="Arial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fclose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Formatted I/O using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/>
                <a:cs typeface="Courier New"/>
              </a:rPr>
              <a:t>fprintf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/>
                <a:cs typeface="Courier New"/>
              </a:rPr>
              <a:t>fscanf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 smtClean="0"/>
              <a:t>Unformatted I/O using </a:t>
            </a:r>
            <a:r>
              <a:rPr lang="en-US" dirty="0" err="1" smtClean="0">
                <a:latin typeface="Courier New"/>
                <a:cs typeface="Courier New"/>
              </a:rPr>
              <a:t>fread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/>
                <a:cs typeface="Courier New"/>
              </a:rPr>
              <a:t>fwrite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 smtClean="0"/>
              <a:t>Standard I/O streams: </a:t>
            </a:r>
            <a:r>
              <a:rPr lang="en-US" dirty="0" err="1" smtClean="0">
                <a:latin typeface="Courier New"/>
                <a:cs typeface="Courier New"/>
              </a:rPr>
              <a:t>stdin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stdout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BDB6-561C-CC48-ADFE-57DBC17A0861}" type="datetime1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D0AC-E4C5-8D4A-A8DE-DF5F74D2523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46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246187"/>
          </a:xfrm>
        </p:spPr>
        <p:txBody>
          <a:bodyPr>
            <a:normAutofit fontScale="90000"/>
          </a:bodyPr>
          <a:lstStyle/>
          <a:p>
            <a:r>
              <a:rPr lang="en-US" dirty="0"/>
              <a:t>Exam 3 outline (CR = code reading, CW = code writing, MC = multiple choice)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6925"/>
          </a:xfrm>
        </p:spPr>
        <p:txBody>
          <a:bodyPr/>
          <a:lstStyle/>
          <a:p>
            <a:r>
              <a:rPr lang="en-US" dirty="0"/>
              <a:t>Character/line I/O: CR/MC questions on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fgetc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getchar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ungetc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fgets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r>
              <a:rPr lang="en-US" dirty="0" smtClean="0"/>
              <a:t>Dynamic allocation &amp; linked lists: CR/MC questions on</a:t>
            </a:r>
          </a:p>
          <a:p>
            <a:pPr lvl="1"/>
            <a:r>
              <a:rPr lang="en-US" dirty="0" smtClean="0"/>
              <a:t>Basic allocation: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calloc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realloc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free()</a:t>
            </a:r>
          </a:p>
          <a:p>
            <a:pPr lvl="1"/>
            <a:r>
              <a:rPr lang="en-US" dirty="0" smtClean="0"/>
              <a:t>Linked lists</a:t>
            </a:r>
          </a:p>
          <a:p>
            <a:r>
              <a:rPr lang="en-US" dirty="0" smtClean="0"/>
              <a:t>Extra credit: may cover any </a:t>
            </a:r>
            <a:r>
              <a:rPr lang="en-US" smtClean="0"/>
              <a:t>topic above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BDB6-561C-CC48-ADFE-57DBC17A0861}" type="datetime1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D0AC-E4C5-8D4A-A8DE-DF5F74D2523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02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Structures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User-defined types; e</a:t>
            </a:r>
            <a:r>
              <a:rPr lang="en-US" sz="2100">
                <a:latin typeface="Arial" charset="0"/>
                <a:cs typeface="Courier New" charset="0"/>
              </a:rPr>
              <a:t>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Arial" charset="0"/>
                <a:cs typeface="Courier New" charset="0"/>
              </a:rPr>
              <a:t>		</a:t>
            </a:r>
            <a:r>
              <a:rPr lang="en-US" sz="2100">
                <a:latin typeface="Courier New" charset="0"/>
                <a:cs typeface="Courier New" charset="0"/>
              </a:rPr>
              <a:t>typedef struct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first[50];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middle;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last[50];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unsigned int ID;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double GPA;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} StudentInfo;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Can define variables of that type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Scalar: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>
                <a:latin typeface="Courier New" charset="0"/>
                <a:cs typeface="Courier New" charset="0"/>
              </a:rPr>
              <a:t> student1;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Array: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>
                <a:latin typeface="Courier New" charset="0"/>
                <a:cs typeface="Courier New" charset="0"/>
              </a:rPr>
              <a:t> classList[10];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Pointer: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>
                <a:latin typeface="Courier New" charset="0"/>
                <a:cs typeface="Courier New" charset="0"/>
              </a:rPr>
              <a:t> *sPtr;</a:t>
            </a:r>
            <a:r>
              <a:rPr lang="en-US" sz="1800">
                <a:latin typeface="Arial" charset="0"/>
                <a:cs typeface="Courier New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Access members using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Dot operator: </a:t>
            </a:r>
            <a:r>
              <a:rPr lang="en-US" sz="1800">
                <a:latin typeface="Courier New" charset="0"/>
                <a:cs typeface="Courier New" charset="0"/>
              </a:rPr>
              <a:t>student1.middle = </a:t>
            </a:r>
            <a:r>
              <a:rPr lang="ja-JP" altLang="en-US" sz="1800">
                <a:latin typeface="Courier New" charset="0"/>
                <a:cs typeface="Courier New" charset="0"/>
              </a:rPr>
              <a:t>‘</a:t>
            </a:r>
            <a:r>
              <a:rPr lang="en-US" altLang="ja-JP" sz="1800">
                <a:latin typeface="Courier New" charset="0"/>
                <a:cs typeface="Courier New" charset="0"/>
              </a:rPr>
              <a:t>J</a:t>
            </a:r>
            <a:r>
              <a:rPr lang="ja-JP" altLang="en-US" sz="1800">
                <a:latin typeface="Courier New" charset="0"/>
                <a:cs typeface="Courier New" charset="0"/>
              </a:rPr>
              <a:t>’</a:t>
            </a:r>
            <a:r>
              <a:rPr lang="en-US" altLang="ja-JP" sz="1800"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Arrow (if pointers): </a:t>
            </a:r>
            <a:r>
              <a:rPr lang="en-US" sz="1800">
                <a:latin typeface="Courier New" charset="0"/>
                <a:cs typeface="Courier New" charset="0"/>
              </a:rPr>
              <a:t>sPtr-&gt;GPA = 3.5;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Typically passed to functions by address </a:t>
            </a:r>
          </a:p>
          <a:p>
            <a:pPr>
              <a:lnSpc>
                <a:spcPct val="80000"/>
              </a:lnSpc>
            </a:pPr>
            <a:endParaRPr lang="en-US" sz="2100">
              <a:latin typeface="Arial" charset="0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7D8940-0967-CF42-A739-A21E97E8D8F5}" type="datetime1">
              <a:rPr lang="en-US" sz="1200" smtClean="0">
                <a:latin typeface="Garamond" charset="0"/>
              </a:rPr>
              <a:t>12/11/17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36</a:t>
            </a:r>
            <a:endParaRPr lang="en-US" altLang="en-US"/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FD8CDDD-C6D1-8849-BBB0-4F7FAD42C05B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206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Nested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smtClean="0"/>
              <a:t>Structures can contain other structures: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 charset="0"/>
                <a:cs typeface="Courier New" charset="0"/>
              </a:rPr>
              <a:t>typedef</a:t>
            </a:r>
            <a:r>
              <a:rPr lang="en-US" dirty="0" smtClean="0">
                <a:latin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dirty="0" smtClean="0">
                <a:latin typeface="Courier New" charset="0"/>
                <a:cs typeface="Courier New" charset="0"/>
              </a:rPr>
              <a:t> {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first[50];	// First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middle;		// Middle initial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last[50];		// Last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} Name;</a:t>
            </a:r>
          </a:p>
          <a:p>
            <a:pPr marL="344487" lvl="1" indent="0">
              <a:buFont typeface="Wingdings" charset="0"/>
              <a:buNone/>
              <a:defRPr/>
            </a:pPr>
            <a:endParaRPr lang="en-US" dirty="0" smtClean="0">
              <a:latin typeface="Courier New"/>
              <a:cs typeface="Courier New"/>
            </a:endParaRP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/>
                <a:cs typeface="Courier New"/>
              </a:rPr>
              <a:t>typedef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{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Name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sname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;		// Student name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unsigned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ID;	// ID #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double GPA;		// Grade point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smtClean="0">
                <a:latin typeface="Courier New"/>
                <a:cs typeface="Courier New"/>
              </a:rPr>
              <a:t>}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>
              <a:defRPr/>
            </a:pPr>
            <a:endParaRPr lang="en-US" dirty="0" smtClean="0">
              <a:cs typeface="Arial"/>
            </a:endParaRPr>
          </a:p>
          <a:p>
            <a:pPr>
              <a:defRPr/>
            </a:pPr>
            <a:r>
              <a:rPr lang="en-US" dirty="0" smtClean="0">
                <a:cs typeface="Arial"/>
              </a:rPr>
              <a:t>Will need multiple dot operators to access field within nested structure</a:t>
            </a:r>
          </a:p>
          <a:p>
            <a:pPr lvl="1">
              <a:defRPr/>
            </a:pPr>
            <a:r>
              <a:rPr lang="en-US" dirty="0" smtClean="0">
                <a:cs typeface="Arial"/>
              </a:rPr>
              <a:t>Given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 s1;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</a:rPr>
              <a:t>s1.sname </a:t>
            </a:r>
            <a:r>
              <a:rPr lang="en-US" dirty="0" smtClean="0">
                <a:cs typeface="Arial"/>
                <a:sym typeface="Wingdings"/>
              </a:rPr>
              <a:t> Name structure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  <a:sym typeface="Wingdings"/>
              </a:rPr>
              <a:t>s1.sname.middle </a:t>
            </a:r>
            <a:r>
              <a:rPr lang="en-US" dirty="0" smtClean="0">
                <a:cs typeface="Arial"/>
                <a:sym typeface="Wingdings"/>
              </a:rPr>
              <a:t> middle initial of name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  <a:endParaRPr lang="en-US" dirty="0" smtClean="0">
              <a:latin typeface="Courier New"/>
              <a:cs typeface="Courier New"/>
            </a:endParaRPr>
          </a:p>
          <a:p>
            <a:pPr lvl="1">
              <a:defRPr/>
            </a:pPr>
            <a:endParaRPr lang="en-US" dirty="0" smtClean="0">
              <a:cs typeface="Arial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1722C77-7ECB-0841-9F10-D1367E00E909}" type="datetime1">
              <a:rPr lang="en-US" sz="1200" smtClean="0">
                <a:latin typeface="Garamond" charset="0"/>
              </a:rPr>
              <a:t>12/11/17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36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C53569-A361-114C-ADD3-D2DB4D632F5E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02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File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Open file: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FILE *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i="1" dirty="0" smtClean="0">
                <a:ea typeface="+mn-ea"/>
                <a:cs typeface="+mn-cs"/>
              </a:rPr>
              <a:t>filename</a:t>
            </a:r>
            <a:r>
              <a:rPr lang="en-US" dirty="0" smtClean="0">
                <a:ea typeface="+mn-ea"/>
                <a:cs typeface="+mn-cs"/>
              </a:rPr>
              <a:t>, </a:t>
            </a:r>
            <a:r>
              <a:rPr lang="en-US" i="1" dirty="0" err="1" smtClean="0">
                <a:ea typeface="+mn-ea"/>
                <a:cs typeface="+mn-cs"/>
              </a:rPr>
              <a:t>file_access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Close file: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fclose</a:t>
            </a:r>
            <a:r>
              <a:rPr lang="en-US" dirty="0" smtClean="0">
                <a:ea typeface="+mn-ea"/>
                <a:cs typeface="+mn-cs"/>
              </a:rPr>
              <a:t>(</a:t>
            </a:r>
            <a:r>
              <a:rPr lang="en-US" i="1" dirty="0" err="1" smtClean="0">
                <a:ea typeface="+mn-ea"/>
                <a:cs typeface="+mn-cs"/>
              </a:rPr>
              <a:t>file_handle</a:t>
            </a:r>
            <a:r>
              <a:rPr lang="en-US" dirty="0" smtClean="0">
                <a:ea typeface="+mn-ea"/>
                <a:cs typeface="+mn-cs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Formatted I/O: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i="1" dirty="0" err="1" smtClean="0"/>
              <a:t>file_handle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format_specifier</a:t>
            </a:r>
            <a:r>
              <a:rPr lang="en-US" sz="2800" i="1" dirty="0" smtClean="0"/>
              <a:t>, 0+ variables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i="1" dirty="0" err="1" smtClean="0"/>
              <a:t>file_handle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format_specifier</a:t>
            </a:r>
            <a:r>
              <a:rPr lang="en-US" sz="2800" i="1" dirty="0" smtClean="0"/>
              <a:t>, 0+ variables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Unformatted I/O: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i="1" dirty="0" smtClean="0"/>
              <a:t>pointer, element size, # elements, </a:t>
            </a:r>
            <a:r>
              <a:rPr lang="en-US" sz="1800" i="1" dirty="0" err="1" smtClean="0"/>
              <a:t>file_handle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i="1" dirty="0" smtClean="0"/>
              <a:t>pointer, element size, # elements, </a:t>
            </a:r>
            <a:r>
              <a:rPr lang="en-US" sz="1800" i="1" dirty="0" err="1" smtClean="0"/>
              <a:t>file_handle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73177D-23B6-A34A-B31C-2E058AA9D0B0}" type="datetime1">
              <a:rPr lang="en-US" sz="1200" smtClean="0">
                <a:latin typeface="Garamond" charset="0"/>
              </a:rPr>
              <a:t>12/11/17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36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AB58CF-DEC9-8B4A-82EA-9FD9C13CD1A8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47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</a:t>
            </a:r>
            <a:r>
              <a:rPr lang="en-US" dirty="0" smtClean="0">
                <a:latin typeface="Garamond" charset="0"/>
              </a:rPr>
              <a:t>character/line input</a:t>
            </a:r>
            <a:endParaRPr lang="en-US" dirty="0">
              <a:latin typeface="Garamond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Character input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 *stream);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c, FILE *stream);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Line input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(char *s,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n, FILE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*stream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buFont typeface="Wingdings" pitchFamily="1" charset="2"/>
              <a:buChar char="q"/>
              <a:defRPr/>
            </a:pPr>
            <a:endParaRPr lang="en-US" dirty="0" smtClean="0"/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806C26-D76B-B843-B57C-B5CE221B857C}" type="datetime1">
              <a:rPr lang="en-US" sz="1200" smtClean="0">
                <a:latin typeface="Garamond" charset="0"/>
              </a:rPr>
              <a:t>12/11/17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36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0A6253D-13DB-EE49-999B-1EB0DFDA76DB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930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Basic block allocation: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Allocate block and clear it: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nmemb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b="1" dirty="0" smtClean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				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 smtClean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Resize </a:t>
            </a:r>
            <a:r>
              <a:rPr lang="en-US" dirty="0">
                <a:ea typeface="+mn-ea"/>
                <a:cs typeface="+mn-cs"/>
              </a:rPr>
              <a:t>previously allocated block: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(void 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,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				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err="1">
                <a:ea typeface="+mn-ea"/>
                <a:cs typeface="+mn-cs"/>
              </a:rPr>
              <a:t>Deallocation</a:t>
            </a:r>
            <a:r>
              <a:rPr lang="en-US" dirty="0">
                <a:ea typeface="+mn-ea"/>
                <a:cs typeface="+mn-cs"/>
              </a:rPr>
              <a:t> function: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free(void 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endParaRPr lang="en-US" b="1" dirty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sz="2800" dirty="0" smtClean="0">
                <a:latin typeface="Arial" charset="0"/>
              </a:rPr>
              <a:t>Dynamically allocated array</a:t>
            </a:r>
            <a:endParaRPr lang="en-US" sz="2800" dirty="0">
              <a:latin typeface="Arial" charset="0"/>
            </a:endParaRPr>
          </a:p>
          <a:p>
            <a:pPr>
              <a:buNone/>
            </a:pPr>
            <a:r>
              <a:rPr lang="en-US" sz="26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arr</a:t>
            </a:r>
            <a:r>
              <a:rPr lang="en-US" sz="26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= (</a:t>
            </a:r>
            <a:r>
              <a:rPr lang="en-US" sz="26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6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*)</a:t>
            </a:r>
            <a:r>
              <a:rPr lang="en-US" sz="26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malloc</a:t>
            </a:r>
            <a:r>
              <a:rPr lang="en-US" sz="26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(n * </a:t>
            </a:r>
            <a:r>
              <a:rPr lang="en-US" sz="26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sizeof</a:t>
            </a:r>
            <a:r>
              <a:rPr lang="en-US" sz="26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6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6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));</a:t>
            </a:r>
            <a:endParaRPr lang="en-US" sz="2600" dirty="0">
              <a:latin typeface="Arial" charset="0"/>
            </a:endParaRPr>
          </a:p>
          <a:p>
            <a:pPr lvl="1"/>
            <a:r>
              <a:rPr lang="en-US" sz="2400" dirty="0">
                <a:latin typeface="Arial" charset="0"/>
              </a:rPr>
              <a:t>Can then use array notation: </a:t>
            </a:r>
            <a:r>
              <a:rPr lang="en-US" sz="2400" dirty="0" err="1">
                <a:latin typeface="Arial" charset="0"/>
              </a:rPr>
              <a:t>arr</a:t>
            </a:r>
            <a:r>
              <a:rPr lang="en-US" sz="2400" dirty="0">
                <a:latin typeface="Arial" charset="0"/>
              </a:rPr>
              <a:t>[</a:t>
            </a:r>
            <a:r>
              <a:rPr lang="en-US" sz="2400" dirty="0" err="1">
                <a:latin typeface="Arial" charset="0"/>
              </a:rPr>
              <a:t>i</a:t>
            </a:r>
            <a:r>
              <a:rPr lang="en-US" sz="2400" dirty="0">
                <a:latin typeface="Arial" charset="0"/>
              </a:rPr>
              <a:t>] = 0;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FE2935-435E-F04F-A7CD-BE8A0CE10153}" type="datetime1">
              <a:rPr lang="en-US" sz="1200" smtClean="0">
                <a:latin typeface="Garamond" charset="0"/>
              </a:rPr>
              <a:t>12/11/17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36</a:t>
            </a:r>
            <a:endParaRPr lang="en-US" altLang="en-US"/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466C886-3227-CD4C-82A1-00E155131AC8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44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pointer-based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2672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Data structures to optimize data organization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Structure containing pointer(s) to other structure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Adding data: allocate space for new node, then adjust pointers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Deleting data: adjust pointers, then free space for node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Example: linked list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typedef</a:t>
            </a:r>
            <a:r>
              <a:rPr lang="en-US" sz="2400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struct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node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 value;		</a:t>
            </a:r>
            <a:r>
              <a:rPr lang="en-US" sz="2400" b="1" dirty="0" smtClean="0">
                <a:latin typeface="Courier New" pitchFamily="49" charset="0"/>
                <a:ea typeface="+mn-ea"/>
                <a:cs typeface="Courier New" pitchFamily="49" charset="0"/>
              </a:rPr>
              <a:t>/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/ Data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struct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node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*next;  </a:t>
            </a:r>
            <a:r>
              <a:rPr lang="en-US" sz="2400" b="1" dirty="0" smtClean="0">
                <a:latin typeface="Courier New" pitchFamily="49" charset="0"/>
                <a:ea typeface="+mn-ea"/>
                <a:cs typeface="Courier New" pitchFamily="49" charset="0"/>
              </a:rPr>
              <a:t>	/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/ Pointer to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					</a:t>
            </a:r>
            <a:r>
              <a:rPr lang="en-US" sz="2400" b="1" dirty="0" smtClean="0">
                <a:latin typeface="Courier New" pitchFamily="49" charset="0"/>
                <a:ea typeface="+mn-ea"/>
                <a:cs typeface="Courier New" pitchFamily="49" charset="0"/>
              </a:rPr>
              <a:t>/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/  next node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4D3AA36-F4DD-6B4B-95EB-6BA665AEB7AD}" type="datetime1">
              <a:rPr lang="en-US" sz="1200" smtClean="0">
                <a:latin typeface="Garamond" charset="0"/>
              </a:rPr>
              <a:t>12/11/17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36</a:t>
            </a:r>
            <a:endParaRPr lang="en-US" altLang="en-US"/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16E7DB-EA20-184F-BDC2-C3F1E60FC232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  <p:pic>
        <p:nvPicPr>
          <p:cNvPr id="32774" name="Picture 4" descr="Singly-linked-lis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181600"/>
            <a:ext cx="728027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Content Placeholder 2"/>
          <p:cNvSpPr txBox="1">
            <a:spLocks/>
          </p:cNvSpPr>
          <p:nvPr/>
        </p:nvSpPr>
        <p:spPr bwMode="auto">
          <a:xfrm>
            <a:off x="76200" y="5867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6699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2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 sz="1400" i="1"/>
              <a:t>Image source: http://en.wikipedia.org/wiki/Linked_list</a:t>
            </a:r>
          </a:p>
        </p:txBody>
      </p:sp>
    </p:spTree>
    <p:extLst>
      <p:ext uri="{BB962C8B-B14F-4D97-AF65-F5344CB8AC3E}">
        <p14:creationId xmlns:p14="http://schemas.microsoft.com/office/powerpoint/2010/main" val="3928210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Adding to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Simplest form (unordered list): add new item to beginning of list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Allocate space for new node; exit if error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== </a:t>
            </a:r>
            <a:r>
              <a:rPr lang="en-US" sz="3200" b="1" dirty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fprintf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stderr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Error: could not allocate new node\n"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exit(0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&gt;value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Copy value to new node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&gt;next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next points to old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return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57DA2DF-2DFA-8447-877A-048558071817}" type="datetime1">
              <a:rPr lang="en-US" sz="1200" smtClean="0">
                <a:latin typeface="Garamond" charset="0"/>
              </a:rPr>
              <a:t>12/11/17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36</a:t>
            </a:r>
            <a:endParaRPr lang="en-US" altLang="en-US"/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89262B-8D29-6C48-8F7C-4CBEC8CA5E98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549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deleting from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334000"/>
          </a:xfrm>
          <a:extLst/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delNode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*cur = 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Pointer to current node--initially start of list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prev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14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Pointer to node before cur--initially NULL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spcBef>
                <a:spcPts val="1200"/>
              </a:spcBef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// Loop will search list, stopping either when list ends or value is found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while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((cur != </a:t>
            </a:r>
            <a:r>
              <a:rPr lang="en-US" sz="14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&amp;&amp; (cur-&gt;value != 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prev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cur;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cur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cur-&gt;next;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spcBef>
                <a:spcPts val="1200"/>
              </a:spcBef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// Data wasn't found--return unmodified list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if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(cur == </a:t>
            </a:r>
            <a:r>
              <a:rPr lang="en-US" sz="14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spcBef>
                <a:spcPts val="1200"/>
              </a:spcBef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// Data is in first node--must change pointer to start of list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if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prev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== </a:t>
            </a:r>
            <a:r>
              <a:rPr lang="en-US" sz="14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-&gt;next;</a:t>
            </a:r>
          </a:p>
          <a:p>
            <a:pPr marL="0" indent="0">
              <a:spcBef>
                <a:spcPts val="1200"/>
              </a:spcBef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// Otherwise, set next pointer in </a:t>
            </a:r>
            <a:r>
              <a:rPr lang="en-US" sz="14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prev</a:t>
            </a: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(node before one being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//   removed) to point past node being removed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else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prev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&gt;next = cur-&gt;next;</a:t>
            </a:r>
          </a:p>
          <a:p>
            <a:pPr marL="0" indent="0">
              <a:spcBef>
                <a:spcPts val="1200"/>
              </a:spcBef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free(cur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return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446FC8-32A4-0D40-B385-29E09EB78C2B}" type="datetime1">
              <a:rPr lang="en-US" sz="1200" smtClean="0">
                <a:latin typeface="Garamond" charset="0"/>
              </a:rPr>
              <a:t>12/11/17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36</a:t>
            </a:r>
            <a:endParaRPr lang="en-US" altLang="en-US"/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2BB12C-C6DB-9A4E-9375-FC25E4373260}" type="slidenum">
              <a:rPr lang="en-US" sz="1200">
                <a:latin typeface="Garamond" charset="0"/>
              </a:rPr>
              <a:pPr eaLnBrk="1" hangingPunct="1"/>
              <a:t>19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57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Late/</a:t>
            </a:r>
            <a:r>
              <a:rPr lang="en-US" dirty="0" err="1">
                <a:latin typeface="Arial" charset="0"/>
              </a:rPr>
              <a:t>regrade</a:t>
            </a:r>
            <a:r>
              <a:rPr lang="en-US" dirty="0">
                <a:latin typeface="Arial" charset="0"/>
              </a:rPr>
              <a:t> submissions: e-mail Dr. Geiger + TA</a:t>
            </a:r>
          </a:p>
          <a:p>
            <a:pPr lvl="2"/>
            <a:r>
              <a:rPr lang="en-US" dirty="0" err="1">
                <a:latin typeface="Arial" charset="0"/>
              </a:rPr>
              <a:t>Zhendong</a:t>
            </a:r>
            <a:r>
              <a:rPr lang="en-US" dirty="0">
                <a:latin typeface="Arial" charset="0"/>
              </a:rPr>
              <a:t> Wang handles even-numbered programs, Lin Li handles odd-numbered programs</a:t>
            </a:r>
          </a:p>
          <a:p>
            <a:pPr lvl="1"/>
            <a:r>
              <a:rPr lang="en-US" dirty="0" smtClean="0">
                <a:latin typeface="Arial" charset="0"/>
              </a:rPr>
              <a:t>Program 8 graded, </a:t>
            </a:r>
            <a:r>
              <a:rPr lang="en-US" dirty="0" err="1" smtClean="0">
                <a:latin typeface="Arial" charset="0"/>
              </a:rPr>
              <a:t>regrade</a:t>
            </a:r>
            <a:r>
              <a:rPr lang="en-US" dirty="0" smtClean="0">
                <a:latin typeface="Arial" charset="0"/>
              </a:rPr>
              <a:t> deadline 12/18</a:t>
            </a:r>
          </a:p>
          <a:p>
            <a:pPr lvl="1"/>
            <a:r>
              <a:rPr lang="en-US" dirty="0" smtClean="0">
                <a:latin typeface="Arial" charset="0"/>
              </a:rPr>
              <a:t>Program 9 due 12/12</a:t>
            </a:r>
          </a:p>
          <a:p>
            <a:pPr lvl="1"/>
            <a:r>
              <a:rPr lang="en-US" dirty="0">
                <a:latin typeface="Arial" charset="0"/>
              </a:rPr>
              <a:t>Program 10 to be posted, due 12/18</a:t>
            </a:r>
          </a:p>
          <a:p>
            <a:pPr lvl="2"/>
            <a:r>
              <a:rPr lang="en-US" dirty="0">
                <a:latin typeface="Arial" charset="0"/>
              </a:rPr>
              <a:t>Up to 5 points of extra credit on your final average</a:t>
            </a:r>
          </a:p>
          <a:p>
            <a:pPr lvl="2"/>
            <a:r>
              <a:rPr lang="en-US" dirty="0">
                <a:latin typeface="Arial" charset="0"/>
              </a:rPr>
              <a:t>Only one chance to turn in—no resubmissions allowed</a:t>
            </a:r>
          </a:p>
          <a:p>
            <a:pPr lvl="2"/>
            <a:r>
              <a:rPr lang="en-US" dirty="0">
                <a:latin typeface="Arial" charset="0"/>
              </a:rPr>
              <a:t>Grading will be tougher than prior programs</a:t>
            </a:r>
          </a:p>
          <a:p>
            <a:pPr lvl="1"/>
            <a:r>
              <a:rPr lang="en-US" dirty="0" smtClean="0">
                <a:latin typeface="Arial" charset="0"/>
              </a:rPr>
              <a:t>Final exam: Sat 12/16, 3-6 PM, Ball 214</a:t>
            </a:r>
          </a:p>
          <a:p>
            <a:pPr lvl="1"/>
            <a:r>
              <a:rPr lang="en-US" dirty="0" smtClean="0">
                <a:latin typeface="Arial" charset="0"/>
              </a:rPr>
              <a:t>Course evaluation forms to be distributed online/in class, returned at exam</a:t>
            </a:r>
            <a:endParaRPr lang="en-US" dirty="0">
              <a:latin typeface="Arial" charset="0"/>
            </a:endParaRPr>
          </a:p>
          <a:p>
            <a:r>
              <a:rPr lang="en-US" dirty="0" smtClean="0"/>
              <a:t>Today’s class</a:t>
            </a:r>
            <a:endParaRPr lang="en-US" dirty="0"/>
          </a:p>
          <a:p>
            <a:pPr lvl="1"/>
            <a:r>
              <a:rPr lang="en-US" dirty="0" smtClean="0"/>
              <a:t>Finish ordered list discussion</a:t>
            </a:r>
          </a:p>
          <a:p>
            <a:pPr lvl="1"/>
            <a:r>
              <a:rPr lang="en-US" dirty="0" smtClean="0"/>
              <a:t>Exam 3 outline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2A40AE8-29C7-B546-ABB3-59B96645BE2B}" type="datetime1">
              <a:rPr lang="en-US" sz="1200" smtClean="0"/>
              <a:t>12/11/17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36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finding data in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700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sz="3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Start with first node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Search until after last node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while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(n != </a:t>
            </a:r>
            <a:r>
              <a:rPr lang="en-US" sz="3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{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(n-&gt;value == </a:t>
            </a:r>
            <a:r>
              <a:rPr lang="en-US" sz="3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Data found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return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n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n-&gt;next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Otherwise, move to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		//  next node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	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If you get here, data 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		//   wasn't found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5FEEF9-D47D-1B4E-B662-5264C7F34703}" type="datetime1">
              <a:rPr lang="en-US" sz="1200" smtClean="0">
                <a:latin typeface="Garamond" charset="0"/>
              </a:rPr>
              <a:t>12/11/17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36</a:t>
            </a:r>
            <a:endParaRPr lang="en-US" altLang="en-US"/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A0DC1B-C65B-8B49-A8E5-EF75F712ADBE}" type="slidenum">
              <a:rPr lang="en-US" sz="1200">
                <a:latin typeface="Garamond" charset="0"/>
              </a:rPr>
              <a:pPr eaLnBrk="1" hangingPunct="1"/>
              <a:t>20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556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Next time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</a:rPr>
              <a:t>Exam 3 Q &amp; A session</a:t>
            </a:r>
            <a:endParaRPr lang="en-US" sz="24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Late/</a:t>
            </a:r>
            <a:r>
              <a:rPr lang="en-US" dirty="0" err="1">
                <a:latin typeface="Arial" charset="0"/>
              </a:rPr>
              <a:t>regrade</a:t>
            </a:r>
            <a:r>
              <a:rPr lang="en-US" dirty="0">
                <a:latin typeface="Arial" charset="0"/>
              </a:rPr>
              <a:t> submissions: e-mail Dr. Geiger + TA</a:t>
            </a:r>
          </a:p>
          <a:p>
            <a:pPr lvl="2"/>
            <a:r>
              <a:rPr lang="en-US" dirty="0" err="1">
                <a:latin typeface="Arial" charset="0"/>
              </a:rPr>
              <a:t>Zhendong</a:t>
            </a:r>
            <a:r>
              <a:rPr lang="en-US" dirty="0">
                <a:latin typeface="Arial" charset="0"/>
              </a:rPr>
              <a:t> Wang handles even-numbered programs, Lin Li handles odd-numbered programs</a:t>
            </a:r>
          </a:p>
          <a:p>
            <a:pPr lvl="1"/>
            <a:r>
              <a:rPr lang="en-US" dirty="0">
                <a:latin typeface="Arial" charset="0"/>
              </a:rPr>
              <a:t>Program 8 graded, </a:t>
            </a:r>
            <a:r>
              <a:rPr lang="en-US" dirty="0" err="1">
                <a:latin typeface="Arial" charset="0"/>
              </a:rPr>
              <a:t>regrade</a:t>
            </a:r>
            <a:r>
              <a:rPr lang="en-US" dirty="0">
                <a:latin typeface="Arial" charset="0"/>
              </a:rPr>
              <a:t> deadline 12/18</a:t>
            </a: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9 due 12/12</a:t>
            </a:r>
          </a:p>
          <a:p>
            <a:pPr lvl="1"/>
            <a:r>
              <a:rPr lang="en-US" dirty="0">
                <a:latin typeface="Arial" charset="0"/>
              </a:rPr>
              <a:t>Program 10 to be posted, due 12/18</a:t>
            </a:r>
          </a:p>
          <a:p>
            <a:pPr lvl="2"/>
            <a:r>
              <a:rPr lang="en-US" dirty="0">
                <a:latin typeface="Arial" charset="0"/>
              </a:rPr>
              <a:t>Up to 5 points of extra credit on your final average</a:t>
            </a:r>
          </a:p>
          <a:p>
            <a:pPr lvl="2"/>
            <a:r>
              <a:rPr lang="en-US" dirty="0">
                <a:latin typeface="Arial" charset="0"/>
              </a:rPr>
              <a:t>Only one chance to turn in—no resubmissions allowed</a:t>
            </a:r>
          </a:p>
          <a:p>
            <a:pPr lvl="2"/>
            <a:r>
              <a:rPr lang="en-US" dirty="0">
                <a:latin typeface="Arial" charset="0"/>
              </a:rPr>
              <a:t>Grading will be tougher than prior programs</a:t>
            </a:r>
          </a:p>
          <a:p>
            <a:pPr lvl="1"/>
            <a:r>
              <a:rPr lang="en-US" dirty="0">
                <a:latin typeface="Arial" charset="0"/>
              </a:rPr>
              <a:t>Final exam: Sat 12/16, 3-6 PM, Ball 214</a:t>
            </a:r>
          </a:p>
          <a:p>
            <a:pPr lvl="1"/>
            <a:r>
              <a:rPr lang="en-US" dirty="0">
                <a:latin typeface="Arial" charset="0"/>
              </a:rPr>
              <a:t>Course evaluation forms to be distributed online/in class, returned at exam</a:t>
            </a: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4FA39831-B0BE-AD43-9965-7C6C3A15F066}" type="datetime1">
              <a:rPr lang="en-US" sz="1200" smtClean="0"/>
              <a:t>12/11/17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36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843FFED0-5613-D747-AC8F-CF84A7339BF4}" type="slidenum">
              <a:rPr lang="en-US" sz="1200"/>
              <a:pPr eaLnBrk="0" hangingPunct="0"/>
              <a:t>21</a:t>
            </a:fld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Deleting </a:t>
            </a:r>
            <a:r>
              <a:rPr lang="en-US" dirty="0">
                <a:latin typeface="Garamond" charset="0"/>
              </a:rPr>
              <a:t>item from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8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delNode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Need 2 pointers—one for current node, one for previous—because removing node requires you to change prev. node to point past current one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*cur 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4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Search list until you either find item or hit end, moving both pointers each time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((cur !=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&amp;&amp; (cur-&gt;value !=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cur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cur-&gt;next;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FFFB47D-6EBA-B843-88B1-A8556907D0B7}" type="datetime1">
              <a:rPr lang="en-US" sz="1200" smtClean="0">
                <a:latin typeface="Garamond" charset="0"/>
                <a:cs typeface="Arial" charset="0"/>
              </a:rPr>
              <a:t>12/11/17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36</a:t>
            </a:r>
            <a:endParaRPr lang="en-US" alt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C862AC-6BE6-6141-B859-DF5404F1B47C}" type="slidenum">
              <a:rPr lang="en-US" sz="1200">
                <a:latin typeface="Garamond" charset="0"/>
                <a:cs typeface="Arial" charset="0"/>
              </a:rPr>
              <a:pPr/>
              <a:t>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892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Deleting item from list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3"/>
              <a:defRPr/>
            </a:pPr>
            <a:r>
              <a:rPr lang="en-US" dirty="0" smtClean="0">
                <a:ea typeface="+mn-ea"/>
              </a:rPr>
              <a:t>Case 1: Data wasn’t found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</a:t>
            </a:r>
            <a:r>
              <a:rPr lang="en-US" dirty="0" smtClean="0">
                <a:ea typeface="+mn-ea"/>
              </a:rPr>
              <a:t>return unchanged list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(cur ==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3"/>
              <a:defRPr/>
            </a:pPr>
            <a:r>
              <a:rPr lang="en-US" dirty="0" smtClean="0">
                <a:ea typeface="+mn-ea"/>
              </a:rPr>
              <a:t>Case 2a: Data was found in first node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beginning of list will be current 2</a:t>
            </a:r>
            <a:r>
              <a:rPr lang="en-US" baseline="30000" dirty="0" smtClean="0">
                <a:ea typeface="+mn-ea"/>
                <a:sym typeface="Wingdings" panose="05000000000000000000" pitchFamily="2" charset="2"/>
              </a:rPr>
              <a:t>nd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 node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cur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 startAt="3"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3"/>
              <a:defRPr/>
            </a:pPr>
            <a:r>
              <a:rPr lang="en-US" dirty="0" smtClean="0">
                <a:ea typeface="+mn-ea"/>
              </a:rPr>
              <a:t>Case 2b: Data found elsewhere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previous node points past node to be removed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cur-&gt;next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4487" lvl="1" indent="0">
              <a:buFont typeface="Wingdings" pitchFamily="2" charset="2"/>
              <a:buNone/>
              <a:defRPr/>
            </a:pPr>
            <a:endParaRPr lang="en-US" sz="28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1812" indent="-514350">
              <a:buFont typeface="+mj-lt"/>
              <a:buAutoNum type="arabicPeriod" startAt="3"/>
              <a:defRPr/>
            </a:pP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ea typeface="+mn-ea"/>
                <a:cs typeface="Courier New" panose="02070309020205020404" pitchFamily="49" charset="0"/>
              </a:rPr>
              <a:t>Remove node holding data, then return list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ea typeface="+mn-ea"/>
              <a:cs typeface="Courier New" panose="02070309020205020404" pitchFamily="49" charset="0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free(cur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list;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9162ED-32FA-CC4C-8871-5C8635681AFE}" type="datetime1">
              <a:rPr lang="en-US" sz="1200" smtClean="0">
                <a:latin typeface="Garamond" charset="0"/>
                <a:cs typeface="Arial" charset="0"/>
              </a:rPr>
              <a:t>12/11/17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36</a:t>
            </a:r>
            <a:endParaRPr lang="en-US" altLang="en-US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4C79CD-9976-4249-B3A0-1B7875615771}" type="slidenum">
              <a:rPr lang="en-US" sz="1200">
                <a:latin typeface="Garamond" charset="0"/>
                <a:cs typeface="Arial" charset="0"/>
              </a:rPr>
              <a:pPr/>
              <a:t>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362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Sorted </a:t>
            </a:r>
            <a:r>
              <a:rPr lang="en-US" dirty="0">
                <a:latin typeface="Garamond" charset="0"/>
              </a:rPr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124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Can ensure each item is sorted as </a:t>
            </a:r>
            <a:r>
              <a:rPr lang="en-US" sz="2600" dirty="0" smtClean="0">
                <a:latin typeface="Arial" charset="0"/>
              </a:rPr>
              <a:t>it’s </a:t>
            </a:r>
            <a:r>
              <a:rPr lang="en-US" sz="2600" dirty="0">
                <a:latin typeface="Arial" charset="0"/>
              </a:rPr>
              <a:t>added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Slower item insertion, but faster search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Not easy with arrays: must move existing data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Keeping linked list sorted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Find appropriate location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Often done by going </a:t>
            </a:r>
            <a:r>
              <a:rPr lang="en-US" sz="1900" dirty="0" smtClean="0">
                <a:latin typeface="Arial" charset="0"/>
              </a:rPr>
              <a:t>“past” </a:t>
            </a:r>
            <a:r>
              <a:rPr lang="en-US" sz="1900" dirty="0">
                <a:latin typeface="Arial" charset="0"/>
              </a:rPr>
              <a:t>appropriate spot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Modify pointers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Node before correct spot points to new node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New node points to node after correct spot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BCDCB3-460C-154B-A76A-95386A3B21E1}" type="datetime1">
              <a:rPr lang="en-US" smtClean="0">
                <a:latin typeface="Garamond" charset="0"/>
              </a:rPr>
              <a:t>12/11/17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4E1A75-5047-484D-87AE-8623F6D212A4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pic>
        <p:nvPicPr>
          <p:cNvPr id="9223" name="Picture 2" descr="CPT-LinkedLists-addingnod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267200"/>
            <a:ext cx="6351588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Content Placeholder 2"/>
          <p:cNvSpPr txBox="1">
            <a:spLocks/>
          </p:cNvSpPr>
          <p:nvPr/>
        </p:nvSpPr>
        <p:spPr bwMode="auto">
          <a:xfrm>
            <a:off x="639763" y="5867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669925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2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 sz="1400" i="1"/>
              <a:t>Image source: http://en.wikipedia.org/wiki/Linked_list</a:t>
            </a:r>
          </a:p>
        </p:txBody>
      </p:sp>
    </p:spTree>
    <p:extLst>
      <p:ext uri="{BB962C8B-B14F-4D97-AF65-F5344CB8AC3E}">
        <p14:creationId xmlns:p14="http://schemas.microsoft.com/office/powerpoint/2010/main" val="4026631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smtClean="0">
                <a:ea typeface="+mj-ea"/>
              </a:rPr>
              <a:t>Review: </a:t>
            </a:r>
            <a:r>
              <a:rPr lang="en-US" altLang="en-US" dirty="0" err="1" smtClean="0">
                <a:ea typeface="+mj-ea"/>
                <a:sym typeface="Wingdings" panose="05000000000000000000" pitchFamily="2" charset="2"/>
              </a:rPr>
              <a:t>findSortedNode</a:t>
            </a:r>
            <a:endParaRPr lang="en-US" altLang="en-US" dirty="0" smtClean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findSortedNode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*n;</a:t>
            </a: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Start with first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2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!= </a:t>
            </a: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NULL) </a:t>
            </a:r>
            <a:r>
              <a:rPr lang="en-US" sz="2200" b="1" u="sng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&amp;&amp; (n-&gt;value &lt;= v)</a:t>
            </a: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   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Data found--return 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n;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n-&gt;next;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If you get here, data wasn't found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4FFEED7-342B-7340-85E4-94B7F8B12A01}" type="datetime1">
              <a:rPr lang="en-US" smtClean="0">
                <a:latin typeface="Garamond" charset="0"/>
              </a:rPr>
              <a:t>12/11/17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33E93CA-0093-3647-A136-EAE9569B6BBC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127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Adding item to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  <a:extLst/>
        </p:spPr>
        <p:txBody>
          <a:bodyPr>
            <a:normAutofit fontScale="70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addSortedNode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ea typeface="+mn-ea"/>
                <a:cs typeface="Courier New" pitchFamily="49" charset="0"/>
              </a:rPr>
              <a:t>(See web for full function)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Dynamically allocate space for </a:t>
            </a:r>
            <a:r>
              <a:rPr lang="en-US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newNode</a:t>
            </a:r>
            <a:r>
              <a:rPr lang="en-US" dirty="0" smtClean="0">
                <a:ea typeface="+mn-ea"/>
              </a:rPr>
              <a:t> (same as basic add function)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2"/>
              <a:defRPr/>
            </a:pPr>
            <a:r>
              <a:rPr lang="en-US" dirty="0" smtClean="0">
                <a:ea typeface="+mn-ea"/>
              </a:rPr>
              <a:t>Need two pointers--one for current item, one for previous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*cur 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4487" lvl="1" indent="0">
              <a:buFont typeface="Wingdings" pitchFamily="2" charset="2"/>
              <a:buNone/>
              <a:defRPr/>
            </a:pPr>
            <a:endParaRPr lang="en-US" sz="4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2"/>
              <a:defRPr/>
            </a:pPr>
            <a:r>
              <a:rPr lang="en-US" dirty="0" smtClean="0">
                <a:ea typeface="+mn-ea"/>
              </a:rPr>
              <a:t>Search list until you either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find appropriate spot </a:t>
            </a:r>
            <a:r>
              <a:rPr lang="en-US" dirty="0" smtClean="0">
                <a:ea typeface="+mn-ea"/>
              </a:rPr>
              <a:t>or hit end, moving both pointers each time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((cur !=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r>
              <a:rPr lang="en-US" sz="2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(cur-&gt;value </a:t>
            </a:r>
            <a:r>
              <a:rPr lang="en-US" sz="2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 v</a:t>
            </a:r>
            <a:r>
              <a:rPr lang="en-US" sz="2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cur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cur-&gt;next;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2"/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125595F-F88B-0E45-91DA-237A73454FB1}" type="datetime1">
              <a:rPr lang="en-US" smtClean="0">
                <a:latin typeface="Garamond" charset="0"/>
              </a:rPr>
              <a:t>12/11/17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62D47AF-112B-CB4E-A1DB-16575AFE31FF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22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Adding item to sorted list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7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Once you’ve found appropriate spot, must ensure that: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Previous node points to new node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New node points to next node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US" dirty="0" smtClean="0">
                <a:ea typeface="+mn-ea"/>
              </a:rPr>
              <a:t>Case 1: New node goes at start of list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cur;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US" dirty="0" smtClean="0">
                <a:ea typeface="+mn-ea"/>
              </a:rPr>
              <a:t>Case 2: New node goes in middle (or at end) of list</a:t>
            </a:r>
            <a:endParaRPr lang="en-US" dirty="0" smtClean="0">
              <a:ea typeface="+mn-ea"/>
              <a:sym typeface="Wingdings" panose="05000000000000000000" pitchFamily="2" charset="2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cur;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DFFE58-28E4-294D-A319-3AED6A437927}" type="datetime1">
              <a:rPr lang="en-US" smtClean="0">
                <a:latin typeface="Garamond" charset="0"/>
              </a:rPr>
              <a:t>12/11/17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4A318A-D5C6-1341-BB86-EF847E1EDC8E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777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 3 notes</a:t>
            </a:r>
            <a:endParaRPr lang="en-US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Allowed one 8.5</a:t>
            </a:r>
            <a:r>
              <a:rPr lang="ja-JP" altLang="en-US" dirty="0" smtClean="0"/>
              <a:t>”</a:t>
            </a:r>
            <a:r>
              <a:rPr lang="en-US" dirty="0" smtClean="0"/>
              <a:t> x 11</a:t>
            </a:r>
            <a:r>
              <a:rPr lang="ja-JP" altLang="en-US" dirty="0" smtClean="0"/>
              <a:t>”</a:t>
            </a:r>
            <a:r>
              <a:rPr lang="en-US" dirty="0" smtClean="0"/>
              <a:t> two-sided note sheet</a:t>
            </a:r>
          </a:p>
          <a:p>
            <a:pPr lvl="1"/>
            <a:r>
              <a:rPr lang="en-US" dirty="0" smtClean="0"/>
              <a:t>No other notes or electronic devices</a:t>
            </a:r>
          </a:p>
          <a:p>
            <a:r>
              <a:rPr lang="en-US" dirty="0" smtClean="0"/>
              <a:t>Exam lasts 3 hours (but written for ~50 min)</a:t>
            </a:r>
          </a:p>
          <a:p>
            <a:r>
              <a:rPr lang="en-US" dirty="0" smtClean="0"/>
              <a:t>Coverage </a:t>
            </a:r>
          </a:p>
          <a:p>
            <a:pPr lvl="1"/>
            <a:r>
              <a:rPr lang="en-US" dirty="0" smtClean="0"/>
              <a:t>All lectures after Exam 2 (lectures 25, 27-36)</a:t>
            </a:r>
          </a:p>
          <a:p>
            <a:r>
              <a:rPr lang="en-US" dirty="0" smtClean="0"/>
              <a:t>Format similar to Exams 1 &amp; 2</a:t>
            </a:r>
          </a:p>
          <a:p>
            <a:pPr lvl="1"/>
            <a:r>
              <a:rPr lang="en-US" dirty="0" smtClean="0"/>
              <a:t>Code reading, writing, and multiple choice questions</a:t>
            </a:r>
          </a:p>
          <a:p>
            <a:pPr lvl="1"/>
            <a:r>
              <a:rPr lang="en-US" dirty="0" smtClean="0"/>
              <a:t>One 10 point extra credit question at end</a:t>
            </a:r>
          </a:p>
          <a:p>
            <a:pPr lvl="2"/>
            <a:r>
              <a:rPr lang="en-US" dirty="0" smtClean="0"/>
              <a:t>For this exam, you may attempt the extra credit question </a:t>
            </a:r>
            <a:r>
              <a:rPr lang="en-US" u="sng" dirty="0" smtClean="0"/>
              <a:t>even if </a:t>
            </a:r>
            <a:r>
              <a:rPr lang="en-US" u="sng" smtClean="0"/>
              <a:t>you haven’t attempted </a:t>
            </a:r>
            <a:r>
              <a:rPr lang="en-US" u="sng" dirty="0" smtClean="0"/>
              <a:t>to solve all other problems</a:t>
            </a:r>
            <a:endParaRPr lang="en-US" dirty="0" smtClean="0"/>
          </a:p>
        </p:txBody>
      </p:sp>
      <p:sp>
        <p:nvSpPr>
          <p:cNvPr id="204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DE052F9-91EF-2247-8039-87B9C43C32EF}" type="datetime1">
              <a:rPr lang="en-US" sz="1200" smtClean="0">
                <a:latin typeface="Garamond"/>
                <a:cs typeface="Garamond"/>
              </a:rPr>
              <a:t>12/11/17</a:t>
            </a:fld>
            <a:endParaRPr lang="en-US" sz="1200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9E5CAC1-626C-3641-BBFA-450C6B4447F4}" type="slidenum">
              <a:rPr lang="en-US" sz="1200" smtClean="0">
                <a:latin typeface="Garamond"/>
                <a:cs typeface="Garamond"/>
              </a:rPr>
              <a:pPr/>
              <a:t>9</a:t>
            </a:fld>
            <a:endParaRPr lang="en-US" sz="12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48838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9457</TotalTime>
  <Words>1484</Words>
  <Application>Microsoft Macintosh PowerPoint</Application>
  <PresentationFormat>On-screen Show (4:3)</PresentationFormat>
  <Paragraphs>337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Edge</vt:lpstr>
      <vt:lpstr>EECE.2160 ECE Application Programming</vt:lpstr>
      <vt:lpstr>Lecture outline</vt:lpstr>
      <vt:lpstr>Review: Deleting item from list</vt:lpstr>
      <vt:lpstr>Deleting item from list (continued)</vt:lpstr>
      <vt:lpstr>Review: Sorted linked list</vt:lpstr>
      <vt:lpstr>Review: findSortedNode</vt:lpstr>
      <vt:lpstr>Adding item to sorted list</vt:lpstr>
      <vt:lpstr>Adding item to sorted list (continued)</vt:lpstr>
      <vt:lpstr>Exam 3 notes</vt:lpstr>
      <vt:lpstr>Exam 3 outline (CR = code reading, CW = code writing, MC = multiple choice)</vt:lpstr>
      <vt:lpstr>Exam 3 outline (CR = code reading, CW = code writing, MC = multiple choice)</vt:lpstr>
      <vt:lpstr>Review: Structures</vt:lpstr>
      <vt:lpstr>Review: Nested structures</vt:lpstr>
      <vt:lpstr>Review: File I/O</vt:lpstr>
      <vt:lpstr>Review: character/line input</vt:lpstr>
      <vt:lpstr>Review: dynamic memory allocation</vt:lpstr>
      <vt:lpstr>Review: pointer-based data structures</vt:lpstr>
      <vt:lpstr>Review: Adding to list</vt:lpstr>
      <vt:lpstr>Review: deleting from list</vt:lpstr>
      <vt:lpstr>Review: finding data in list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Geiger</cp:lastModifiedBy>
  <cp:revision>1791</cp:revision>
  <dcterms:created xsi:type="dcterms:W3CDTF">2006-04-03T05:03:01Z</dcterms:created>
  <dcterms:modified xsi:type="dcterms:W3CDTF">2017-12-11T14:19:01Z</dcterms:modified>
</cp:coreProperties>
</file>