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9"/>
  </p:notesMasterIdLst>
  <p:handoutMasterIdLst>
    <p:handoutMasterId r:id="rId30"/>
  </p:handoutMasterIdLst>
  <p:sldIdLst>
    <p:sldId id="256" r:id="rId2"/>
    <p:sldId id="422" r:id="rId3"/>
    <p:sldId id="448" r:id="rId4"/>
    <p:sldId id="459" r:id="rId5"/>
    <p:sldId id="460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47" r:id="rId2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7C4EA7-ABC3-D643-94C8-CF3E4D6FF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983D57-F8BC-E847-A213-F807A4968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3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DD3813-2B44-3144-AE26-9085DE1F7289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02/07/2005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ED0815-34A5-9C4D-B3B8-625FAB4B61C6}" type="slidenum">
              <a:rPr lang="en-US"/>
              <a:pPr/>
              <a:t>22</a:t>
            </a:fld>
            <a:endParaRPr lang="en-US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D32BF4-B3B6-3E4A-8152-89FF9E14E505}" type="datetime1">
              <a:rPr lang="en-US" smtClean="0"/>
              <a:t>9/12/17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BF3B8-B8CA-F044-AA6D-67670218B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30296-48D8-1344-83E1-4450D241AE51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19C9-A808-6E4A-96B3-B23AA5C7F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527D8-68E7-5D46-A8FA-A4D84650A2D5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B28FF-1B62-454E-8484-66EDB438EE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73FEA6-B1E2-A643-8892-9521D3045C16}" type="datetime1">
              <a:rPr lang="en-US" smtClean="0"/>
              <a:t>9/12/17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9202B-0146-BE43-8EB8-2BB15FB27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DBFB11-668F-2946-AC3E-9B412489FC9C}" type="datetime1">
              <a:rPr lang="en-US" smtClean="0"/>
              <a:t>9/12/17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1F129-A661-3E4F-9A06-402DBDD1F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59875-7D0F-D249-80E4-2E9808C2C3EC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ADDE5-9B44-254B-89B4-A832413121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78B13-2697-914D-9002-B3C95D00068A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BF779-090F-7042-8450-16CC40A5E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4C60F6-7A48-EA44-BFA6-AE78E7E0A474}" type="datetime1">
              <a:rPr lang="en-US" smtClean="0"/>
              <a:t>9/12/17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4D504-3A92-ED49-B604-393030B9A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7EF380-AAB0-F444-BFCA-76380E2D1F17}" type="datetime1">
              <a:rPr lang="en-US" smtClean="0"/>
              <a:t>9/12/17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B923E-B0FF-854E-9F99-C787366CBC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007EC-28A2-E945-A293-FBCFE2707F60}" type="datetime1">
              <a:rPr lang="en-US" smtClean="0"/>
              <a:t>9/12/17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1BB86-7C69-6C40-A55B-34B212FBB8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EE989F-96DA-9B4A-8771-F444FE031601}" type="datetime1">
              <a:rPr lang="en-US" smtClean="0"/>
              <a:t>9/12/17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8C4D9-EB73-CA48-8472-3AC668BCA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508C8-D9CA-044E-A67B-3F0EB4EFFF23}" type="datetime1">
              <a:rPr lang="en-US" smtClean="0"/>
              <a:t>9/12/17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13E85-5500-4548-980E-D9668CBDD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5ADAFB-FFFE-C249-A658-64A76A0515BC}" type="datetime1">
              <a:rPr lang="en-US" smtClean="0"/>
              <a:t>9/12/17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C6F62-ECB0-2642-AF89-7337C5048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3A1ADDAA-F2A2-C644-9236-99E2E1A7B183}" type="datetime1">
              <a:rPr lang="en-US" smtClean="0"/>
              <a:t>9/12/17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CDD6332-CD1D-AB43-A1EA-8054F88CDD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4: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Operators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variable output with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8D257B-8CE0-C34E-9C01-12A23E6577FA}" type="datetime1">
              <a:rPr lang="en-US" smtClean="0">
                <a:latin typeface="Garamond" charset="0"/>
              </a:rPr>
              <a:t>9/12/17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A49ED9-B48E-914D-A026-F747AB6EB75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Evaluate each of the following expressions, including the type (</a:t>
            </a:r>
            <a:r>
              <a:rPr lang="en-US" dirty="0" err="1" smtClean="0">
                <a:ea typeface="+mn-ea"/>
              </a:rPr>
              <a:t>int</a:t>
            </a:r>
            <a:r>
              <a:rPr lang="en-US" dirty="0" smtClean="0">
                <a:ea typeface="+mn-ea"/>
              </a:rPr>
              <a:t> or double) in your answer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19/3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3/19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19%3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3%19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5.0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+ 7.0/2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3 % 3 / 6 + 14 + 10 / 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(3 % 3) / 6 + 14.0 + 10/3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C40E00-B142-3D4A-AC1A-BA8EBB425374}" type="datetime1">
              <a:rPr lang="en-US" smtClean="0">
                <a:latin typeface="Garamond" charset="0"/>
              </a:rPr>
              <a:t>9/12/17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B5D5A5-0EC8-4743-A738-C3AB351D4C2E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19/3 = 6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3/19 = 0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19%3 = 1</a:t>
            </a:r>
          </a:p>
          <a:p>
            <a:r>
              <a:rPr lang="en-US">
                <a:latin typeface="Courier New" charset="0"/>
                <a:cs typeface="Courier New" charset="0"/>
              </a:rPr>
              <a:t>3%19 = 3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+ 7/2 = 5 + 3 = 8</a:t>
            </a:r>
          </a:p>
          <a:p>
            <a:r>
              <a:rPr lang="en-US">
                <a:latin typeface="Courier New" charset="0"/>
                <a:cs typeface="Courier New" charset="0"/>
              </a:rPr>
              <a:t>5.0 + 7/2 = 5.0 + 3 = 8.0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+ 7.0/2 = 5 + 3.5 = 8.5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B2F65-4337-C84B-909C-990F3DC856E0}" type="datetime1">
              <a:rPr lang="en-US" smtClean="0">
                <a:latin typeface="Garamond" charset="0"/>
              </a:rPr>
              <a:t>9/12/17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FF445-FB4A-6B43-B0AB-770D79EF43F0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For each of the following, underlined part(s) evaluated first at each step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3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 3 / 6 + 14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 /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15 % 3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 + 5 = 19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(3 % 3)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0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+ 14.0 + 3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+ 14.0 + 3 = 17.0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8A7B1D-16C7-844B-A9E3-58B09BC69DD5}" type="datetime1">
              <a:rPr lang="en-US" smtClean="0">
                <a:latin typeface="Garamond" charset="0"/>
              </a:rPr>
              <a:t>9/12/17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8EF708-BB58-A54E-B9B4-974F513ADDD8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I/O basics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Need ability to</a:t>
            </a:r>
          </a:p>
          <a:p>
            <a:pPr lvl="1"/>
            <a:r>
              <a:rPr lang="en-US">
                <a:latin typeface="Arial" charset="0"/>
              </a:rPr>
              <a:t>Print variables (or results calculated using them)</a:t>
            </a:r>
          </a:p>
          <a:p>
            <a:pPr lvl="1"/>
            <a:r>
              <a:rPr lang="en-US">
                <a:latin typeface="Arial" charset="0"/>
              </a:rPr>
              <a:t>Read values from input</a:t>
            </a:r>
          </a:p>
          <a:p>
            <a:r>
              <a:rPr lang="en-US">
                <a:latin typeface="Arial" charset="0"/>
              </a:rPr>
              <a:t>Output: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printf()</a:t>
            </a:r>
          </a:p>
          <a:p>
            <a:pPr lvl="1"/>
            <a:r>
              <a:rPr lang="en-US">
                <a:latin typeface="Arial" charset="0"/>
              </a:rPr>
              <a:t>Already seen basics</a:t>
            </a:r>
          </a:p>
          <a:p>
            <a:r>
              <a:rPr lang="en-US">
                <a:latin typeface="Arial" charset="0"/>
              </a:rPr>
              <a:t>Input: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scanf()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D36292-54AF-0C4F-B0E0-3F7663843E11}" type="datetime1">
              <a:rPr lang="en-US" smtClean="0">
                <a:latin typeface="Garamond" charset="0"/>
              </a:rPr>
              <a:t>9/12/17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370A0E-8C3C-1249-BB07-5B962CF5955E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Basic printf() formatting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To print variables/constants, insert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 (format 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specifier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) </a:t>
            </a:r>
            <a:r>
              <a:rPr lang="en-US" dirty="0" smtClean="0">
                <a:ea typeface="+mn-ea"/>
              </a:rPr>
              <a:t>in your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 smtClean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 smtClean="0"/>
              <a:t>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 smtClean="0"/>
              <a:t>: float;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 smtClean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 smtClean="0"/>
              <a:t> prints with 4 digits (4</a:t>
            </a:r>
            <a:r>
              <a:rPr lang="en-US" baseline="30000" dirty="0" smtClean="0"/>
              <a:t>th</a:t>
            </a:r>
            <a:r>
              <a:rPr lang="en-US" dirty="0" smtClean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"%.0lf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prints with </a:t>
            </a:r>
            <a:r>
              <a:rPr lang="en-US" dirty="0" smtClean="0"/>
              <a:t>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printed, format </a:t>
            </a:r>
            <a:r>
              <a:rPr lang="en-US" dirty="0" err="1" smtClean="0">
                <a:ea typeface="+mn-ea"/>
              </a:rPr>
              <a:t>specifier</a:t>
            </a:r>
            <a:r>
              <a:rPr lang="en-US" dirty="0" smtClean="0">
                <a:ea typeface="+mn-ea"/>
              </a:rPr>
              <a:t> is replaced by value of corresponding expression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is 3,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("x + x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+ 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prints: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+ x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159A0A-62C0-EF49-98A6-70EE0F188FC2}" type="datetime1">
              <a:rPr lang="en-US" smtClean="0">
                <a:latin typeface="Garamond" charset="0"/>
              </a:rPr>
              <a:t>9/12/17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FF797-79DF-A04E-BC26-2A083DD02E46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</a:rPr>
              <a:t>float a=67.49,b=9.999925;</a:t>
            </a:r>
            <a:r>
              <a:rPr lang="en-US" b="1" dirty="0" smtClean="0">
                <a:ea typeface="+mn-ea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  <a:t/>
            </a:r>
            <a:b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("hello %f there %f\n",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("%</a:t>
            </a:r>
            <a:r>
              <a:rPr lang="en-US" b="1" dirty="0" err="1" smtClean="0">
                <a:latin typeface="Courier New" pitchFamily="49" charset="0"/>
                <a:ea typeface="+mn-ea"/>
              </a:rPr>
              <a:t>f%f%f%f</a:t>
            </a:r>
            <a:r>
              <a:rPr lang="en-US" b="1" dirty="0" smtClean="0">
                <a:latin typeface="Courier New" pitchFamily="49" charset="0"/>
                <a:ea typeface="+mn-ea"/>
              </a:rPr>
              <a:t>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a,a,b,b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("a=%.2f, b=%.1f",a,b);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("Cool huh?\n");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Printed: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hello 67.490000 there 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67.49000067.4900009.9999259.999925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a=67.49, b=10.0Cool huh?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4CB571-6D4A-FE46-9F48-9BAF5F15C3E9}" type="datetime1">
              <a:rPr lang="en-US" smtClean="0">
                <a:latin typeface="Garamond" charset="0"/>
              </a:rPr>
              <a:t>9/12/17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93DDA7-F086-9544-A239-7769D18CF91B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printf()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Show the output from each programs(assume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</a:rPr>
              <a:t> for all)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int</a:t>
            </a:r>
            <a:r>
              <a:rPr lang="en-US" b="1" dirty="0" smtClean="0">
                <a:latin typeface="Courier New"/>
                <a:ea typeface="+mn-ea"/>
              </a:rPr>
              <a:t> </a:t>
            </a:r>
            <a:r>
              <a:rPr lang="en-US" b="1" dirty="0" err="1" smtClean="0">
                <a:latin typeface="Courier New"/>
                <a:ea typeface="+mn-ea"/>
              </a:rPr>
              <a:t>i</a:t>
            </a:r>
            <a:r>
              <a:rPr lang="en-US" b="1" dirty="0" smtClean="0">
                <a:latin typeface="Courier New"/>
                <a:ea typeface="+mn-ea"/>
              </a:rPr>
              <a:t>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k = j * i;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m = i + j;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("%d %d %d %d\n", i,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void 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f = 1.0 / 4.0;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g = f * 20;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("f </a:t>
            </a:r>
            <a:r>
              <a:rPr lang="en-US" b="1" dirty="0">
                <a:latin typeface="Courier New"/>
                <a:ea typeface="+mn-ea"/>
              </a:rPr>
              <a:t>= </a:t>
            </a:r>
            <a:r>
              <a:rPr lang="en-US" b="1" dirty="0" smtClean="0">
                <a:latin typeface="Courier New"/>
                <a:ea typeface="+mn-ea"/>
              </a:rPr>
              <a:t>%lf</a:t>
            </a:r>
            <a:r>
              <a:rPr lang="en-US" b="1" dirty="0">
                <a:latin typeface="Courier New"/>
                <a:ea typeface="+mn-ea"/>
              </a:rPr>
              <a:t>,\ng = </a:t>
            </a:r>
            <a:r>
              <a:rPr lang="en-US" b="1" dirty="0" smtClean="0">
                <a:latin typeface="Courier New"/>
                <a:ea typeface="+mn-ea"/>
              </a:rPr>
              <a:t>%.2lf\n", </a:t>
            </a:r>
            <a:r>
              <a:rPr lang="en-US" b="1" dirty="0">
                <a:latin typeface="Courier New"/>
                <a:ea typeface="+mn-ea"/>
              </a:rPr>
              <a:t>f, g);</a:t>
            </a:r>
            <a:endParaRPr lang="pt-BR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</a:t>
            </a:r>
            <a:r>
              <a:rPr lang="en-US" b="1" dirty="0">
                <a:latin typeface="Courier New"/>
                <a:ea typeface="+mn-ea"/>
              </a:rPr>
              <a:t>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>
                <a:latin typeface="Courier New"/>
                <a:ea typeface="+mn-ea"/>
              </a:rPr>
              <a:t>int</a:t>
            </a:r>
            <a:r>
              <a:rPr lang="en-US" b="1" dirty="0">
                <a:latin typeface="Courier New"/>
                <a:ea typeface="+mn-ea"/>
              </a:rPr>
              <a:t> a = 5, b =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</a:t>
            </a:r>
            <a:r>
              <a:rPr lang="en-US" b="1" dirty="0" err="1" smtClean="0">
                <a:latin typeface="Courier New"/>
                <a:ea typeface="+mn-ea"/>
              </a:rPr>
              <a:t>Output%doesn't%dmake%dsense</a:t>
            </a:r>
            <a:r>
              <a:rPr lang="en-US" b="1" dirty="0" smtClean="0">
                <a:latin typeface="Courier New"/>
                <a:ea typeface="+mn-ea"/>
              </a:rPr>
              <a:t>", </a:t>
            </a:r>
            <a:r>
              <a:rPr lang="en-US" b="1" dirty="0">
                <a:latin typeface="Courier New"/>
                <a:ea typeface="+mn-ea"/>
              </a:rPr>
              <a:t>a, b, a + b);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  <a:endParaRPr lang="en-US" b="1" dirty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9A156A-FF17-7440-A7BA-DF007757E05B}" type="datetime1">
              <a:rPr lang="en-US" smtClean="0">
                <a:latin typeface="Garamond" charset="0"/>
              </a:rPr>
              <a:t>9/12/17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DEDC24-7E19-0A47-92EF-E274083516A0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19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int</a:t>
            </a:r>
            <a:r>
              <a:rPr lang="en-US" dirty="0">
                <a:latin typeface="Courier New"/>
                <a:ea typeface="+mn-ea"/>
              </a:rPr>
              <a:t> i=2,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k = j * i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k = 2 * 3 = 6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m = i + j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m = 2 + 3 = 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("%</a:t>
            </a:r>
            <a:r>
              <a:rPr lang="en-US" dirty="0">
                <a:latin typeface="Courier New"/>
                <a:ea typeface="+mn-ea"/>
              </a:rPr>
              <a:t>d %d %d %d\n", </a:t>
            </a: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i</a:t>
            </a:r>
            <a:r>
              <a:rPr lang="en-US" dirty="0">
                <a:latin typeface="Courier New"/>
                <a:ea typeface="+mn-ea"/>
              </a:rPr>
              <a:t>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dirty="0" smtClean="0">
                <a:solidFill>
                  <a:srgbClr val="FF0000"/>
                </a:solidFill>
                <a:latin typeface="Courier New"/>
                <a:ea typeface="+mn-ea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2 3 6 5</a:t>
            </a:r>
          </a:p>
          <a:p>
            <a:pPr>
              <a:buFont typeface="Wingdings" pitchFamily="2" charset="2"/>
              <a:buNone/>
              <a:defRPr/>
            </a:pPr>
            <a:endParaRPr lang="en-US" b="1" u="sng" dirty="0">
              <a:solidFill>
                <a:srgbClr val="FF0000"/>
              </a:solidFill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F7488C-FF8A-E140-A614-2E12C4F8E5CA}" type="datetime1">
              <a:rPr lang="en-US" smtClean="0">
                <a:latin typeface="Garamond" charset="0"/>
              </a:rPr>
              <a:t>9/12/17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E6FD37-A4EB-A241-A9A6-1BC4A2D357AE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01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f = 1.0 / 4.0</a:t>
            </a:r>
            <a:r>
              <a:rPr lang="en-US" dirty="0" smtClean="0">
                <a:latin typeface="Courier New"/>
                <a:ea typeface="+mn-ea"/>
              </a:rPr>
              <a:t>;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f = 0.25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g = f * 20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g = 0.25 * 20					  	  = 5</a:t>
            </a:r>
            <a:r>
              <a:rPr lang="en-US" dirty="0" smtClean="0">
                <a:latin typeface="Courier New"/>
                <a:ea typeface="+mn-ea"/>
              </a:rPr>
              <a:t>	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("f </a:t>
            </a:r>
            <a:r>
              <a:rPr lang="en-US" dirty="0">
                <a:latin typeface="Courier New"/>
                <a:ea typeface="+mn-ea"/>
              </a:rPr>
              <a:t>= </a:t>
            </a:r>
            <a:r>
              <a:rPr lang="en-US" dirty="0" smtClean="0">
                <a:latin typeface="Courier New"/>
                <a:ea typeface="+mn-ea"/>
              </a:rPr>
              <a:t>%lf</a:t>
            </a:r>
            <a:r>
              <a:rPr lang="en-US" dirty="0">
                <a:latin typeface="Courier New"/>
                <a:ea typeface="+mn-ea"/>
              </a:rPr>
              <a:t>,\ng = </a:t>
            </a:r>
            <a:r>
              <a:rPr lang="en-US" dirty="0" smtClean="0">
                <a:latin typeface="Courier New"/>
                <a:ea typeface="+mn-ea"/>
              </a:rPr>
              <a:t>%.2lf\n",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f</a:t>
            </a:r>
            <a:r>
              <a:rPr lang="en-US" dirty="0">
                <a:latin typeface="Courier New"/>
                <a:ea typeface="+mn-ea"/>
              </a:rPr>
              <a:t>, g);</a:t>
            </a:r>
            <a:endParaRPr lang="pt-BR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 	f = 0.250000,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		g = 5.00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(remember, 6 places after decimal point printed by default with floating-point data)</a:t>
            </a:r>
            <a:endParaRPr lang="en-US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DFB4CE-392B-544F-A752-CD3E0E881B92}" type="datetime1">
              <a:rPr lang="en-US" smtClean="0">
                <a:latin typeface="Garamond" charset="0"/>
              </a:rPr>
              <a:t>9/12/17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B97E1C-EAA8-5E40-BE86-4DBC70D8C2C6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4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</a:t>
            </a:r>
            <a:r>
              <a:rPr lang="en-US" dirty="0" smtClean="0"/>
              <a:t>2 </a:t>
            </a:r>
            <a:r>
              <a:rPr lang="en-US" dirty="0" smtClean="0"/>
              <a:t>posted</a:t>
            </a:r>
            <a:r>
              <a:rPr lang="en-US" dirty="0" smtClean="0"/>
              <a:t>; due </a:t>
            </a:r>
            <a:r>
              <a:rPr lang="en-US" dirty="0" smtClean="0"/>
              <a:t>Wednesday, 9/20</a:t>
            </a:r>
            <a:endParaRPr lang="en-US" dirty="0" smtClean="0"/>
          </a:p>
          <a:p>
            <a:pPr lvl="2"/>
            <a:r>
              <a:rPr lang="en-US" dirty="0" smtClean="0"/>
              <a:t>Won’t cover </a:t>
            </a:r>
            <a:r>
              <a:rPr lang="en-US" dirty="0" err="1" smtClean="0"/>
              <a:t>scanf</a:t>
            </a:r>
            <a:r>
              <a:rPr lang="en-US" dirty="0" smtClean="0"/>
              <a:t>() until </a:t>
            </a:r>
            <a:r>
              <a:rPr lang="en-US" dirty="0" smtClean="0"/>
              <a:t>Friday, 9/15</a:t>
            </a:r>
            <a:endParaRPr lang="en-US" dirty="0" smtClean="0"/>
          </a:p>
          <a:p>
            <a:pPr lvl="2"/>
            <a:r>
              <a:rPr lang="en-US" dirty="0" smtClean="0"/>
              <a:t>Suggestions</a:t>
            </a:r>
          </a:p>
          <a:p>
            <a:pPr lvl="3"/>
            <a:r>
              <a:rPr lang="en-US" dirty="0" smtClean="0"/>
              <a:t>Start working on program design now</a:t>
            </a:r>
          </a:p>
          <a:p>
            <a:pPr lvl="3"/>
            <a:r>
              <a:rPr lang="en-US" dirty="0" smtClean="0"/>
              <a:t>Test equations/output by assigning values to variables</a:t>
            </a:r>
          </a:p>
          <a:p>
            <a:pPr lvl="3"/>
            <a:r>
              <a:rPr lang="en-US" dirty="0" smtClean="0"/>
              <a:t>Once you understand </a:t>
            </a:r>
            <a:r>
              <a:rPr lang="en-US" dirty="0" err="1" smtClean="0"/>
              <a:t>scanf</a:t>
            </a:r>
            <a:r>
              <a:rPr lang="en-US" dirty="0" smtClean="0"/>
              <a:t>(), replace those assignments with </a:t>
            </a:r>
            <a:r>
              <a:rPr lang="en-US" dirty="0" err="1" smtClean="0"/>
              <a:t>scanf</a:t>
            </a:r>
            <a:r>
              <a:rPr lang="en-US" dirty="0" smtClean="0"/>
              <a:t>() </a:t>
            </a:r>
            <a:r>
              <a:rPr lang="en-US" dirty="0" smtClean="0"/>
              <a:t>calls</a:t>
            </a:r>
          </a:p>
          <a:p>
            <a:pPr lvl="1"/>
            <a:r>
              <a:rPr lang="en-US" dirty="0" smtClean="0"/>
              <a:t>Reminder: setting up new project in Visual Studio</a:t>
            </a:r>
          </a:p>
          <a:p>
            <a:pPr lvl="2"/>
            <a:r>
              <a:rPr lang="en-US" dirty="0" smtClean="0"/>
              <a:t>Visual C++ &gt; Windows Desktop &gt; Windows Desktop Wizard</a:t>
            </a:r>
          </a:p>
          <a:p>
            <a:pPr lvl="2"/>
            <a:r>
              <a:rPr lang="en-US" dirty="0" smtClean="0"/>
              <a:t>Click “Empty Project” checkbox before selecting OK</a:t>
            </a:r>
            <a:endParaRPr lang="en-US" dirty="0" smtClean="0"/>
          </a:p>
          <a:p>
            <a:pPr lvl="1"/>
            <a:r>
              <a:rPr lang="en-US" dirty="0" smtClean="0"/>
              <a:t>Sign up for the course discussion group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Variables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Basic variable output with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9D38295-6ABD-5E43-B5F2-F4504234E961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void main()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int a = 5, b = 2;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printf("Output%doesn't%dmake%dsense",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		a, b, a + b);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 Output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5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oesn't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make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7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sense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(Every %d gets replaced with a number, which is underlined above to show what happens—in practice, the console isn</a:t>
            </a:r>
            <a:r>
              <a:rPr lang="ja-JP" altLang="en-US">
                <a:solidFill>
                  <a:srgbClr val="FF0000"/>
                </a:solidFill>
                <a:latin typeface="Arial" charset="0"/>
                <a:cs typeface="Courier New" charset="0"/>
              </a:rPr>
              <a:t>’</a:t>
            </a: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t going to underline your output!)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AE7AF0-F460-6340-905B-73F725FEEC55}" type="datetime1">
              <a:rPr lang="en-US" smtClean="0">
                <a:latin typeface="Garamond" charset="0"/>
              </a:rPr>
              <a:t>9/12/17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DD9288-0D0E-7644-9D15-FE1837161293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0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details</a:t>
            </a:r>
          </a:p>
        </p:txBody>
      </p:sp>
      <p:sp>
        <p:nvSpPr>
          <p:cNvPr id="1126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Detailed slides on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  <a:r>
              <a:rPr lang="en-US">
                <a:latin typeface="Arial" charset="0"/>
              </a:rPr>
              <a:t> follow</a:t>
            </a:r>
          </a:p>
          <a:p>
            <a:r>
              <a:rPr lang="en-US">
                <a:latin typeface="Arial" charset="0"/>
              </a:rPr>
              <a:t>Skip these if you don’t want to go overboard with the full details of how the function works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73AECE-10C8-2D41-91F2-32FCB5492C24}" type="datetime1">
              <a:rPr lang="en-US" smtClean="0">
                <a:latin typeface="Garamond" charset="0"/>
              </a:rPr>
              <a:t>9/12/17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CF23CD-89AE-F54A-8736-0B2F4093DDE4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5BFB27-4A81-8C4A-BE40-4B89744595BE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305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Documentation info:</a:t>
            </a:r>
          </a:p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2293" name="AutoShape 5"/>
          <p:cNvSpPr>
            <a:spLocks/>
          </p:cNvSpPr>
          <p:nvPr/>
        </p:nvSpPr>
        <p:spPr bwMode="auto">
          <a:xfrm rot="-5400000">
            <a:off x="4533900" y="11811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 rot="-5400000">
            <a:off x="6896100" y="19431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 rot="-3400210">
            <a:off x="-12652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Type of value returned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 rot="-3400210">
            <a:off x="-4270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Name of function 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 rot="-3400210">
            <a:off x="1508125" y="42068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First arg type and formal name</a:t>
            </a:r>
            <a:br>
              <a:rPr lang="en-US" sz="1800"/>
            </a:br>
            <a:r>
              <a:rPr lang="en-US" sz="1800"/>
              <a:t>(required, since no brackets)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 rot="-3400210">
            <a:off x="2773363" y="43894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[ ] indicate optional arguments</a:t>
            </a:r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 flipV="1">
            <a:off x="6096000" y="2362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0" name="Freeform 13"/>
          <p:cNvSpPr>
            <a:spLocks/>
          </p:cNvSpPr>
          <p:nvPr/>
        </p:nvSpPr>
        <p:spPr bwMode="auto">
          <a:xfrm>
            <a:off x="6324600" y="1371600"/>
            <a:ext cx="1447800" cy="304800"/>
          </a:xfrm>
          <a:custGeom>
            <a:avLst/>
            <a:gdLst>
              <a:gd name="T0" fmla="*/ 0 w 912"/>
              <a:gd name="T1" fmla="*/ 2147483647 h 192"/>
              <a:gd name="T2" fmla="*/ 2147483647 w 912"/>
              <a:gd name="T3" fmla="*/ 0 h 192"/>
              <a:gd name="T4" fmla="*/ 2147483647 w 912"/>
              <a:gd name="T5" fmla="*/ 2147483647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0" y="192"/>
                </a:moveTo>
                <a:cubicBezTo>
                  <a:pt x="116" y="96"/>
                  <a:pt x="232" y="0"/>
                  <a:pt x="384" y="0"/>
                </a:cubicBezTo>
                <a:cubicBezTo>
                  <a:pt x="536" y="0"/>
                  <a:pt x="824" y="160"/>
                  <a:pt x="912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1" name="Text Box 14"/>
          <p:cNvSpPr txBox="1">
            <a:spLocks noChangeArrowheads="1"/>
          </p:cNvSpPr>
          <p:nvPr/>
        </p:nvSpPr>
        <p:spPr bwMode="auto">
          <a:xfrm rot="-3400210">
            <a:off x="3648076" y="4270375"/>
            <a:ext cx="41148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next argument type and name</a:t>
            </a:r>
            <a:br>
              <a:rPr lang="en-US" sz="1800"/>
            </a:br>
            <a:r>
              <a:rPr lang="en-US" sz="2000"/>
              <a:t>(in this case it may be any simple type)</a:t>
            </a:r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 rot="-3400210">
            <a:off x="5013325" y="43592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… indicates previous argument repeated zero or more times</a:t>
            </a:r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 flipV="1">
            <a:off x="82296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 rot="-3400210">
            <a:off x="-46037" y="42370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( ) indicate printf is a function</a:t>
            </a:r>
          </a:p>
        </p:txBody>
      </p:sp>
      <p:sp>
        <p:nvSpPr>
          <p:cNvPr id="12305" name="Freeform 19"/>
          <p:cNvSpPr>
            <a:spLocks/>
          </p:cNvSpPr>
          <p:nvPr/>
        </p:nvSpPr>
        <p:spPr bwMode="auto">
          <a:xfrm>
            <a:off x="3276600" y="749300"/>
            <a:ext cx="5181600" cy="927100"/>
          </a:xfrm>
          <a:custGeom>
            <a:avLst/>
            <a:gdLst>
              <a:gd name="T0" fmla="*/ 0 w 3264"/>
              <a:gd name="T1" fmla="*/ 2147483647 h 584"/>
              <a:gd name="T2" fmla="*/ 2147483647 w 3264"/>
              <a:gd name="T3" fmla="*/ 2147483647 h 584"/>
              <a:gd name="T4" fmla="*/ 2147483647 w 3264"/>
              <a:gd name="T5" fmla="*/ 2147483647 h 584"/>
              <a:gd name="T6" fmla="*/ 0 60000 65536"/>
              <a:gd name="T7" fmla="*/ 0 60000 65536"/>
              <a:gd name="T8" fmla="*/ 0 60000 65536"/>
              <a:gd name="T9" fmla="*/ 0 w 3264"/>
              <a:gd name="T10" fmla="*/ 0 h 584"/>
              <a:gd name="T11" fmla="*/ 3264 w 3264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4" h="584">
                <a:moveTo>
                  <a:pt x="0" y="584"/>
                </a:moveTo>
                <a:cubicBezTo>
                  <a:pt x="592" y="300"/>
                  <a:pt x="1184" y="16"/>
                  <a:pt x="1728" y="8"/>
                </a:cubicBezTo>
                <a:cubicBezTo>
                  <a:pt x="2272" y="0"/>
                  <a:pt x="2768" y="268"/>
                  <a:pt x="3264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3322BE-B5B9-BE42-8276-C54F80E70BE0}" type="datetime1">
              <a:rPr lang="en-US" smtClean="0">
                <a:latin typeface="Garamond" charset="0"/>
              </a:rPr>
              <a:t>9/12/17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4243310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C5E34-215B-8846-913D-EF4799D43C9F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3317" name="Text Box 18"/>
          <p:cNvSpPr txBox="1">
            <a:spLocks noChangeArrowheads="1"/>
          </p:cNvSpPr>
          <p:nvPr/>
        </p:nvSpPr>
        <p:spPr bwMode="auto">
          <a:xfrm>
            <a:off x="762000" y="1905000"/>
            <a:ext cx="693420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of value returned (</a:t>
            </a:r>
            <a:r>
              <a:rPr lang="en-US" sz="1800">
                <a:latin typeface="Courier New" charset="0"/>
              </a:rPr>
              <a:t>int</a:t>
            </a:r>
            <a:r>
              <a:rPr lang="en-US" sz="1800"/>
              <a:t> in this case)</a:t>
            </a:r>
          </a:p>
          <a:p>
            <a:pPr>
              <a:buFontTx/>
              <a:buChar char="•"/>
            </a:pPr>
            <a:r>
              <a:rPr lang="en-US" sz="1800"/>
              <a:t>All functions return at most one value.  </a:t>
            </a:r>
          </a:p>
          <a:p>
            <a:pPr>
              <a:buFontTx/>
              <a:buChar char="•"/>
            </a:pPr>
            <a:r>
              <a:rPr lang="en-US" sz="1800"/>
              <a:t>The type </a:t>
            </a:r>
            <a:r>
              <a:rPr lang="en-US" sz="1800">
                <a:latin typeface="Courier New" charset="0"/>
              </a:rPr>
              <a:t>void</a:t>
            </a:r>
            <a:r>
              <a:rPr lang="en-US" sz="1800"/>
              <a:t> is used to indicate a function returns no value</a:t>
            </a:r>
          </a:p>
          <a:p>
            <a:pPr>
              <a:buFontTx/>
              <a:buChar char="•"/>
            </a:pPr>
            <a:r>
              <a:rPr lang="en-US" sz="1800"/>
              <a:t>There is no requirement to use the value returned.</a:t>
            </a:r>
          </a:p>
          <a:p>
            <a:pPr>
              <a:buFontTx/>
              <a:buChar char="•"/>
            </a:pPr>
            <a:r>
              <a:rPr lang="en-US" sz="1800"/>
              <a:t>The </a:t>
            </a:r>
            <a:r>
              <a:rPr lang="en-US" sz="1800">
                <a:latin typeface="Courier New" charset="0"/>
              </a:rPr>
              <a:t>printf()</a:t>
            </a:r>
            <a:r>
              <a:rPr lang="en-US" sz="1800"/>
              <a:t> function returns the number of characters printed (including spaces); returns negative value if error occurs.</a:t>
            </a:r>
          </a:p>
        </p:txBody>
      </p:sp>
      <p:sp>
        <p:nvSpPr>
          <p:cNvPr id="13318" name="AutoShape 19"/>
          <p:cNvSpPr>
            <a:spLocks noChangeArrowheads="1"/>
          </p:cNvSpPr>
          <p:nvPr/>
        </p:nvSpPr>
        <p:spPr bwMode="auto">
          <a:xfrm>
            <a:off x="1371600" y="1066800"/>
            <a:ext cx="609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4177A4E-0A46-2349-95DA-34F335FE9F58}" type="datetime1">
              <a:rPr lang="en-US" smtClean="0">
                <a:latin typeface="Garamond" charset="0"/>
              </a:rPr>
              <a:t>9/12/17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275978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DF2471-DD7D-D44E-8574-A07D3357CDBD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62000" y="1905000"/>
            <a:ext cx="69342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Name of function; </a:t>
            </a:r>
            <a:r>
              <a:rPr lang="en-US" sz="1800">
                <a:latin typeface="Courier New" charset="0"/>
              </a:rPr>
              <a:t>printf( )</a:t>
            </a:r>
            <a:r>
              <a:rPr lang="en-US" sz="1800"/>
              <a:t> in this case</a:t>
            </a:r>
          </a:p>
          <a:p>
            <a:pPr>
              <a:buFontTx/>
              <a:buChar char="•"/>
            </a:pPr>
            <a:r>
              <a:rPr lang="en-US" sz="1800"/>
              <a:t>A function name is ALWAYS followed by a set of (), even if the function takes no arguments</a:t>
            </a:r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1981200" y="1066800"/>
            <a:ext cx="1143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8305800" y="1066800"/>
            <a:ext cx="228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A33F04-862E-774E-B4D6-DB0DC0A4F513}" type="datetime1">
              <a:rPr lang="en-US" smtClean="0">
                <a:latin typeface="Garamond" charset="0"/>
              </a:rPr>
              <a:t>9/12/17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336074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7A0BD9-AE17-314D-9D4A-3DBE1A34C234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(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) and name (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) of first argument</a:t>
            </a:r>
          </a:p>
          <a:p>
            <a:pPr>
              <a:buFontTx/>
              <a:buChar char="•"/>
            </a:pPr>
            <a:r>
              <a:rPr lang="en-US" sz="1800"/>
              <a:t>For the moment, 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 can be thought of as a series of characters enclosed in double quotes</a:t>
            </a:r>
          </a:p>
          <a:p>
            <a:pPr>
              <a:buFontTx/>
              <a:buChar char="•"/>
            </a:pPr>
            <a:r>
              <a:rPr lang="en-US" sz="1800"/>
              <a:t>The name 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 may be thought of as a code indicating how the arguments are to be interpreted, and how the output should look.</a:t>
            </a: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3124200" y="1066800"/>
            <a:ext cx="2819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41129D-14A6-AC46-8AC8-12EE31DB8F16}" type="datetime1">
              <a:rPr lang="en-US" smtClean="0">
                <a:latin typeface="Garamond" charset="0"/>
              </a:rPr>
              <a:t>9/12/17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221852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9C5D6A-80CF-264F-AB33-8554900224C7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zero of more optional arguments, each preceded by a comma</a:t>
            </a:r>
          </a:p>
          <a:p>
            <a:pPr>
              <a:buFontTx/>
              <a:buChar char="•"/>
            </a:pPr>
            <a:r>
              <a:rPr lang="en-US" sz="1800"/>
              <a:t>zero because of the … </a:t>
            </a:r>
          </a:p>
          <a:p>
            <a:pPr>
              <a:buFontTx/>
              <a:buChar char="•"/>
            </a:pPr>
            <a:r>
              <a:rPr lang="en-US" sz="1800"/>
              <a:t>optional because of the [  ]</a:t>
            </a:r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6019800" y="1066800"/>
            <a:ext cx="2286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7551F7-635F-F245-8ADD-7FA4A0EC5F63}" type="datetime1">
              <a:rPr lang="en-US" smtClean="0">
                <a:latin typeface="Garamond" charset="0"/>
              </a:rPr>
              <a:t>9/12/17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  <p:extLst>
      <p:ext uri="{BB962C8B-B14F-4D97-AF65-F5344CB8AC3E}">
        <p14:creationId xmlns:p14="http://schemas.microsoft.com/office/powerpoint/2010/main" val="124784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err="1" smtClean="0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2 posted; due Wednesday, 9/20</a:t>
            </a:r>
          </a:p>
          <a:p>
            <a:pPr lvl="2"/>
            <a:r>
              <a:rPr lang="en-US" dirty="0"/>
              <a:t>Won’t cover </a:t>
            </a:r>
            <a:r>
              <a:rPr lang="en-US" dirty="0" err="1"/>
              <a:t>scanf</a:t>
            </a:r>
            <a:r>
              <a:rPr lang="en-US" dirty="0"/>
              <a:t>() until Friday, 9/15</a:t>
            </a:r>
          </a:p>
          <a:p>
            <a:pPr lvl="2"/>
            <a:r>
              <a:rPr lang="en-US" dirty="0"/>
              <a:t>Suggestions</a:t>
            </a:r>
          </a:p>
          <a:p>
            <a:pPr lvl="3"/>
            <a:r>
              <a:rPr lang="en-US" dirty="0"/>
              <a:t>Start working on program design now</a:t>
            </a:r>
          </a:p>
          <a:p>
            <a:pPr lvl="3"/>
            <a:r>
              <a:rPr lang="en-US" dirty="0"/>
              <a:t>Test equations/output by assigning values to variables</a:t>
            </a:r>
          </a:p>
          <a:p>
            <a:pPr lvl="3"/>
            <a:r>
              <a:rPr lang="en-US" dirty="0"/>
              <a:t>Once you understand </a:t>
            </a:r>
            <a:r>
              <a:rPr lang="en-US" dirty="0" err="1"/>
              <a:t>scanf</a:t>
            </a:r>
            <a:r>
              <a:rPr lang="en-US" dirty="0"/>
              <a:t>(), replace those assignments with </a:t>
            </a:r>
            <a:r>
              <a:rPr lang="en-US" dirty="0" err="1"/>
              <a:t>scanf</a:t>
            </a:r>
            <a:r>
              <a:rPr lang="en-US" dirty="0"/>
              <a:t>() </a:t>
            </a:r>
            <a:r>
              <a:rPr lang="en-US" dirty="0" smtClean="0"/>
              <a:t>calls</a:t>
            </a:r>
          </a:p>
          <a:p>
            <a:pPr lvl="1"/>
            <a:r>
              <a:rPr lang="en-US" dirty="0"/>
              <a:t>Reminder: setting up new project in Visual Studio</a:t>
            </a:r>
          </a:p>
          <a:p>
            <a:pPr lvl="2"/>
            <a:r>
              <a:rPr lang="en-US" dirty="0"/>
              <a:t>Visual C++ &gt; Windows Desktop &gt; Windows Desktop Wizard</a:t>
            </a:r>
          </a:p>
          <a:p>
            <a:pPr lvl="2"/>
            <a:r>
              <a:rPr lang="en-US"/>
              <a:t>Click “Empty Project” checkbox before </a:t>
            </a:r>
            <a:r>
              <a:rPr lang="en-US"/>
              <a:t>selecting </a:t>
            </a:r>
            <a:r>
              <a:rPr lang="en-US" smtClean="0"/>
              <a:t>OK</a:t>
            </a:r>
            <a:endParaRPr lang="en-US" dirty="0"/>
          </a:p>
          <a:p>
            <a:pPr lvl="1"/>
            <a:r>
              <a:rPr lang="en-US" dirty="0"/>
              <a:t>Sign up for the course discussion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CE2DB2-0AA1-4647-BDFB-4D4E809055DF}" type="datetime1">
              <a:rPr lang="en-US" smtClean="0">
                <a:latin typeface="Garamond" charset="0"/>
              </a:rPr>
              <a:t>9/12/17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D74FDE-FEE1-CB45-8B27-E9C911E01F27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1C3B9E-C503-A243-82F7-E91BD5B0F154}" type="datetime1">
              <a:rPr lang="en-US" smtClean="0">
                <a:latin typeface="Garamond" charset="0"/>
              </a:rPr>
              <a:t>9/12/17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A0EE8D-93CA-724E-8D99-054BC891BE3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Variables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Four basic data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int, float, double, char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Arial" charset="0"/>
                <a:cs typeface="Courier New" charset="0"/>
              </a:rPr>
              <a:t>Have name, type, value, memory location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 declarations: 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 x;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float a, b;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double m = 2.35;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Assignments: examples with variables above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a = 7.5;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x = a + 2; 		</a:t>
            </a:r>
            <a:r>
              <a:rPr lang="en-US" sz="2400" b="1" i="1">
                <a:latin typeface="Courier New" charset="0"/>
                <a:cs typeface="Courier New" charset="0"/>
              </a:rPr>
              <a:t>x = 9, not 9.5</a:t>
            </a:r>
            <a:endParaRPr lang="en-US" sz="2400" b="1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m = m – 1;		</a:t>
            </a:r>
            <a:r>
              <a:rPr lang="en-US" sz="2400" b="1" i="1">
                <a:latin typeface="Courier New" charset="0"/>
                <a:cs typeface="Courier New" charset="0"/>
              </a:rPr>
              <a:t>m = 1.35</a:t>
            </a:r>
            <a:endParaRPr lang="en-US" sz="240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What values do w, x, y, and z have at the end of this program?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1900" b="1">
                <a:latin typeface="Courier New" charset="0"/>
                <a:cs typeface="Courier New" charset="0"/>
              </a:rPr>
              <a:t>‘</a:t>
            </a:r>
            <a:r>
              <a:rPr lang="en-US" sz="1900" b="1">
                <a:latin typeface="Courier New" charset="0"/>
                <a:cs typeface="Courier New" charset="0"/>
              </a:rPr>
              <a:t>a</a:t>
            </a:r>
            <a:r>
              <a:rPr lang="ja-JP" altLang="en-US" sz="1900" b="1"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</a:t>
            </a:r>
            <a:endParaRPr lang="en-US" sz="19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632D29-D5EC-0E4F-AAEB-33DCA2B6528E}" type="datetime1">
              <a:rPr lang="en-US" smtClean="0">
                <a:latin typeface="Garamond" charset="0"/>
              </a:rPr>
              <a:t>9/12/17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4D9B88-0677-704D-9275-B371477C8450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9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2200" b="1"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D15D05-064D-8D49-A469-B5635A015A79}" type="datetime1">
              <a:rPr lang="en-US" smtClean="0">
                <a:latin typeface="Garamond" charset="0"/>
              </a:rPr>
              <a:t>9/12/17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18A4A7-A0FA-2743-9B5C-B6B7C958F038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half" idx="2"/>
          </p:nvPr>
        </p:nvSpPr>
        <p:spPr>
          <a:xfrm>
            <a:off x="3429000" y="1143000"/>
            <a:ext cx="52578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z = </a:t>
            </a:r>
            <a:r>
              <a:rPr lang="ja-JP" alt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‘</a:t>
            </a: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a</a:t>
            </a:r>
            <a:r>
              <a:rPr lang="ja-JP" alt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(ASCII value 97)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x = 8.579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y = -0.2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w = 8 (value is truncated)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y = (-0.2) + 3 = 2.8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z = 8 – 5 = </a:t>
            </a:r>
            <a:r>
              <a:rPr lang="en-US" sz="2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3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(ASCII value 3 = "end of text" character)</a:t>
            </a: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0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B2AE28-BCDB-2C4C-95A3-2D2CBE05FD5F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Arithmetic 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66DB53-451E-E44B-A8BA-95FCBFBBC5EE}" type="datetime1">
              <a:rPr lang="en-US" smtClean="0">
                <a:latin typeface="Garamond" charset="0"/>
              </a:rPr>
              <a:t>9/12/17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423896-84E5-7E4E-9DC3-E8FB4B1C6251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Results of arithmetic operations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620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3+7			10</a:t>
            </a:r>
          </a:p>
          <a:p>
            <a:pPr eaLnBrk="1" hangingPunct="1">
              <a:spcBef>
                <a:spcPct val="50000"/>
              </a:spcBef>
              <a:buFontTx/>
              <a:buAutoNum type="arabicPlain" startAt="18"/>
            </a:pPr>
            <a:r>
              <a:rPr lang="en-US">
                <a:latin typeface="Courier New" charset="0"/>
              </a:rPr>
              <a:t>-    3.0		15.0	(using non-integer makes 					result double precision)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12.62 + 9.8		22.42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.08*12.3		0.984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12.0/   2.0		6.0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10/5			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10/3			3	(not 3.333…)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10 % 3			1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12 % 5			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868089-4E70-DE49-BB68-3EC97469891B}" type="datetime1">
              <a:rPr lang="en-US" smtClean="0">
                <a:latin typeface="Garamond" charset="0"/>
              </a:rPr>
              <a:t>9/12/17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Previous operators are binary</a:t>
            </a:r>
          </a:p>
          <a:p>
            <a:pPr lvl="1"/>
            <a:r>
              <a:rPr lang="en-US">
                <a:latin typeface="Arial" charset="0"/>
              </a:rPr>
              <a:t>Deal with two values</a:t>
            </a:r>
          </a:p>
          <a:p>
            <a:r>
              <a:rPr lang="en-US">
                <a:latin typeface="Arial" charset="0"/>
              </a:rPr>
              <a:t>C also supports some unary operators</a:t>
            </a:r>
          </a:p>
          <a:p>
            <a:pPr lvl="1"/>
            <a:r>
              <a:rPr lang="en-US">
                <a:latin typeface="Arial" charset="0"/>
              </a:rPr>
              <a:t>For now, we’ll simply deal with unary negation</a:t>
            </a:r>
          </a:p>
          <a:p>
            <a:pPr lvl="1"/>
            <a:r>
              <a:rPr lang="en-US">
                <a:latin typeface="Arial" charset="0"/>
              </a:rPr>
              <a:t>e.g., if x = 3, the statement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</a:t>
            </a:r>
            <a:r>
              <a:rPr lang="en-US">
                <a:latin typeface="Courier New" charset="0"/>
                <a:cs typeface="Courier New" charset="0"/>
              </a:rPr>
              <a:t>-x;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   </a:t>
            </a:r>
            <a:r>
              <a:rPr lang="en-US" sz="2600">
                <a:latin typeface="Arial" charset="0"/>
              </a:rPr>
              <a:t>produces the value -3</a:t>
            </a:r>
          </a:p>
          <a:p>
            <a:pPr lvl="1"/>
            <a:r>
              <a:rPr lang="en-US" sz="2200" b="1" u="sng">
                <a:solidFill>
                  <a:srgbClr val="FF0000"/>
                </a:solidFill>
                <a:latin typeface="Arial" charset="0"/>
              </a:rPr>
              <a:t>Important note: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200">
                <a:latin typeface="Arial" charset="0"/>
              </a:rPr>
              <a:t>The statement above does </a:t>
            </a:r>
            <a:r>
              <a:rPr lang="en-US" sz="2200" u="sng">
                <a:latin typeface="Arial" charset="0"/>
              </a:rPr>
              <a:t>not</a:t>
            </a:r>
            <a:r>
              <a:rPr lang="en-US" sz="2200">
                <a:latin typeface="Arial" charset="0"/>
              </a:rPr>
              <a:t> change the value of x</a:t>
            </a:r>
            <a:endParaRPr lang="en-US" sz="2200" b="1" u="sng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264129-1D5B-4646-B673-C61EBC11042A}" type="datetime1">
              <a:rPr lang="en-US" smtClean="0">
                <a:latin typeface="Garamond" charset="0"/>
              </a:rPr>
              <a:t>9/12/17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FE670C-5ECE-814F-A532-2172DBC5699E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Operators can be used either with constants or variables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int w, x, y, z;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w = 3 + 2;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x = -w;	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x = -5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y = x – 7;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y = -12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z = w * y;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z = -60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}</a:t>
            </a:r>
            <a:endParaRPr lang="en-US" sz="2600" b="1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7E5787-8320-8A49-B5A1-B4DA89E803B0}" type="datetime1">
              <a:rPr lang="en-US" smtClean="0">
                <a:latin typeface="Garamond" charset="0"/>
              </a:rPr>
              <a:t>9/12/17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327166-B81B-EE43-BE90-68A06A2B2056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7081</TotalTime>
  <Words>1380</Words>
  <Application>Microsoft Macintosh PowerPoint</Application>
  <PresentationFormat>On-screen Show (4:3)</PresentationFormat>
  <Paragraphs>374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Edge</vt:lpstr>
      <vt:lpstr>EECE.2160 ECE Application Programming</vt:lpstr>
      <vt:lpstr>Lecture outline</vt:lpstr>
      <vt:lpstr>Review: Variables</vt:lpstr>
      <vt:lpstr>Example: Variables</vt:lpstr>
      <vt:lpstr>Example solution</vt:lpstr>
      <vt:lpstr>Arithmetic Operations</vt:lpstr>
      <vt:lpstr>Results of arithmetic operations</vt:lpstr>
      <vt:lpstr>Operators (cont.)</vt:lpstr>
      <vt:lpstr>Operators and variables</vt:lpstr>
      <vt:lpstr>Operators (cont.)</vt:lpstr>
      <vt:lpstr>Example: Arithmetic operations</vt:lpstr>
      <vt:lpstr>Example solution</vt:lpstr>
      <vt:lpstr>Example solution (cont.)</vt:lpstr>
      <vt:lpstr>I/O basics</vt:lpstr>
      <vt:lpstr>Basic printf() formatting</vt:lpstr>
      <vt:lpstr>printf() example</vt:lpstr>
      <vt:lpstr>Example: printf()</vt:lpstr>
      <vt:lpstr>Example solution</vt:lpstr>
      <vt:lpstr>Example solution (cont.)</vt:lpstr>
      <vt:lpstr>Example solution (cont.)</vt:lpstr>
      <vt:lpstr>printf() details</vt:lpstr>
      <vt:lpstr>printf()</vt:lpstr>
      <vt:lpstr>printf()</vt:lpstr>
      <vt:lpstr>printf()</vt:lpstr>
      <vt:lpstr>printf()</vt:lpstr>
      <vt:lpstr>printf()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1547</cp:revision>
  <dcterms:created xsi:type="dcterms:W3CDTF">2006-04-03T05:03:01Z</dcterms:created>
  <dcterms:modified xsi:type="dcterms:W3CDTF">2017-09-13T01:57:34Z</dcterms:modified>
</cp:coreProperties>
</file>