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2" r:id="rId3"/>
    <p:sldId id="544" r:id="rId4"/>
    <p:sldId id="543" r:id="rId5"/>
    <p:sldId id="527" r:id="rId6"/>
    <p:sldId id="532" r:id="rId7"/>
    <p:sldId id="533" r:id="rId8"/>
    <p:sldId id="534" r:id="rId9"/>
    <p:sldId id="535" r:id="rId10"/>
    <p:sldId id="536" r:id="rId11"/>
    <p:sldId id="537" r:id="rId12"/>
    <p:sldId id="538" r:id="rId13"/>
    <p:sldId id="539" r:id="rId14"/>
    <p:sldId id="540" r:id="rId15"/>
    <p:sldId id="545" r:id="rId16"/>
    <p:sldId id="447" r:id="rId1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7" autoAdjust="0"/>
    <p:restoredTop sz="89537" autoAdjust="0"/>
  </p:normalViewPr>
  <p:slideViewPr>
    <p:cSldViewPr>
      <p:cViewPr>
        <p:scale>
          <a:sx n="66" d="100"/>
          <a:sy n="66" d="100"/>
        </p:scale>
        <p:origin x="-2112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B940BF-6475-3146-ABF2-8867088972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9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EE2C20-A446-7B4E-BE67-87534CD63B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7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FEF3BA8-A82A-4D40-9D4D-B0FA40935461}" type="slidenum">
              <a:rPr lang="en-US"/>
              <a:pPr/>
              <a:t>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70B58-C8C1-8C4F-8E2A-E2C0A5BE8827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60FD3-FDB5-B545-90DF-2B1A7E0516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61A409-4397-FE42-B14A-D10D23713121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179FA-CE02-AD42-9F4D-5E3AC8BF00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0C4EFE-BEE9-E34D-8E69-3EB9734E61E9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F92871-75A2-7A42-B0BD-A210EB97B9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0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A3AC27-A497-A44A-89A1-B0F8EBEE47C2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7A3EE-2673-A446-9F23-5D84F43375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03EF2-D514-8F4C-841E-2D8DC6BA21DA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57BA41-AD74-4B49-A827-C7718A3ABC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6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C98EA7-8C56-4B42-8A0D-039289745663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09B70-BBC1-0447-8160-02C6429C0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A351FC-2FDD-6C42-B989-EA3C8ED6CD28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BCD8A-956B-D440-81C8-AF77CA6F1DA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119D3-B89C-6847-A592-DE2B0F6966BA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D45D-6A3A-0040-BBF0-DBD8E92345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F528F3-5E2F-A546-B688-1416183D9CF5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218F1A-6288-7340-A4CD-E78EC60CDE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7B2888-7BC9-F540-A14D-B72D1C04FC85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B301E0-B450-5242-81E4-BC55B4F640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3742C-B8D7-C043-B3F7-DAD91995C815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9EE991-4F12-634C-97EF-847B255E1C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C12A0-2F26-6246-87D0-8E8DF43D1084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7E081A-0E12-0145-9CE2-A9871BFF1C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23DE5-0280-AE4D-BCF0-439A28665313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79A7EB-127A-C249-9E7E-85B558C25E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5C9B151F-D2DF-B445-8CBC-1783D62CADBD}" type="datetime1">
              <a:rPr lang="en-US"/>
              <a:pPr/>
              <a:t>9/21/17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B034ED8F-FF14-5241-AD68-6CCD833CCC7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1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8: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Range checking with if </a:t>
            </a:r>
            <a:r>
              <a:rPr lang="en-US" dirty="0" smtClean="0">
                <a:latin typeface="Arial" charset="0"/>
              </a:rPr>
              <a:t>statements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checking)</a:t>
            </a:r>
            <a:br>
              <a:rPr lang="en-US">
                <a:latin typeface="Garamond" charset="0"/>
              </a:rPr>
            </a:br>
            <a:r>
              <a:rPr lang="en-US">
                <a:latin typeface="Garamond" charset="0"/>
              </a:rPr>
              <a:t>(The WRONG WAY)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 dirty="0"/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(1 &lt;= n &lt;= 10 )		// </a:t>
            </a:r>
            <a:r>
              <a:rPr lang="en-US" sz="1800">
                <a:latin typeface="Courier New" charset="0"/>
              </a:rPr>
              <a:t>THIS </a:t>
            </a:r>
            <a:r>
              <a:rPr lang="en-US" sz="1800" smtClean="0">
                <a:latin typeface="Courier New" charset="0"/>
              </a:rPr>
              <a:t>MAY NOT </a:t>
            </a:r>
            <a:r>
              <a:rPr lang="en-US" sz="1800" dirty="0">
                <a:latin typeface="Courier New" charset="0"/>
              </a:rPr>
              <a:t>COMPILE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1FB0CCF-AD8C-5A4F-B87F-CD347CCC4CC2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94B9C3-F68B-7346-9562-02A6C6B79849}" type="slidenum">
              <a:rPr lang="en-US">
                <a:latin typeface="Garamond" charset="0"/>
              </a:rPr>
              <a:pPr eaLnBrk="1" hangingPunct="1"/>
              <a:t>10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Write a short code sequence to do each of the following: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Given </a:t>
            </a:r>
            <a:r>
              <a:rPr lang="en-US" sz="2400">
                <a:latin typeface="Courier New" charset="0"/>
                <a:cs typeface="Courier New" charset="0"/>
              </a:rPr>
              <a:t>int x</a:t>
            </a:r>
            <a:r>
              <a:rPr lang="en-US" sz="2400">
                <a:latin typeface="Arial" charset="0"/>
              </a:rPr>
              <a:t>, check its value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  <a:r>
              <a:rPr lang="en-US" sz="2000">
                <a:latin typeface="Arial" charset="0"/>
              </a:rPr>
              <a:t> is greater than 5 and less than or equal to 10, print </a:t>
            </a:r>
            <a:r>
              <a:rPr lang="en-US" sz="2000">
                <a:latin typeface="Courier New" charset="0"/>
                <a:cs typeface="Courier New" charset="0"/>
              </a:rPr>
              <a:t>x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Prompt for and read temperature as input (type </a:t>
            </a:r>
            <a:r>
              <a:rPr lang="en-US" sz="2400">
                <a:latin typeface="Courier New" charset="0"/>
                <a:cs typeface="Courier New" charset="0"/>
              </a:rPr>
              <a:t>double</a:t>
            </a:r>
            <a:r>
              <a:rPr lang="en-US" sz="2400">
                <a:latin typeface="Arial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90 or higher,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too hot!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If temp is 32 or lower,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freezing!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</a:rPr>
              <a:t>In all other cases, print </a:t>
            </a:r>
            <a:r>
              <a:rPr lang="ja-JP" altLang="en-US" sz="2000">
                <a:latin typeface="Courier New" charset="0"/>
                <a:cs typeface="Courier New" charset="0"/>
              </a:rPr>
              <a:t>“</a:t>
            </a:r>
            <a:r>
              <a:rPr lang="en-US" sz="2000">
                <a:latin typeface="Courier New" charset="0"/>
                <a:cs typeface="Courier New" charset="0"/>
              </a:rPr>
              <a:t>It</a:t>
            </a:r>
            <a:r>
              <a:rPr lang="ja-JP" altLang="en-US" sz="2000">
                <a:latin typeface="Courier New" charset="0"/>
                <a:cs typeface="Courier New" charset="0"/>
              </a:rPr>
              <a:t>’</a:t>
            </a:r>
            <a:r>
              <a:rPr lang="en-US" sz="2000">
                <a:latin typeface="Courier New" charset="0"/>
                <a:cs typeface="Courier New" charset="0"/>
              </a:rPr>
              <a:t>s okay</a:t>
            </a:r>
            <a:r>
              <a:rPr lang="ja-JP" altLang="en-US" sz="2000">
                <a:latin typeface="Courier New" charset="0"/>
                <a:cs typeface="Courier New" charset="0"/>
              </a:rPr>
              <a:t>”</a:t>
            </a:r>
            <a:endParaRPr lang="en-US" sz="2000">
              <a:latin typeface="Courier New" charset="0"/>
              <a:cs typeface="Courier New" charset="0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Read 3 </a:t>
            </a:r>
            <a:r>
              <a:rPr lang="en-US" sz="2400">
                <a:latin typeface="Courier New" charset="0"/>
                <a:cs typeface="Courier New" charset="0"/>
              </a:rPr>
              <a:t>int</a:t>
            </a:r>
            <a:r>
              <a:rPr lang="en-US" sz="2400">
                <a:latin typeface="Arial" charset="0"/>
              </a:rPr>
              <a:t> values and print error if input problem</a:t>
            </a: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3">
              <a:lnSpc>
                <a:spcPct val="9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1C1E919-F575-1E45-B3A1-D8E5C71E09AC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94607BD-7A29-E147-BDC8-B2399E773989}" type="slidenum">
              <a:rPr lang="en-US">
                <a:latin typeface="Garamond" charset="0"/>
              </a:rPr>
              <a:pPr eaLnBrk="1" hangingPunct="1"/>
              <a:t>11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</a:t>
            </a:r>
            <a:r>
              <a:rPr lang="en-US">
                <a:latin typeface="Courier New" charset="0"/>
                <a:cs typeface="Courier New" charset="0"/>
              </a:rPr>
              <a:t>int x</a:t>
            </a:r>
            <a:r>
              <a:rPr lang="en-US">
                <a:latin typeface="Arial" charset="0"/>
              </a:rPr>
              <a:t>, check its value</a:t>
            </a:r>
          </a:p>
          <a:p>
            <a:pPr lvl="1"/>
            <a:r>
              <a:rPr lang="en-US">
                <a:latin typeface="Arial" charset="0"/>
              </a:rPr>
              <a:t>If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  <a:r>
              <a:rPr lang="en-US">
                <a:latin typeface="Arial" charset="0"/>
              </a:rPr>
              <a:t> is greater than 5 and less than or equal to 10, print </a:t>
            </a:r>
            <a:r>
              <a:rPr lang="en-US">
                <a:latin typeface="Courier New" charset="0"/>
                <a:cs typeface="Courier New" charset="0"/>
              </a:rPr>
              <a:t>x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if ((x &gt; 5) &amp;&amp; (x &lt;= 10))</a:t>
            </a:r>
          </a:p>
          <a:p>
            <a:pPr>
              <a:buFont typeface="Wingdings" charset="0"/>
              <a:buNone/>
            </a:pPr>
            <a:r>
              <a:rPr lang="en-US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printf(“%d\n”, x);</a:t>
            </a:r>
          </a:p>
          <a:p>
            <a:pPr>
              <a:buFont typeface="Wingdings" charset="0"/>
              <a:buNone/>
            </a:pPr>
            <a:endParaRPr lang="en-US">
              <a:latin typeface="Courier New" charset="0"/>
              <a:cs typeface="Courier New" charset="0"/>
            </a:endParaRP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D57EA9-16D7-6A43-90C6-550B772E68A3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F24AF67-8BF1-4443-A0D6-E7FAA3B8E188}" type="slidenum">
              <a:rPr lang="en-US">
                <a:latin typeface="Garamond" charset="0"/>
              </a:rPr>
              <a:pPr eaLnBrk="1" hangingPunct="1"/>
              <a:t>12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1900">
                <a:latin typeface="Arial" charset="0"/>
              </a:rPr>
              <a:t>Prompt for and read temperature as input (type </a:t>
            </a:r>
            <a:r>
              <a:rPr lang="en-US" sz="1900">
                <a:latin typeface="Courier New" charset="0"/>
                <a:cs typeface="Courier New" charset="0"/>
              </a:rPr>
              <a:t>double</a:t>
            </a:r>
            <a:r>
              <a:rPr lang="en-US" sz="1900">
                <a:latin typeface="Arial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90 or higher,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too hot!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If temp is 32 or lower,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freezing!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1600">
                <a:latin typeface="Arial" charset="0"/>
              </a:rPr>
              <a:t>In all other cases, print </a:t>
            </a:r>
            <a:r>
              <a:rPr lang="ja-JP" altLang="en-US" sz="1600">
                <a:latin typeface="Courier New" charset="0"/>
                <a:cs typeface="Courier New" charset="0"/>
              </a:rPr>
              <a:t>“</a:t>
            </a:r>
            <a:r>
              <a:rPr lang="en-US" sz="1600">
                <a:latin typeface="Courier New" charset="0"/>
                <a:cs typeface="Courier New" charset="0"/>
              </a:rPr>
              <a:t>It</a:t>
            </a:r>
            <a:r>
              <a:rPr lang="ja-JP" altLang="en-US" sz="1600">
                <a:latin typeface="Courier New" charset="0"/>
                <a:cs typeface="Courier New" charset="0"/>
              </a:rPr>
              <a:t>’</a:t>
            </a:r>
            <a:r>
              <a:rPr lang="en-US" sz="1600">
                <a:latin typeface="Courier New" charset="0"/>
                <a:cs typeface="Courier New" charset="0"/>
              </a:rPr>
              <a:t>s okay</a:t>
            </a:r>
            <a:r>
              <a:rPr lang="ja-JP" altLang="en-US" sz="1600">
                <a:latin typeface="Courier New" charset="0"/>
                <a:cs typeface="Courier New" charset="0"/>
              </a:rPr>
              <a:t>”</a:t>
            </a:r>
            <a:endParaRPr lang="en-US" sz="16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9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double temp;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Enter temperature: 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scanf(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%lf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&amp;temp);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(temp &gt;= 90)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hot!\n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 if (temp &lt;= 32)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too cold!\n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else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It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’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s okay\n</a:t>
            </a:r>
            <a:r>
              <a:rPr lang="ja-JP" alt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9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A0FEBC-D9D5-D442-8EA5-4BA2A869980A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E26504-FD4A-B447-B98D-D85F6F19A2FD}" type="slidenum">
              <a:rPr lang="en-US">
                <a:latin typeface="Garamond" charset="0"/>
              </a:rPr>
              <a:pPr eaLnBrk="1" hangingPunct="1"/>
              <a:t>13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403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</a:rPr>
              <a:t>Read 3 </a:t>
            </a:r>
            <a:r>
              <a:rPr lang="en-US" sz="2600">
                <a:latin typeface="Courier New" charset="0"/>
                <a:cs typeface="Courier New" charset="0"/>
              </a:rPr>
              <a:t>int</a:t>
            </a:r>
            <a:r>
              <a:rPr lang="en-US" sz="2600">
                <a:latin typeface="Arial" charset="0"/>
              </a:rPr>
              <a:t> values and print error if input problem</a:t>
            </a: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If fewer than 3 values read, print error message with number of values</a:t>
            </a:r>
          </a:p>
          <a:p>
            <a:pPr lvl="2">
              <a:lnSpc>
                <a:spcPct val="80000"/>
              </a:lnSpc>
            </a:pPr>
            <a:r>
              <a:rPr lang="en-US" sz="1900">
                <a:latin typeface="Arial" charset="0"/>
                <a:cs typeface="Courier New" charset="0"/>
              </a:rPr>
              <a:t>Example: </a:t>
            </a:r>
            <a:r>
              <a:rPr lang="en-US" sz="1900">
                <a:latin typeface="Courier New" charset="0"/>
                <a:cs typeface="Courier New" charset="0"/>
              </a:rPr>
              <a:t>Error: only 2 inputs read correctly</a:t>
            </a:r>
            <a:endParaRPr lang="en-US" sz="19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600">
              <a:latin typeface="Arial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x, y, z;	// Input values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int num;		// # values read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num = scanf(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%d %d %d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 &amp;x, &amp;y, &amp;z);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if (num &lt; 3)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printf(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“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Error: only %d inputs read correctly</a:t>
            </a:r>
            <a:r>
              <a:rPr lang="ja-JP" alt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”</a:t>
            </a: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		num);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2000" b="1">
              <a:solidFill>
                <a:srgbClr val="FF0000"/>
              </a:solidFill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000" b="1">
                <a:solidFill>
                  <a:srgbClr val="FF0000"/>
                </a:solidFill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A3852C-F323-4741-BDBB-BFFC4957BD95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BA3CEA4-2344-A844-939D-38E7F4A20CC3}" type="slidenum">
              <a:rPr lang="en-US">
                <a:latin typeface="Garamond" charset="0"/>
              </a:rPr>
              <a:pPr eaLnBrk="1" hangingPunct="1"/>
              <a:t>14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Debugger demonstration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Demonstration of Visual Studio debugger</a:t>
            </a:r>
          </a:p>
          <a:p>
            <a:pPr lvl="1"/>
            <a:r>
              <a:rPr lang="en-US">
                <a:latin typeface="Arial" charset="0"/>
              </a:rPr>
              <a:t>Variables</a:t>
            </a:r>
          </a:p>
          <a:p>
            <a:pPr lvl="2"/>
            <a:r>
              <a:rPr lang="en-US">
                <a:latin typeface="Arial" charset="0"/>
              </a:rPr>
              <a:t>Watch window</a:t>
            </a:r>
          </a:p>
          <a:p>
            <a:pPr lvl="2"/>
            <a:r>
              <a:rPr lang="en-US">
                <a:latin typeface="Arial" charset="0"/>
              </a:rPr>
              <a:t>Autos window</a:t>
            </a:r>
          </a:p>
          <a:p>
            <a:pPr lvl="2"/>
            <a:r>
              <a:rPr lang="en-US">
                <a:latin typeface="Arial" charset="0"/>
              </a:rPr>
              <a:t>Locals window</a:t>
            </a:r>
          </a:p>
          <a:p>
            <a:pPr lvl="1"/>
            <a:r>
              <a:rPr lang="en-US">
                <a:latin typeface="Arial" charset="0"/>
              </a:rPr>
              <a:t>Single step options</a:t>
            </a:r>
          </a:p>
          <a:p>
            <a:pPr lvl="2"/>
            <a:r>
              <a:rPr lang="en-US">
                <a:latin typeface="Arial" charset="0"/>
              </a:rPr>
              <a:t>Step over</a:t>
            </a:r>
          </a:p>
          <a:p>
            <a:pPr lvl="2"/>
            <a:r>
              <a:rPr lang="en-US">
                <a:latin typeface="Arial" charset="0"/>
              </a:rPr>
              <a:t>Step into/step out</a:t>
            </a:r>
          </a:p>
          <a:p>
            <a:pPr lvl="1"/>
            <a:r>
              <a:rPr lang="en-US">
                <a:latin typeface="Arial" charset="0"/>
              </a:rPr>
              <a:t>Breakpoints</a:t>
            </a:r>
          </a:p>
          <a:p>
            <a:pPr lvl="2"/>
            <a:r>
              <a:rPr lang="en-US">
                <a:latin typeface="Arial" charset="0"/>
              </a:rPr>
              <a:t>Setting breakpoints</a:t>
            </a:r>
          </a:p>
          <a:p>
            <a:pPr lvl="2"/>
            <a:r>
              <a:rPr lang="en-US">
                <a:latin typeface="Arial" charset="0"/>
              </a:rPr>
              <a:t>Running to next breakpoint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3EC3FED-85E6-0E4A-9301-761DA1C0CC25}" type="datetime1">
              <a:rPr lang="en-US" smtClean="0">
                <a:latin typeface="Garamond" charset="0"/>
              </a:rPr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6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672413-27EC-A348-99F2-7DA6CF70FB20}" type="slidenum">
              <a:rPr lang="en-US">
                <a:latin typeface="Garamond" charset="0"/>
              </a:rPr>
              <a:pPr eaLnBrk="1" hangingPunct="1"/>
              <a:t>15</a:t>
            </a:fld>
            <a:endParaRPr lang="en-US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8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Switch statements</a:t>
            </a:r>
          </a:p>
          <a:p>
            <a:pPr lvl="1"/>
            <a:r>
              <a:rPr lang="en-US" dirty="0" smtClean="0">
                <a:latin typeface="Arial" charset="0"/>
              </a:rPr>
              <a:t>While and do-while loops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2 due today</a:t>
            </a:r>
          </a:p>
          <a:p>
            <a:pPr lvl="1"/>
            <a:r>
              <a:rPr lang="en-US" dirty="0">
                <a:latin typeface="Arial" charset="0"/>
              </a:rPr>
              <a:t>Program 3 due 2/10</a:t>
            </a:r>
          </a:p>
          <a:p>
            <a:pPr lvl="1"/>
            <a:r>
              <a:rPr lang="en-US" dirty="0">
                <a:latin typeface="Arial" charset="0"/>
              </a:rPr>
              <a:t>Exam 1: Wednesday, 2/15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dirty="0">
                <a:latin typeface="Arial" charset="0"/>
              </a:rPr>
              <a:t>Computer Engineers: </a:t>
            </a:r>
            <a:r>
              <a:rPr lang="en-US" dirty="0" smtClean="0">
                <a:latin typeface="Arial" charset="0"/>
              </a:rPr>
              <a:t>please respond </a:t>
            </a:r>
            <a:r>
              <a:rPr lang="en-US" dirty="0">
                <a:latin typeface="Arial" charset="0"/>
              </a:rPr>
              <a:t>to MATH.3600 survey</a:t>
            </a: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6C553B-A4AF-4344-ACB3-4935D9BCADA8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69D819-D73A-D64E-AC12-719F3E29E335}" type="slidenum">
              <a:rPr lang="en-US">
                <a:latin typeface="Garamond" charset="0"/>
              </a:rPr>
              <a:pPr eaLnBrk="1" hangingPunct="1"/>
              <a:t>16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 smtClean="0">
                <a:latin typeface="Arial" charset="0"/>
              </a:rPr>
              <a:t>1 </a:t>
            </a:r>
            <a:r>
              <a:rPr lang="en-US" dirty="0" err="1" smtClean="0">
                <a:latin typeface="Arial" charset="0"/>
              </a:rPr>
              <a:t>regrades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due today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3 </a:t>
            </a:r>
            <a:r>
              <a:rPr lang="en-US" dirty="0" smtClean="0">
                <a:latin typeface="Arial" charset="0"/>
              </a:rPr>
              <a:t>due </a:t>
            </a:r>
            <a:r>
              <a:rPr lang="en-US" dirty="0" smtClean="0">
                <a:latin typeface="Arial" charset="0"/>
              </a:rPr>
              <a:t>9/29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Wednesday, </a:t>
            </a:r>
            <a:r>
              <a:rPr lang="en-US" dirty="0" smtClean="0">
                <a:latin typeface="Arial" charset="0"/>
              </a:rPr>
              <a:t>10/4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</a:t>
            </a:r>
            <a:r>
              <a:rPr lang="en-US" dirty="0" smtClean="0">
                <a:latin typeface="Arial" charset="0"/>
              </a:rPr>
              <a:t>sheet</a:t>
            </a:r>
          </a:p>
          <a:p>
            <a:pPr lvl="2"/>
            <a:r>
              <a:rPr lang="en-US" dirty="0">
                <a:latin typeface="Arial" charset="0"/>
              </a:rPr>
              <a:t>No calculators or other electronic devices </a:t>
            </a:r>
            <a:r>
              <a:rPr lang="en-US" dirty="0" smtClean="0">
                <a:latin typeface="Arial" charset="0"/>
              </a:rPr>
              <a:t>allowed</a:t>
            </a:r>
          </a:p>
          <a:p>
            <a:pPr lvl="1"/>
            <a:r>
              <a:rPr lang="en-US" dirty="0" smtClean="0">
                <a:latin typeface="Arial" charset="0"/>
              </a:rPr>
              <a:t>Looking way ahead: Final Exam schedule set</a:t>
            </a:r>
          </a:p>
          <a:p>
            <a:pPr lvl="2"/>
            <a:r>
              <a:rPr lang="en-US" dirty="0" smtClean="0">
                <a:latin typeface="Arial" charset="0"/>
              </a:rPr>
              <a:t>Saturday, 12/16, 3-6 PM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>
                <a:latin typeface="Arial" charset="0"/>
              </a:rPr>
              <a:t>If statements</a:t>
            </a: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Progr</a:t>
            </a:r>
            <a:r>
              <a:rPr lang="en-US" dirty="0" smtClean="0">
                <a:latin typeface="Arial" charset="0"/>
              </a:rPr>
              <a:t>am 3 i</a:t>
            </a:r>
            <a:r>
              <a:rPr lang="en-US" dirty="0" smtClean="0">
                <a:latin typeface="Arial" charset="0"/>
              </a:rPr>
              <a:t>ntro</a:t>
            </a:r>
          </a:p>
          <a:p>
            <a:pPr lvl="1"/>
            <a:r>
              <a:rPr lang="en-US" dirty="0" smtClean="0">
                <a:latin typeface="Arial" charset="0"/>
              </a:rPr>
              <a:t>Range </a:t>
            </a:r>
            <a:r>
              <a:rPr lang="en-US" dirty="0">
                <a:latin typeface="Arial" charset="0"/>
              </a:rPr>
              <a:t>checking with if </a:t>
            </a:r>
            <a:r>
              <a:rPr lang="en-US" dirty="0" smtClean="0">
                <a:latin typeface="Arial" charset="0"/>
              </a:rPr>
              <a:t>statements</a:t>
            </a:r>
          </a:p>
          <a:p>
            <a:pPr lvl="1"/>
            <a:r>
              <a:rPr lang="en-US" dirty="0" smtClean="0">
                <a:latin typeface="Arial" charset="0"/>
              </a:rPr>
              <a:t>(Time permitting) Debugger demo</a:t>
            </a:r>
            <a:endParaRPr lang="en-US" dirty="0" smtClean="0">
              <a:latin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0FDC4F4-99FA-6A4C-8D78-D88F4523BBC2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A247A6-F838-A148-A91B-31B72E16A38F}" type="slidenum">
              <a:rPr lang="en-US">
                <a:latin typeface="Garamond" charset="0"/>
              </a:rPr>
              <a:pPr eaLnBrk="1" hangingPunct="1"/>
              <a:t>2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1-bit Boolean calculator</a:t>
            </a:r>
          </a:p>
          <a:p>
            <a:pPr lvl="1"/>
            <a:r>
              <a:rPr lang="en-US" dirty="0" smtClean="0"/>
              <a:t>1-bit values = 0 or 1</a:t>
            </a:r>
          </a:p>
          <a:p>
            <a:pPr lvl="1"/>
            <a:r>
              <a:rPr lang="en-US" dirty="0" smtClean="0"/>
              <a:t>Boolean operations: bitwise logical operations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&amp;</a:t>
            </a:r>
            <a:r>
              <a:rPr lang="en-US" dirty="0" smtClean="0"/>
              <a:t> (AND), </a:t>
            </a:r>
            <a:r>
              <a:rPr lang="en-US" dirty="0" smtClean="0">
                <a:latin typeface="Courier New"/>
                <a:cs typeface="Courier New"/>
              </a:rPr>
              <a:t>|</a:t>
            </a:r>
            <a:r>
              <a:rPr lang="en-US" dirty="0" smtClean="0"/>
              <a:t> (OR), </a:t>
            </a:r>
            <a:r>
              <a:rPr lang="en-US" dirty="0" smtClean="0">
                <a:latin typeface="Courier New"/>
                <a:cs typeface="Courier New"/>
              </a:rPr>
              <a:t>^</a:t>
            </a:r>
            <a:r>
              <a:rPr lang="en-US" dirty="0" smtClean="0"/>
              <a:t> (XOR)</a:t>
            </a:r>
          </a:p>
          <a:p>
            <a:pPr lvl="2"/>
            <a:r>
              <a:rPr lang="en-US" dirty="0" smtClean="0"/>
              <a:t>Not the same as </a:t>
            </a:r>
            <a:r>
              <a:rPr lang="en-US" dirty="0" smtClean="0">
                <a:latin typeface="Courier New"/>
                <a:cs typeface="Courier New"/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latin typeface="Courier New"/>
                <a:cs typeface="Courier New"/>
              </a:rPr>
              <a:t>||</a:t>
            </a:r>
            <a:r>
              <a:rPr lang="en-US" dirty="0" smtClean="0"/>
              <a:t> used to combine conditions</a:t>
            </a:r>
          </a:p>
          <a:p>
            <a:r>
              <a:rPr lang="en-US" dirty="0" smtClean="0"/>
              <a:t>Conditional statements will be required to</a:t>
            </a:r>
          </a:p>
          <a:p>
            <a:pPr lvl="1"/>
            <a:r>
              <a:rPr lang="en-US" dirty="0" smtClean="0"/>
              <a:t>Check for errors</a:t>
            </a:r>
          </a:p>
          <a:p>
            <a:pPr lvl="1"/>
            <a:r>
              <a:rPr lang="en-US" dirty="0" smtClean="0"/>
              <a:t>Evaluate which operator user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98EA7-8C56-4B42-8A0D-039289745663}" type="datetime1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8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9B70-BBC1-0447-8160-02C6429C0B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2"/>
          <p:cNvSpPr txBox="1">
            <a:spLocks noChangeArrowheads="1"/>
          </p:cNvSpPr>
          <p:nvPr/>
        </p:nvSpPr>
        <p:spPr bwMode="auto">
          <a:xfrm>
            <a:off x="0" y="0"/>
            <a:ext cx="4343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4000"/>
              <a:t>Bitwise Logical Operations</a:t>
            </a:r>
          </a:p>
        </p:txBody>
      </p:sp>
      <p:graphicFrame>
        <p:nvGraphicFramePr>
          <p:cNvPr id="74865" name="Group 113"/>
          <p:cNvGraphicFramePr>
            <a:graphicFrameLocks noGrp="1"/>
          </p:cNvGraphicFramePr>
          <p:nvPr/>
        </p:nvGraphicFramePr>
        <p:xfrm>
          <a:off x="1295400" y="1600200"/>
          <a:ext cx="1905000" cy="1554179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~ A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70" marB="456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5" name="Group 53"/>
          <p:cNvGraphicFramePr>
            <a:graphicFrameLocks noGrp="1"/>
          </p:cNvGraphicFramePr>
          <p:nvPr/>
        </p:nvGraphicFramePr>
        <p:xfrm>
          <a:off x="5105400" y="609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06" name="Group 54"/>
          <p:cNvGraphicFramePr>
            <a:graphicFrameLocks noGrp="1"/>
          </p:cNvGraphicFramePr>
          <p:nvPr/>
        </p:nvGraphicFramePr>
        <p:xfrm>
          <a:off x="6096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4834" name="Group 82"/>
          <p:cNvGraphicFramePr>
            <a:graphicFrameLocks noGrp="1"/>
          </p:cNvGraphicFramePr>
          <p:nvPr/>
        </p:nvGraphicFramePr>
        <p:xfrm>
          <a:off x="5105400" y="3657600"/>
          <a:ext cx="3352800" cy="2590800"/>
        </p:xfrm>
        <a:graphic>
          <a:graphicData uri="http://schemas.openxmlformats.org/drawingml/2006/table">
            <a:tbl>
              <a:tblPr/>
              <a:tblGrid>
                <a:gridCol w="1117600"/>
                <a:gridCol w="1117600"/>
                <a:gridCol w="11176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A^B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46" name="Text Box 110"/>
          <p:cNvSpPr txBox="1">
            <a:spLocks noChangeArrowheads="1"/>
          </p:cNvSpPr>
          <p:nvPr/>
        </p:nvSpPr>
        <p:spPr bwMode="auto">
          <a:xfrm>
            <a:off x="5105400" y="228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AND</a:t>
            </a:r>
          </a:p>
        </p:txBody>
      </p:sp>
      <p:sp>
        <p:nvSpPr>
          <p:cNvPr id="23647" name="Text Box 111"/>
          <p:cNvSpPr txBox="1">
            <a:spLocks noChangeArrowheads="1"/>
          </p:cNvSpPr>
          <p:nvPr/>
        </p:nvSpPr>
        <p:spPr bwMode="auto">
          <a:xfrm>
            <a:off x="51054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XOR (exclusive or)</a:t>
            </a:r>
          </a:p>
        </p:txBody>
      </p:sp>
      <p:sp>
        <p:nvSpPr>
          <p:cNvPr id="23648" name="Text Box 112"/>
          <p:cNvSpPr txBox="1">
            <a:spLocks noChangeArrowheads="1"/>
          </p:cNvSpPr>
          <p:nvPr/>
        </p:nvSpPr>
        <p:spPr bwMode="auto">
          <a:xfrm>
            <a:off x="609600" y="3276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/>
              <a:t>OR</a:t>
            </a:r>
          </a:p>
        </p:txBody>
      </p:sp>
      <p:sp>
        <p:nvSpPr>
          <p:cNvPr id="23649" name="Text Box 114"/>
          <p:cNvSpPr txBox="1">
            <a:spLocks noChangeArrowheads="1"/>
          </p:cNvSpPr>
          <p:nvPr/>
        </p:nvSpPr>
        <p:spPr bwMode="auto">
          <a:xfrm>
            <a:off x="838200" y="12192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dirty="0" smtClean="0"/>
              <a:t>NOT (not needed for P3)</a:t>
            </a:r>
            <a:endParaRPr lang="en-US" sz="1800" dirty="0"/>
          </a:p>
        </p:txBody>
      </p:sp>
      <p:sp>
        <p:nvSpPr>
          <p:cNvPr id="23650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E467F1-0B38-3546-B252-067F8A58BA43}" type="datetime1">
              <a:rPr lang="en-US" sz="1200">
                <a:latin typeface="Garamond" charset="0"/>
                <a:cs typeface="Arial" charset="0"/>
              </a:rPr>
              <a:pPr eaLnBrk="1" hangingPunct="1"/>
              <a:t>9/21/17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30</a:t>
            </a:r>
          </a:p>
        </p:txBody>
      </p:sp>
      <p:sp>
        <p:nvSpPr>
          <p:cNvPr id="23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F11F45-5EDE-DD4B-88E6-CE08A8EAB57D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5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8"/>
          </a:xfrm>
        </p:spPr>
        <p:txBody>
          <a:bodyPr/>
          <a:lstStyle/>
          <a:p>
            <a:r>
              <a:rPr lang="en-US">
                <a:latin typeface="Garamond" charset="0"/>
              </a:rPr>
              <a:t>Review: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Conditional execution using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ea typeface="+mn-ea"/>
                <a:cs typeface="Courier New" pitchFamily="49" charset="0"/>
              </a:rPr>
              <a:t>if 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statements</a:t>
            </a:r>
            <a:r>
              <a:rPr lang="en-US" dirty="0" smtClean="0">
                <a:ea typeface="+mn-ea"/>
              </a:rPr>
              <a:t>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Form: 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(&lt;expression&gt;)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[ else				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brackets show</a:t>
            </a:r>
            <a:endParaRPr lang="en-US" i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&lt;statement&gt; ]		</a:t>
            </a: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i="1" dirty="0" smtClean="0">
                <a:solidFill>
                  <a:srgbClr val="FF0000"/>
                </a:solidFill>
                <a:cs typeface="Courier New" pitchFamily="49" charset="0"/>
              </a:rPr>
              <a:t> is optional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Expression frequently uses relational operators to test equality/inequality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 &gt;  &lt;=  &gt;=  ==   !=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(x &lt;= 5)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</a:rPr>
              <a:t>Can combine conditions using logical operators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AND 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&amp;&amp; 	</a:t>
            </a:r>
            <a:r>
              <a:rPr lang="en-US" dirty="0" smtClean="0">
                <a:cs typeface="Courier New" pitchFamily="49" charset="0"/>
              </a:rPr>
              <a:t>OR: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((x &lt;= 5) &amp;&amp; (x &gt; 0))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Courier New" pitchFamily="49" charset="0"/>
              </a:rPr>
              <a:t>Can test if condition is false using logical NOT: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!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>
                <a:cs typeface="Courier New" pitchFamily="49" charset="0"/>
              </a:rPr>
              <a:t>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(!(x &lt; 5))</a:t>
            </a:r>
          </a:p>
          <a:p>
            <a:pPr>
              <a:buFont typeface="Wingdings" pitchFamily="2" charset="2"/>
              <a:buChar char="n"/>
              <a:defRPr/>
            </a:pPr>
            <a:endParaRPr lang="en-US" dirty="0"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D4180F5-A2AE-CE4F-90D2-D71142D4F021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D92EEE8-7499-D043-85C4-5F43CF3E4758}" type="slidenum">
              <a:rPr lang="en-US">
                <a:latin typeface="Garamond" charset="0"/>
              </a:rPr>
              <a:pPr eaLnBrk="1" hangingPunct="1"/>
              <a:t>5</a:t>
            </a:fld>
            <a:endParaRPr lang="en-US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1) 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466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{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}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F9211B-969C-F84B-B10C-2DBC6A9E3888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870F51-882B-C44C-905A-561EA9CE200D}" type="slidenum">
              <a:rPr lang="en-US">
                <a:latin typeface="Garamond" charset="0"/>
              </a:rPr>
              <a:pPr eaLnBrk="1" hangingPunct="1"/>
              <a:t>6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2)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/>
              <a:t>If there is only one statement needed for the true and/or false condition, the {} are not needed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int n;</a:t>
            </a:r>
          </a:p>
          <a:p>
            <a:pPr>
              <a:spcBef>
                <a:spcPct val="50000"/>
              </a:spcBef>
            </a:pPr>
            <a:r>
              <a:rPr lang="en-US" sz="1800">
                <a:latin typeface="Courier New" charset="0"/>
              </a:rPr>
              <a:t>printf("Enter a number 1 to 10: 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scanf("%d",&amp;n);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if (n &gt; 10)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 if (n &lt; 1)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printf(“That’s not in range!");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else</a:t>
            </a:r>
            <a:br>
              <a:rPr lang="en-US" sz="1800">
                <a:latin typeface="Courier New" charset="0"/>
              </a:rPr>
            </a:br>
            <a:r>
              <a:rPr lang="en-US" sz="1800">
                <a:latin typeface="Courier New" charset="0"/>
              </a:rPr>
              <a:t>	printf("Good job!");</a:t>
            </a:r>
            <a:br>
              <a:rPr lang="en-US" sz="1800">
                <a:latin typeface="Courier New" charset="0"/>
              </a:rPr>
            </a:br>
            <a:endParaRPr lang="en-US" sz="1800"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38B20F1-4CEE-DC41-90FC-D643125F61DC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3FB1CA-124D-FF4A-AA01-A5F8ED82B677}" type="slidenum">
              <a:rPr lang="en-US">
                <a:latin typeface="Garamond" charset="0"/>
              </a:rPr>
              <a:pPr eaLnBrk="1" hangingPunct="1"/>
              <a:t>7</a:t>
            </a:fld>
            <a:endParaRPr lang="en-US">
              <a:latin typeface="Garamond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3)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latin typeface="Courier New" charset="0"/>
              </a:rPr>
              <a:t>if </a:t>
            </a:r>
            <a:r>
              <a:rPr lang="en-US" sz="1800" dirty="0">
                <a:latin typeface="Courier New" charset="0"/>
              </a:rPr>
              <a:t>( (n &gt; 10) || (n &lt; 1)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("Good job!");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2CE99A3-2219-FB43-961B-FD1565A0BFBA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6651B0-4962-3D47-B8D7-1675101F5333}" type="slidenum">
              <a:rPr lang="en-US">
                <a:latin typeface="Garamond" charset="0"/>
              </a:rPr>
              <a:pPr eaLnBrk="1" hangingPunct="1"/>
              <a:t>8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>
                <a:latin typeface="Garamond" charset="0"/>
              </a:rPr>
              <a:t>if  (range checking - take 4)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8458200" cy="327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/>
              <a:t>Use the &amp;&amp; or || as needed to check for multiple conditions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int</a:t>
            </a:r>
            <a:r>
              <a:rPr lang="en-US" sz="1800" dirty="0">
                <a:latin typeface="Courier New" charset="0"/>
              </a:rPr>
              <a:t> n;</a:t>
            </a:r>
          </a:p>
          <a:p>
            <a:pPr>
              <a:spcBef>
                <a:spcPct val="50000"/>
              </a:spcBef>
            </a:pP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("Enter a number 1 to 10: ");</a:t>
            </a:r>
            <a:br>
              <a:rPr lang="en-US" sz="1800" dirty="0">
                <a:latin typeface="Courier New" charset="0"/>
              </a:rPr>
            </a:br>
            <a:r>
              <a:rPr lang="en-US" sz="1800" dirty="0" err="1">
                <a:latin typeface="Courier New" charset="0"/>
              </a:rPr>
              <a:t>scanf</a:t>
            </a:r>
            <a:r>
              <a:rPr lang="en-US" sz="1800" dirty="0">
                <a:latin typeface="Courier New" charset="0"/>
              </a:rPr>
              <a:t>("%</a:t>
            </a:r>
            <a:r>
              <a:rPr lang="en-US" sz="1800" dirty="0" err="1">
                <a:latin typeface="Courier New" charset="0"/>
              </a:rPr>
              <a:t>d",&amp;n</a:t>
            </a:r>
            <a:r>
              <a:rPr lang="en-US" sz="1800" dirty="0">
                <a:latin typeface="Courier New" charset="0"/>
              </a:rPr>
              <a:t>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				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latin typeface="Courier New" charset="0"/>
              </a:rPr>
              <a:t>if ( (1 &lt;= n) &amp;&amp; (n &lt;= 10) )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(“Good job!");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else</a:t>
            </a:r>
            <a:br>
              <a:rPr lang="en-US" sz="1800" dirty="0">
                <a:latin typeface="Courier New" charset="0"/>
              </a:rPr>
            </a:br>
            <a:r>
              <a:rPr lang="en-US" sz="1800" dirty="0">
                <a:latin typeface="Courier New" charset="0"/>
              </a:rPr>
              <a:t>	</a:t>
            </a:r>
            <a:r>
              <a:rPr lang="en-US" sz="1800" dirty="0" err="1">
                <a:latin typeface="Courier New" charset="0"/>
              </a:rPr>
              <a:t>printf</a:t>
            </a:r>
            <a:r>
              <a:rPr lang="en-US" sz="1800" dirty="0">
                <a:latin typeface="Courier New" charset="0"/>
              </a:rPr>
              <a:t>(“That’s not in range!");</a:t>
            </a:r>
            <a:br>
              <a:rPr lang="en-US" sz="1800" dirty="0">
                <a:latin typeface="Courier New" charset="0"/>
              </a:rPr>
            </a:br>
            <a:endParaRPr lang="en-US" sz="1800" dirty="0"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C8557B-67EE-0B44-B500-C84700325CB6}" type="datetime1">
              <a:rPr lang="en-US">
                <a:latin typeface="Garamond" charset="0"/>
              </a:rPr>
              <a:pPr eaLnBrk="1" hangingPunct="1"/>
              <a:t>9/21/17</a:t>
            </a:fld>
            <a:endParaRPr lang="en-US">
              <a:latin typeface="Garamond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7CC5BD-D0CB-1848-BF4A-065D82CF6D96}" type="slidenum">
              <a:rPr lang="en-US">
                <a:latin typeface="Garamond" charset="0"/>
              </a:rPr>
              <a:pPr eaLnBrk="1" hangingPunct="1"/>
              <a:t>9</a:t>
            </a:fld>
            <a:endParaRPr lang="en-US">
              <a:latin typeface="Garamond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Lecture 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7370</TotalTime>
  <Words>897</Words>
  <Application>Microsoft Macintosh PowerPoint</Application>
  <PresentationFormat>On-screen Show (4:3)</PresentationFormat>
  <Paragraphs>244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EECE.2160 ECE Application Programming</vt:lpstr>
      <vt:lpstr>Lecture outline</vt:lpstr>
      <vt:lpstr>Program 3</vt:lpstr>
      <vt:lpstr>PowerPoint Presentation</vt:lpstr>
      <vt:lpstr>Review: if statements</vt:lpstr>
      <vt:lpstr>if  (range checking - take 1) </vt:lpstr>
      <vt:lpstr>if  (range checking - take 2) </vt:lpstr>
      <vt:lpstr>if  (range checking - take 3) </vt:lpstr>
      <vt:lpstr>if  (range checking - take 4) </vt:lpstr>
      <vt:lpstr>if  (range checking) (The WRONG WAY) </vt:lpstr>
      <vt:lpstr>Example: if statements</vt:lpstr>
      <vt:lpstr>Example solution</vt:lpstr>
      <vt:lpstr>Example solution (cont.)</vt:lpstr>
      <vt:lpstr>Example solution (cont.)</vt:lpstr>
      <vt:lpstr>Debugger demonstration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1591</cp:revision>
  <dcterms:created xsi:type="dcterms:W3CDTF">2006-04-03T05:03:01Z</dcterms:created>
  <dcterms:modified xsi:type="dcterms:W3CDTF">2017-09-22T00:40:42Z</dcterms:modified>
</cp:coreProperties>
</file>