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548" r:id="rId3"/>
    <p:sldId id="579" r:id="rId4"/>
    <p:sldId id="566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67" r:id="rId13"/>
    <p:sldId id="568" r:id="rId14"/>
    <p:sldId id="569" r:id="rId15"/>
    <p:sldId id="570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64C03-7210-4DDC-B8D9-C0982D6E442C}" v="2" dt="2019-02-15T16:50:35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96" d="100"/>
          <a:sy n="96" d="100"/>
        </p:scale>
        <p:origin x="5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03E36B10-99B9-4719-8A1C-4C724CEF0667}"/>
    <pc:docChg chg="undo custSel addSld delSld modSld">
      <pc:chgData name="Geiger, Michael J" userId="13cae92b-b37c-450b-a449-82fcae19569d" providerId="ADAL" clId="{03E36B10-99B9-4719-8A1C-4C724CEF0667}" dt="2019-02-15T16:50:38.449" v="58" actId="27636"/>
      <pc:docMkLst>
        <pc:docMk/>
      </pc:docMkLst>
      <pc:sldChg chg="del">
        <pc:chgData name="Geiger, Michael J" userId="13cae92b-b37c-450b-a449-82fcae19569d" providerId="ADAL" clId="{03E36B10-99B9-4719-8A1C-4C724CEF0667}" dt="2019-02-15T16:49:32.555" v="1" actId="2696"/>
        <pc:sldMkLst>
          <pc:docMk/>
          <pc:sldMk cId="0" sldId="422"/>
        </pc:sldMkLst>
      </pc:sldChg>
      <pc:sldChg chg="modSp">
        <pc:chgData name="Geiger, Michael J" userId="13cae92b-b37c-450b-a449-82fcae19569d" providerId="ADAL" clId="{03E36B10-99B9-4719-8A1C-4C724CEF0667}" dt="2019-02-15T16:50:38.449" v="58" actId="27636"/>
        <pc:sldMkLst>
          <pc:docMk/>
          <pc:sldMk cId="0" sldId="447"/>
        </pc:sldMkLst>
        <pc:spChg chg="mod">
          <ac:chgData name="Geiger, Michael J" userId="13cae92b-b37c-450b-a449-82fcae19569d" providerId="ADAL" clId="{03E36B10-99B9-4719-8A1C-4C724CEF0667}" dt="2019-02-15T16:50:38.449" v="58" actId="27636"/>
          <ac:spMkLst>
            <pc:docMk/>
            <pc:sldMk cId="0" sldId="447"/>
            <ac:spMk id="20483" creationId="{00000000-0000-0000-0000-000000000000}"/>
          </ac:spMkLst>
        </pc:spChg>
      </pc:sldChg>
      <pc:sldChg chg="modSp add">
        <pc:chgData name="Geiger, Michael J" userId="13cae92b-b37c-450b-a449-82fcae19569d" providerId="ADAL" clId="{03E36B10-99B9-4719-8A1C-4C724CEF0667}" dt="2019-02-15T16:49:37.188" v="2" actId="20577"/>
        <pc:sldMkLst>
          <pc:docMk/>
          <pc:sldMk cId="1973480089" sldId="548"/>
        </pc:sldMkLst>
        <pc:spChg chg="mod">
          <ac:chgData name="Geiger, Michael J" userId="13cae92b-b37c-450b-a449-82fcae19569d" providerId="ADAL" clId="{03E36B10-99B9-4719-8A1C-4C724CEF0667}" dt="2019-02-15T16:49:37.188" v="2" actId="20577"/>
          <ac:spMkLst>
            <pc:docMk/>
            <pc:sldMk cId="1973480089" sldId="548"/>
            <ac:spMk id="4099" creationId="{00000000-0000-0000-0000-000000000000}"/>
          </ac:spMkLst>
        </pc:spChg>
      </pc:sldChg>
      <pc:sldChg chg="add del">
        <pc:chgData name="Geiger, Michael J" userId="13cae92b-b37c-450b-a449-82fcae19569d" providerId="ADAL" clId="{03E36B10-99B9-4719-8A1C-4C724CEF0667}" dt="2019-02-15T16:49:57.309" v="24" actId="2696"/>
        <pc:sldMkLst>
          <pc:docMk/>
          <pc:sldMk cId="1749464331" sldId="571"/>
        </pc:sldMkLst>
      </pc:sldChg>
      <pc:sldChg chg="modSp">
        <pc:chgData name="Geiger, Michael J" userId="13cae92b-b37c-450b-a449-82fcae19569d" providerId="ADAL" clId="{03E36B10-99B9-4719-8A1C-4C724CEF0667}" dt="2019-02-15T16:50:07.188" v="40" actId="20577"/>
        <pc:sldMkLst>
          <pc:docMk/>
          <pc:sldMk cId="379776554" sldId="573"/>
        </pc:sldMkLst>
        <pc:spChg chg="mod">
          <ac:chgData name="Geiger, Michael J" userId="13cae92b-b37c-450b-a449-82fcae19569d" providerId="ADAL" clId="{03E36B10-99B9-4719-8A1C-4C724CEF0667}" dt="2019-02-15T16:50:07.188" v="40" actId="20577"/>
          <ac:spMkLst>
            <pc:docMk/>
            <pc:sldMk cId="379776554" sldId="573"/>
            <ac:spMk id="13314" creationId="{00000000-0000-0000-0000-000000000000}"/>
          </ac:spMkLst>
        </pc:spChg>
      </pc:sldChg>
      <pc:sldChg chg="del">
        <pc:chgData name="Geiger, Michael J" userId="13cae92b-b37c-450b-a449-82fcae19569d" providerId="ADAL" clId="{03E36B10-99B9-4719-8A1C-4C724CEF0667}" dt="2019-02-15T16:49:52.968" v="22" actId="2696"/>
        <pc:sldMkLst>
          <pc:docMk/>
          <pc:sldMk cId="610565785" sldId="578"/>
        </pc:sldMkLst>
      </pc:sldChg>
      <pc:sldChg chg="modSp">
        <pc:chgData name="Geiger, Michael J" userId="13cae92b-b37c-450b-a449-82fcae19569d" providerId="ADAL" clId="{03E36B10-99B9-4719-8A1C-4C724CEF0667}" dt="2019-02-15T16:49:50.266" v="21" actId="20577"/>
        <pc:sldMkLst>
          <pc:docMk/>
          <pc:sldMk cId="1540609875" sldId="579"/>
        </pc:sldMkLst>
        <pc:spChg chg="mod">
          <ac:chgData name="Geiger, Michael J" userId="13cae92b-b37c-450b-a449-82fcae19569d" providerId="ADAL" clId="{03E36B10-99B9-4719-8A1C-4C724CEF0667}" dt="2019-02-15T16:49:50.266" v="21" actId="20577"/>
          <ac:spMkLst>
            <pc:docMk/>
            <pc:sldMk cId="1540609875" sldId="579"/>
            <ac:spMk id="3" creationId="{00000000-0000-0000-0000-000000000000}"/>
          </ac:spMkLst>
        </pc:spChg>
      </pc:sldChg>
      <pc:sldChg chg="del">
        <pc:chgData name="Geiger, Michael J" userId="13cae92b-b37c-450b-a449-82fcae19569d" providerId="ADAL" clId="{03E36B10-99B9-4719-8A1C-4C724CEF0667}" dt="2019-02-15T16:50:16.485" v="41" actId="2696"/>
        <pc:sldMkLst>
          <pc:docMk/>
          <pc:sldMk cId="654330050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2D1C24-7BE2-3F4A-AAB3-913B6DE6A9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7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64C898-3C8E-3F42-966A-18B8983D0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1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189C0-EA79-094E-A080-3E1FC204680D}" type="datetime1">
              <a:rPr lang="en-US" smtClean="0"/>
              <a:t>2/15/2019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BC7AA-0CB8-7944-82FD-214704095D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9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83F81-F7F1-7340-A56D-337D9CD18B1F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46464-4382-694F-92B0-E5A1F6F9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6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075E9-4035-0240-A1F6-5B2492F2AD98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2349D-4946-1D43-9862-3F654FA6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CCDF8-2673-7040-B444-AB5E25A65BA1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69D61-A3CB-3648-BFF3-166572ACB4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D7241-26BE-8C4D-B881-A1522E3FC4C5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D84A72-1C75-E84A-A54C-21F5E92441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4A0D6-6DD8-E04D-8A1A-7F2C5B65B6A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D8485-0AEA-2548-9719-DB0252F301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1513A-9587-9742-9E80-241CB64E6CA6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E0BC1-F1AB-3B4A-B542-B4D4A37F2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BED24-1273-914B-9448-9A2386796AE7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4B90-D33B-A449-9029-B10DD2AA96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A85962-B4FB-7E43-A539-99BA32D2B419}" type="datetime1">
              <a:rPr lang="en-US" smtClean="0"/>
              <a:t>2/15/2019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ACAAFB-8A45-814A-A773-90C0DDC79B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4693B-882B-514E-A761-8A1E0072F302}" type="datetime1">
              <a:rPr lang="en-US" smtClean="0"/>
              <a:t>2/15/2019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2B032-9049-DE48-89BD-F00E1AC61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021DD-F349-CD4A-80A6-285E419EAAE5}" type="datetime1">
              <a:rPr lang="en-US" smtClean="0"/>
              <a:t>2/15/2019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357D-014C-464F-9663-1E6FADCE7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A0C59-B24E-9B4B-B16D-72A29303EBAC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4F80-A65F-9043-8CA5-E8F70547E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43455-3687-764F-8A4F-BE57A39BF402}" type="datetime1">
              <a:rPr lang="en-US" smtClean="0"/>
              <a:t>2/15/2019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E9544-B30E-8945-8328-71312E476F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EB244A04-80D9-A14E-998A-6BD112CADA36}" type="datetime1">
              <a:rPr lang="en-US" smtClean="0"/>
              <a:t>2/15/2019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213F981-247D-2141-AC23-BE20A71FD6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3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  <p:sldLayoutId id="2147484530" r:id="rId11"/>
    <p:sldLayoutId id="2147484531" r:id="rId12"/>
    <p:sldLayoutId id="21474845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jgeiger.github.io/eece2160/oldexam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jgeiger.github.io/eece2160/oldexam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2018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10: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While/do-while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Core of program demonstrating while loop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// Prompt for and read first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("Enter grade: 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("%lf", &amp;grade);</a:t>
            </a:r>
          </a:p>
          <a:p>
            <a:pPr>
              <a:buFont typeface="Wingdings" pitchFamily="2" charset="2"/>
              <a:buNone/>
              <a:defRPr/>
            </a:pPr>
            <a:endParaRPr lang="en-US" sz="23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/* Continue reading/accumulating grades until invalid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	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while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300" dirty="0">
                <a:latin typeface="Courier New" pitchFamily="49" charset="0"/>
                <a:ea typeface="+mn-ea"/>
                <a:cs typeface="Courier New" pitchFamily="49" charset="0"/>
              </a:rPr>
              <a:t>	gradeSum = gradeSum + grade;	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 + 1;	// Increment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("%lf", &amp;grade);		//   read next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6E0697-55FB-DE42-B142-BBBFB822EAA5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4551E40-11CF-CE43-873E-6E28DFB25519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2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Rewrite grade average program to ensure at least one grade is read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Change core of program (shown previously):</a:t>
            </a:r>
          </a:p>
          <a:p>
            <a:pPr>
              <a:buFont typeface="Wingdings" pitchFamily="2" charset="2"/>
              <a:buNone/>
              <a:defRPr/>
            </a:pPr>
            <a:endParaRPr lang="en-US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/* Prompt for and read grades until invalid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  value entered */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do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("Enter grade: ");		// Prompt for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("%lf", &amp;grade);		//   read grade</a:t>
            </a:r>
            <a:endParaRPr lang="pt-BR" sz="28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if ((grade &gt;= 0.0) &amp;&amp; (grade &lt;= 100.0)) {</a:t>
            </a:r>
          </a:p>
          <a:p>
            <a:pPr>
              <a:buFont typeface="Wingdings" pitchFamily="2" charset="2"/>
              <a:buNone/>
              <a:defRPr/>
            </a:pPr>
            <a:r>
              <a:rPr lang="pt-BR" sz="2800" dirty="0">
                <a:latin typeface="Courier New" pitchFamily="49" charset="0"/>
                <a:ea typeface="+mn-ea"/>
                <a:cs typeface="Courier New" pitchFamily="49" charset="0"/>
              </a:rPr>
              <a:t>		gradeSum = gradeSum + grade;    // Accumulate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 + 1;    // Inc. grade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800" dirty="0">
                <a:latin typeface="Courier New" pitchFamily="49" charset="0"/>
                <a:ea typeface="+mn-ea"/>
                <a:cs typeface="Courier New" pitchFamily="49" charset="0"/>
              </a:rPr>
              <a:t>} while ((grade &gt;= 0.0) &amp;&amp; (grade &lt;= 100.0)); 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843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16EA5B-FE5D-6440-968B-3D59119B3129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2E4DA4-FC1B-754D-B396-BADB1BFD9820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27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Write a while or do-while loop for each of the following tasks:</a:t>
            </a:r>
          </a:p>
          <a:p>
            <a:pPr lvl="1"/>
            <a:r>
              <a:rPr lang="en-US" dirty="0"/>
              <a:t>Print all multiples of 3 between 0 and 100 (including 0)</a:t>
            </a:r>
          </a:p>
          <a:p>
            <a:pPr lvl="1"/>
            <a:r>
              <a:rPr lang="en-US" dirty="0"/>
              <a:t>Given two variables,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Count the number of iterations this loop takes and print it when the loop is done</a:t>
            </a:r>
          </a:p>
          <a:p>
            <a:pPr lvl="2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D96F-ACC8-0F44-AE7C-B8EB35ADD85C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500" dirty="0"/>
              <a:t>Print all multiples of 3 between 0 and 100 (including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100) {</a:t>
            </a:r>
            <a:endParaRPr lang="ro-RO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printf("%d\n", i);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i = i + 3;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A775-9D92-994F-9E64-31AFD0C9881F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2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Given two integer variables,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, repeatedly increment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by 1 and decrement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by 1 until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is greater than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Print the initial values of </a:t>
            </a:r>
            <a:r>
              <a:rPr lang="en-US" dirty="0">
                <a:latin typeface="Courier New"/>
                <a:cs typeface="Courier New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y</a:t>
            </a:r>
            <a:r>
              <a:rPr lang="en-US" dirty="0"/>
              <a:t> before the loop starts</a:t>
            </a:r>
          </a:p>
          <a:p>
            <a:pPr lvl="1"/>
            <a:r>
              <a:rPr lang="en-US" dirty="0"/>
              <a:t>Count the number of iterations this loop takes and print it when the loop is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x, y;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	//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# iterations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...		// Code to </a:t>
            </a:r>
            <a:r>
              <a:rPr lang="en-US">
                <a:latin typeface="Courier New"/>
                <a:cs typeface="Courier New"/>
              </a:rPr>
              <a:t>assign values to x &amp; 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("x = %d, y = %d initially\n", x, y);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while (x &lt;= y) {</a:t>
            </a:r>
          </a:p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	x = x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y = y - 1;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	i = i + 1;</a:t>
            </a:r>
          </a:p>
          <a:p>
            <a:pPr marL="0" indent="0">
              <a:buNone/>
            </a:pPr>
            <a:r>
              <a:rPr lang="es-ES_tradnl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s-ES_tradnl" dirty="0" err="1">
                <a:latin typeface="Courier New"/>
                <a:cs typeface="Courier New"/>
              </a:rPr>
              <a:t>printf</a:t>
            </a:r>
            <a:r>
              <a:rPr lang="es-ES_tradnl" dirty="0">
                <a:latin typeface="Courier New"/>
                <a:cs typeface="Courier New"/>
              </a:rPr>
              <a:t>("</a:t>
            </a:r>
            <a:r>
              <a:rPr lang="es-ES_tradnl" dirty="0" err="1">
                <a:latin typeface="Courier New"/>
                <a:cs typeface="Courier New"/>
              </a:rPr>
              <a:t>Number</a:t>
            </a:r>
            <a:r>
              <a:rPr lang="es-ES_tradnl" dirty="0">
                <a:latin typeface="Courier New"/>
                <a:cs typeface="Courier New"/>
              </a:rPr>
              <a:t> of </a:t>
            </a:r>
            <a:r>
              <a:rPr lang="es-ES_tradnl" dirty="0" err="1">
                <a:latin typeface="Courier New"/>
                <a:cs typeface="Courier New"/>
              </a:rPr>
              <a:t>iterations</a:t>
            </a:r>
            <a:r>
              <a:rPr lang="es-ES_tradnl" dirty="0">
                <a:latin typeface="Courier New"/>
                <a:cs typeface="Courier New"/>
              </a:rPr>
              <a:t>: %d\n", i);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CE9A-C28A-9349-B7DF-9255002E76C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dirty="0"/>
              <a:t>Repeatedly prompt for and read a single non-space character into a variable,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/>
              <a:t>, until the user enters either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 or </a:t>
            </a:r>
            <a:r>
              <a:rPr lang="en-US" dirty="0">
                <a:latin typeface="Courier New"/>
                <a:cs typeface="Courier New"/>
              </a:rPr>
              <a:t>'x'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char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do {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err="1">
                <a:latin typeface="Courier New"/>
                <a:cs typeface="Courier New"/>
              </a:rPr>
              <a:t>printf</a:t>
            </a:r>
            <a:r>
              <a:rPr lang="pt-BR" dirty="0">
                <a:latin typeface="Courier New"/>
                <a:cs typeface="Courier New"/>
              </a:rPr>
              <a:t>("</a:t>
            </a:r>
            <a:r>
              <a:rPr lang="pt-BR" dirty="0" err="1">
                <a:latin typeface="Courier New"/>
                <a:cs typeface="Courier New"/>
              </a:rPr>
              <a:t>Enter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character</a:t>
            </a:r>
            <a:r>
              <a:rPr lang="pt-BR" dirty="0">
                <a:latin typeface="Courier New"/>
                <a:cs typeface="Courier New"/>
              </a:rPr>
              <a:t>: ");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err="1">
                <a:latin typeface="Courier New"/>
                <a:cs typeface="Courier New"/>
              </a:rPr>
              <a:t>scanf</a:t>
            </a:r>
            <a:r>
              <a:rPr lang="nl-NL" dirty="0">
                <a:latin typeface="Courier New"/>
                <a:cs typeface="Courier New"/>
              </a:rPr>
              <a:t>(" %c", &amp;</a:t>
            </a:r>
            <a:r>
              <a:rPr lang="nl-NL" dirty="0" err="1">
                <a:latin typeface="Courier New"/>
                <a:cs typeface="Courier New"/>
              </a:rPr>
              <a:t>cmd</a:t>
            </a:r>
            <a:r>
              <a:rPr lang="nl-NL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} while (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 &amp;&amp; </a:t>
            </a:r>
            <a:r>
              <a:rPr lang="en-US" dirty="0" err="1">
                <a:latin typeface="Courier New"/>
                <a:cs typeface="Courier New"/>
              </a:rPr>
              <a:t>cmd</a:t>
            </a:r>
            <a:r>
              <a:rPr lang="en-US" dirty="0">
                <a:latin typeface="Courier New"/>
                <a:cs typeface="Courier New"/>
              </a:rPr>
              <a:t> != 'x');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9B121-9826-8846-A5AF-E25F2C7DF735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A23BD-02AE-1F4B-83EF-E7EAEF234F1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Exam 1 Preview</a:t>
            </a: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Text exercises due 3 days after each lecture</a:t>
            </a:r>
          </a:p>
          <a:p>
            <a:pPr lvl="1"/>
            <a:r>
              <a:rPr lang="en-US" dirty="0"/>
              <a:t>Program 1 resubmissions due Tuesday, 2/19</a:t>
            </a:r>
          </a:p>
          <a:p>
            <a:pPr lvl="1"/>
            <a:r>
              <a:rPr lang="en-US" dirty="0"/>
              <a:t>Program 3 due Monday, 2/25</a:t>
            </a:r>
          </a:p>
          <a:p>
            <a:pPr lvl="1"/>
            <a:r>
              <a:rPr lang="en-US" dirty="0"/>
              <a:t>Exam 1 on Friday, 2/22</a:t>
            </a:r>
          </a:p>
          <a:p>
            <a:pPr lvl="2"/>
            <a:r>
              <a:rPr lang="en-US" dirty="0"/>
              <a:t>Allowed one double-sided 8.5” x 11” note sheet</a:t>
            </a:r>
          </a:p>
          <a:p>
            <a:pPr lvl="2"/>
            <a:r>
              <a:rPr lang="en-US" dirty="0"/>
              <a:t>No other notes, no electronic devices</a:t>
            </a:r>
          </a:p>
          <a:p>
            <a:pPr lvl="2"/>
            <a:r>
              <a:rPr lang="en-US" dirty="0"/>
              <a:t>Old exams at link on course home page (</a:t>
            </a:r>
            <a:r>
              <a:rPr lang="en-US" dirty="0">
                <a:hlinkClick r:id="rId2"/>
              </a:rPr>
              <a:t>http://mjgeiger.github.io/eece2160/oldexams.htm</a:t>
            </a:r>
            <a:r>
              <a:rPr lang="en-US" dirty="0"/>
              <a:t>)</a:t>
            </a:r>
          </a:p>
          <a:p>
            <a:pPr lvl="2"/>
            <a:endParaRPr lang="en-US" dirty="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83B5763-223C-944E-91B5-1559792ED7A4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0F026B3-6960-BE40-8933-9E6C731C3A33}" type="slidenum">
              <a:rPr lang="en-US" sz="1200">
                <a:latin typeface="Garamond" charset="0"/>
              </a:rPr>
              <a:pPr/>
              <a:t>16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Announcements/reminders</a:t>
            </a:r>
            <a:endParaRPr lang="en-US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exercises due 3 days after each lecture</a:t>
            </a:r>
          </a:p>
          <a:p>
            <a:r>
              <a:rPr lang="en-US" dirty="0"/>
              <a:t>Program 1 resubmissions due Tuesday, 2/19</a:t>
            </a:r>
          </a:p>
          <a:p>
            <a:r>
              <a:rPr lang="en-US" dirty="0"/>
              <a:t>Program 3 due Monday, 2/25</a:t>
            </a:r>
          </a:p>
          <a:p>
            <a:r>
              <a:rPr lang="en-US" dirty="0"/>
              <a:t>Exam 1 on Friday, 2/22</a:t>
            </a:r>
          </a:p>
          <a:p>
            <a:pPr lvl="1"/>
            <a:r>
              <a:rPr lang="en-US" dirty="0"/>
              <a:t>Allowed one double-sided 8.5” x 11” note sheet</a:t>
            </a:r>
          </a:p>
          <a:p>
            <a:pPr lvl="1"/>
            <a:r>
              <a:rPr lang="en-US" dirty="0"/>
              <a:t>No other notes, no electronic devices</a:t>
            </a:r>
          </a:p>
          <a:p>
            <a:pPr lvl="1"/>
            <a:r>
              <a:rPr lang="en-US" dirty="0"/>
              <a:t>Old exams at link on course home page (</a:t>
            </a:r>
            <a:r>
              <a:rPr lang="en-US" dirty="0">
                <a:hlinkClick r:id="rId3"/>
              </a:rPr>
              <a:t>http://mjgeiger.github.io/eece2160/oldexams.htm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283B6A7-38A5-9143-BD10-C239FD9F0559}" type="datetime1">
              <a:rPr lang="en-US" smtClean="0"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Application Programming: Lecture 9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Review</a:t>
            </a:r>
          </a:p>
          <a:p>
            <a:pPr lvl="1"/>
            <a:r>
              <a:rPr lang="en-US" dirty="0">
                <a:latin typeface="Arial" charset="0"/>
              </a:rPr>
              <a:t>While, do-while loops</a:t>
            </a:r>
          </a:p>
          <a:p>
            <a:r>
              <a:rPr lang="en-US" dirty="0">
                <a:latin typeface="Arial" charset="0"/>
              </a:rPr>
              <a:t>Today’</a:t>
            </a:r>
            <a:r>
              <a:rPr lang="en-US" altLang="ja-JP" dirty="0">
                <a:latin typeface="Arial" charset="0"/>
              </a:rPr>
              <a:t>s lecture</a:t>
            </a:r>
          </a:p>
          <a:p>
            <a:pPr lvl="1"/>
            <a:r>
              <a:rPr lang="en-US" altLang="ja-JP" dirty="0">
                <a:latin typeface="Arial" charset="0"/>
              </a:rPr>
              <a:t>While loop applications</a:t>
            </a:r>
          </a:p>
          <a:p>
            <a:pPr lvl="1"/>
            <a:r>
              <a:rPr lang="en-US" dirty="0">
                <a:latin typeface="Arial" charset="0"/>
              </a:rPr>
              <a:t>Do-while loops</a:t>
            </a:r>
          </a:p>
          <a:p>
            <a:pPr lvl="1"/>
            <a:r>
              <a:rPr lang="en-US" dirty="0">
                <a:latin typeface="Arial" charset="0"/>
              </a:rPr>
              <a:t>Example problems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A0D6-6DD8-E04D-8A1A-7F2C5B65B6A4}" type="datetime1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8485-0AEA-2548-9719-DB0252F301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while loops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Used for repetition of code</a:t>
            </a:r>
          </a:p>
          <a:p>
            <a:r>
              <a:rPr lang="en-US" dirty="0">
                <a:latin typeface="Courier New" charset="0"/>
                <a:cs typeface="Courier New" charset="0"/>
              </a:rPr>
              <a:t>while (&lt;expression&gt;)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sz="3000" dirty="0">
                <a:latin typeface="Courier New" charset="0"/>
                <a:cs typeface="Courier New" charset="0"/>
              </a:rPr>
              <a:t>&lt;statement&gt;</a:t>
            </a: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>
                <a:latin typeface="Courier New" charset="0"/>
                <a:cs typeface="Courier New" charset="0"/>
                <a:sym typeface="Wingdings" charset="0"/>
              </a:rPr>
              <a:t> </a:t>
            </a:r>
            <a:r>
              <a:rPr lang="en-US" i="1" dirty="0">
                <a:latin typeface="Arial" charset="0"/>
                <a:cs typeface="Courier New" charset="0"/>
                <a:sym typeface="Wingdings" charset="0"/>
              </a:rPr>
              <a:t>loop body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0BEA4A-2446-C148-B58E-14F4AD1F7141}" type="datetime1">
              <a:rPr lang="en-US" smtClean="0">
                <a:latin typeface="Garamond" charset="0"/>
              </a:rPr>
              <a:t>2/15/2019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2CD03C-ED28-FB43-87DC-5533CC68F0B5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1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loop with flexible limit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Could determine loop limit based on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Result of calculation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Input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See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while2.c</a:t>
            </a:r>
            <a:r>
              <a:rPr lang="en-US" dirty="0">
                <a:ea typeface="+mn-ea"/>
                <a:cs typeface="+mn-cs"/>
              </a:rPr>
              <a:t> for an example (on website)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Program to calculate average grade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First reads # of grades to enter, then list of grades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Keeps running sum of all grades entered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Calculates average at end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Loop: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while (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numGrades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("%lf", &amp;grade);			// Read grade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gradeSum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+ grade;	// Add to sum</a:t>
            </a:r>
          </a:p>
          <a:p>
            <a:pPr>
              <a:buFont typeface="Wingdings" pitchFamily="2" charset="2"/>
              <a:buNone/>
              <a:defRPr/>
            </a:pPr>
            <a:endParaRPr lang="en-US" sz="26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600" dirty="0" err="1">
                <a:latin typeface="Courier New" pitchFamily="49" charset="0"/>
                <a:ea typeface="+mn-ea"/>
                <a:cs typeface="Courier New" pitchFamily="49" charset="0"/>
              </a:rPr>
              <a:t>gradeCount</a:t>
            </a: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 + 1;	// Inc. count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600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lvl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64E7CE-3688-EB41-AA29-F4AFF869630F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A48EA35-D6B5-FC45-8DB4-15C96A732D59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6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Application: sentinel value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Common to read input until a certain value(</a:t>
            </a:r>
            <a:r>
              <a:rPr lang="en-US" sz="1700">
                <a:solidFill>
                  <a:srgbClr val="FF0000"/>
                </a:solidFill>
                <a:latin typeface="Arial" charset="0"/>
              </a:rPr>
              <a:t>sentinel</a:t>
            </a:r>
            <a:r>
              <a:rPr lang="en-US" sz="1700">
                <a:latin typeface="Arial" charset="0"/>
              </a:rPr>
              <a:t>) is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May be predetermined (i.e., run program until user enters </a:t>
            </a:r>
            <a:r>
              <a:rPr lang="ja-JP" altLang="en-US" sz="1400">
                <a:latin typeface="Arial" charset="0"/>
              </a:rPr>
              <a:t>‘</a:t>
            </a:r>
            <a:r>
              <a:rPr lang="en-US" altLang="ja-JP" sz="1400">
                <a:latin typeface="Arial" charset="0"/>
              </a:rPr>
              <a:t>q</a:t>
            </a:r>
            <a:r>
              <a:rPr lang="ja-JP" altLang="en-US" sz="1400">
                <a:latin typeface="Arial" charset="0"/>
              </a:rPr>
              <a:t>’</a:t>
            </a:r>
            <a:r>
              <a:rPr lang="en-US" altLang="ja-JP" sz="1400">
                <a:latin typeface="Arial" charset="0"/>
              </a:rPr>
              <a:t> for </a:t>
            </a:r>
            <a:r>
              <a:rPr lang="ja-JP" altLang="en-US" sz="1400">
                <a:latin typeface="Arial" charset="0"/>
              </a:rPr>
              <a:t>“</a:t>
            </a:r>
            <a:r>
              <a:rPr lang="en-US" altLang="ja-JP" sz="1400">
                <a:latin typeface="Arial" charset="0"/>
              </a:rPr>
              <a:t>quit</a:t>
            </a:r>
            <a:r>
              <a:rPr lang="ja-JP" altLang="en-US" sz="1400">
                <a:latin typeface="Arial" charset="0"/>
              </a:rPr>
              <a:t>”</a:t>
            </a:r>
            <a:r>
              <a:rPr lang="en-US" altLang="ja-JP" sz="14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Run until invalid value entered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In file input, will often run until end of file</a:t>
            </a:r>
          </a:p>
          <a:p>
            <a:pPr>
              <a:lnSpc>
                <a:spcPct val="80000"/>
              </a:lnSpc>
            </a:pPr>
            <a:r>
              <a:rPr lang="en-US" sz="1700">
                <a:latin typeface="Arial" charset="0"/>
              </a:rPr>
              <a:t>See </a:t>
            </a:r>
            <a:r>
              <a:rPr lang="en-US" sz="1700">
                <a:latin typeface="Courier New" charset="0"/>
                <a:cs typeface="Courier New" charset="0"/>
              </a:rPr>
              <a:t>while3.c</a:t>
            </a:r>
            <a:r>
              <a:rPr lang="en-US" sz="1700">
                <a:latin typeface="Arial" charset="0"/>
              </a:rPr>
              <a:t> for an example (on website)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Refined version of average grade program</a:t>
            </a:r>
          </a:p>
          <a:p>
            <a:pPr lvl="1">
              <a:lnSpc>
                <a:spcPct val="80000"/>
              </a:lnSpc>
            </a:pPr>
            <a:r>
              <a:rPr lang="en-US" sz="1400">
                <a:latin typeface="Arial" charset="0"/>
              </a:rPr>
              <a:t>Core of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// Prompt for and read first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printf("Enter grade: ");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scanf("%lf", &amp;grade);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/* Continue reading/accumulating grades until invalid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	value entered */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while ((grade &gt;= 0.0) &amp;&amp; (grade &lt;= 100.0))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pt-BR" sz="1800">
                <a:latin typeface="Courier New" charset="0"/>
                <a:cs typeface="Courier New" charset="0"/>
              </a:rPr>
              <a:t>	gradeSum = gradeSum + grade;	// Accumulate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gradeCount = gradeCount + 1;	// Increment grade count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printf("Enter grade: ");		// Prompt for and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	scanf("%lf", &amp;grade);		//   read next grade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F572F59-BD98-B246-8229-F9DC584E5476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38F0CF-227F-0448-AAB2-289BCF14B7DE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60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do-while loops</a:t>
            </a:r>
          </a:p>
        </p:txBody>
      </p:sp>
      <p:sp>
        <p:nvSpPr>
          <p:cNvPr id="1331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while</a:t>
            </a:r>
            <a:r>
              <a:rPr lang="en-US">
                <a:latin typeface="Arial" charset="0"/>
              </a:rPr>
              <a:t> loop is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pre-tested</a:t>
            </a:r>
          </a:p>
          <a:p>
            <a:pPr lvl="1"/>
            <a:r>
              <a:rPr lang="en-US">
                <a:latin typeface="Arial" charset="0"/>
              </a:rPr>
              <a:t>Check condition at start; if false, don’t enter loop</a:t>
            </a:r>
          </a:p>
          <a:p>
            <a:r>
              <a:rPr lang="en-US">
                <a:latin typeface="Arial" charset="0"/>
              </a:rPr>
              <a:t>To guarantee at least one iteration, use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post-tested</a:t>
            </a:r>
            <a:r>
              <a:rPr lang="en-US">
                <a:latin typeface="Arial" charset="0"/>
              </a:rPr>
              <a:t> loop: </a:t>
            </a: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do-while</a:t>
            </a:r>
          </a:p>
          <a:p>
            <a:pPr lvl="1"/>
            <a:r>
              <a:rPr lang="en-US">
                <a:latin typeface="Arial" charset="0"/>
              </a:rPr>
              <a:t>Checks condition at end of loop</a:t>
            </a:r>
          </a:p>
          <a:p>
            <a:r>
              <a:rPr lang="en-US">
                <a:latin typeface="Courier New" charset="0"/>
              </a:rPr>
              <a:t>do {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	&lt;statements&gt;</a:t>
            </a:r>
            <a:br>
              <a:rPr lang="en-US">
                <a:latin typeface="Courier New" charset="0"/>
              </a:rPr>
            </a:br>
            <a:r>
              <a:rPr lang="en-US">
                <a:latin typeface="Courier New" charset="0"/>
              </a:rPr>
              <a:t>} while ( &lt;expression&gt;  )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;</a:t>
            </a:r>
            <a:br>
              <a:rPr lang="en-US">
                <a:latin typeface="Courier New" charset="0"/>
              </a:rPr>
            </a:br>
            <a:endParaRPr lang="en-US"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</a:rPr>
              <a:t>				</a:t>
            </a:r>
            <a:r>
              <a:rPr lang="en-US" i="1">
                <a:solidFill>
                  <a:srgbClr val="FF0000"/>
                </a:solidFill>
                <a:latin typeface="Arial" charset="0"/>
              </a:rPr>
              <a:t>Don’t forget semicolon!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E10A303-52D5-EB47-A6C0-64B54F542C7B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  <p:sp>
        <p:nvSpPr>
          <p:cNvPr id="133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B6FB0A1-40D7-2646-BFBE-1D76272A92E6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248400" y="5257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7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 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10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10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7 8 9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5365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BD65AB4-ECD5-E54F-A3F2-37EEC8910474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8A0954B-DB93-2549-B40B-F13D2D93F2C6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  <p:extLst>
      <p:ext uri="{BB962C8B-B14F-4D97-AF65-F5344CB8AC3E}">
        <p14:creationId xmlns:p14="http://schemas.microsoft.com/office/powerpoint/2010/main" val="335521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comparison while vs do-while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52400" y="1676400"/>
            <a:ext cx="3886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do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while ( x &lt; 3  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7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3886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x = 7;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while ( x &lt; 3  )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printf("%d",x);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x = x + 1;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 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/>
              <a:t>OUTPUT:</a:t>
            </a:r>
          </a:p>
          <a:p>
            <a:pPr>
              <a:spcBef>
                <a:spcPct val="50000"/>
              </a:spcBef>
            </a:pPr>
            <a:r>
              <a:rPr lang="en-US" sz="1800"/>
              <a:t>(no output)</a:t>
            </a:r>
          </a:p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1638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352873-4ACF-AF48-91DD-E10838AC96D0}" type="datetime1">
              <a:rPr lang="en-US" sz="1200" smtClean="0">
                <a:latin typeface="Garamond" charset="0"/>
              </a:rPr>
              <a:t>2/15/2019</a:t>
            </a:fld>
            <a:endParaRPr lang="en-US" sz="1200">
              <a:latin typeface="Garamond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794219-9225-1644-A26F-51B084EB597A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11</a:t>
            </a:r>
          </a:p>
        </p:txBody>
      </p:sp>
    </p:spTree>
    <p:extLst>
      <p:ext uri="{BB962C8B-B14F-4D97-AF65-F5344CB8AC3E}">
        <p14:creationId xmlns:p14="http://schemas.microsoft.com/office/powerpoint/2010/main" val="409773299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8507</TotalTime>
  <Words>858</Words>
  <Application>Microsoft Office PowerPoint</Application>
  <PresentationFormat>On-screen Show (4:3)</PresentationFormat>
  <Paragraphs>210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Garamond</vt:lpstr>
      <vt:lpstr>Wingdings</vt:lpstr>
      <vt:lpstr>Edge</vt:lpstr>
      <vt:lpstr>EECE.2160 ECE Application Programming</vt:lpstr>
      <vt:lpstr>Announcements/reminders</vt:lpstr>
      <vt:lpstr>Lecture outline</vt:lpstr>
      <vt:lpstr>Review: while loops</vt:lpstr>
      <vt:lpstr>Application: loop with flexible limit</vt:lpstr>
      <vt:lpstr>Application: sentinel value</vt:lpstr>
      <vt:lpstr>Review: do-while loops</vt:lpstr>
      <vt:lpstr>comparison while vs do-while</vt:lpstr>
      <vt:lpstr>comparison while vs do-while</vt:lpstr>
      <vt:lpstr>Application: sentinel value</vt:lpstr>
      <vt:lpstr>Application: sentinel value</vt:lpstr>
      <vt:lpstr>Examples</vt:lpstr>
      <vt:lpstr>Example solutions</vt:lpstr>
      <vt:lpstr>Example solutions (continued)</vt:lpstr>
      <vt:lpstr>Example solutions (continued)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1624</cp:revision>
  <dcterms:created xsi:type="dcterms:W3CDTF">2006-04-03T05:03:01Z</dcterms:created>
  <dcterms:modified xsi:type="dcterms:W3CDTF">2019-02-15T16:50:38Z</dcterms:modified>
</cp:coreProperties>
</file>