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457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385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2" autoAdjust="0"/>
    <p:restoredTop sz="89522" autoAdjust="0"/>
  </p:normalViewPr>
  <p:slideViewPr>
    <p:cSldViewPr>
      <p:cViewPr>
        <p:scale>
          <a:sx n="91" d="100"/>
          <a:sy n="91" d="100"/>
        </p:scale>
        <p:origin x="78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7DC68143-A14E-462C-99B5-EBCA64DBF02D}"/>
    <pc:docChg chg="custSel modSld">
      <pc:chgData name="Geiger, Michael J" userId="13cae92b-b37c-450b-a449-82fcae19569d" providerId="ADAL" clId="{7DC68143-A14E-462C-99B5-EBCA64DBF02D}" dt="2019-02-13T20:13:00.459" v="34" actId="20577"/>
      <pc:docMkLst>
        <pc:docMk/>
      </pc:docMkLst>
      <pc:sldChg chg="modSp">
        <pc:chgData name="Geiger, Michael J" userId="13cae92b-b37c-450b-a449-82fcae19569d" providerId="ADAL" clId="{7DC68143-A14E-462C-99B5-EBCA64DBF02D}" dt="2019-02-13T19:58:38.287" v="8" actId="20577"/>
        <pc:sldMkLst>
          <pc:docMk/>
          <pc:sldMk cId="0" sldId="256"/>
        </pc:sldMkLst>
        <pc:spChg chg="mod">
          <ac:chgData name="Geiger, Michael J" userId="13cae92b-b37c-450b-a449-82fcae19569d" providerId="ADAL" clId="{7DC68143-A14E-462C-99B5-EBCA64DBF02D}" dt="2019-02-13T19:58:38.287" v="8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7DC68143-A14E-462C-99B5-EBCA64DBF02D}" dt="2019-02-13T20:13:00.459" v="34" actId="20577"/>
        <pc:sldMkLst>
          <pc:docMk/>
          <pc:sldMk cId="521441552" sldId="459"/>
        </pc:sldMkLst>
        <pc:spChg chg="mod">
          <ac:chgData name="Geiger, Michael J" userId="13cae92b-b37c-450b-a449-82fcae19569d" providerId="ADAL" clId="{7DC68143-A14E-462C-99B5-EBCA64DBF02D}" dt="2019-02-13T20:13:00.459" v="34" actId="20577"/>
          <ac:spMkLst>
            <pc:docMk/>
            <pc:sldMk cId="521441552" sldId="45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34852" indent="-282635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30541" indent="-22610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82758" indent="-22610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34974" indent="-22610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1824B5-2953-B24C-B6EA-79D16E4AA860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0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7F7A40-E5D4-49F2-8E47-D06E8D56E060}" type="datetime1">
              <a:rPr lang="en-US" smtClean="0"/>
              <a:t>2/13/2019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9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5AD806-035E-4569-B0EF-C6AE3087AC76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6E7BCC-E972-49AD-863C-517F3CC53D55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3EA95-B0B3-426D-BAB0-E49016722716}" type="datetime1">
              <a:rPr lang="en-US" smtClean="0"/>
              <a:t>2/13/2019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2A3BC-1FD8-4FEC-9763-D22C33D7BCFE}" type="datetime1">
              <a:rPr lang="en-US" smtClean="0"/>
              <a:t>2/13/2019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4D06-2139-44CD-990B-32C83D38D9E3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1E002-6281-45D0-898F-F3EC6FA572F7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8EC1D6-767C-4F2B-8E39-BAAD298B0BBE}" type="datetime1">
              <a:rPr lang="en-US" smtClean="0"/>
              <a:t>2/13/2019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5BDD8F-6D4C-42B2-AA18-9E27209E957E}" type="datetime1">
              <a:rPr lang="en-US" smtClean="0"/>
              <a:t>2/13/2019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9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E66DD-37BC-4531-8F97-E067F24FA7A7}" type="datetime1">
              <a:rPr lang="en-US" smtClean="0"/>
              <a:t>2/13/2019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359C89-5649-4A24-9124-656F47EEBE3E}" type="datetime1">
              <a:rPr lang="en-US" smtClean="0"/>
              <a:t>2/13/2019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9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2DB498-3FD8-4B20-82F4-D10BEE74D677}" type="datetime1">
              <a:rPr lang="en-US" smtClean="0"/>
              <a:t>2/13/2019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641227-AC5C-46A8-9B18-3FB6CFDBA3F0}" type="datetime1">
              <a:rPr lang="en-US" smtClean="0"/>
              <a:t>2/13/2019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FE98451-862C-456D-BEBD-15C8D449FF81}" type="datetime1">
              <a:rPr lang="en-US" smtClean="0"/>
              <a:t>2/13/2019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9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10: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Abstract data types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Classes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Advantages in C++: (</a:t>
            </a:r>
            <a:r>
              <a:rPr lang="en-US" sz="4000" dirty="0" err="1"/>
              <a:t>structs</a:t>
            </a:r>
            <a:r>
              <a:rPr lang="en-US" sz="4000" dirty="0"/>
              <a:t> and classes)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C++ </a:t>
            </a:r>
            <a:r>
              <a:rPr lang="en-US" dirty="0" err="1"/>
              <a:t>structs</a:t>
            </a:r>
            <a:r>
              <a:rPr lang="en-US" dirty="0"/>
              <a:t> and classes model objects which have: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Attributes represented as data members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Operations represented as functions (or methods)</a:t>
            </a:r>
          </a:p>
          <a:p>
            <a:pPr>
              <a:lnSpc>
                <a:spcPct val="90000"/>
              </a:lnSpc>
            </a:pPr>
            <a:r>
              <a:rPr lang="en-US" dirty="0"/>
              <a:t>Leads to </a:t>
            </a:r>
            <a:r>
              <a:rPr lang="en-US" u="sng" dirty="0"/>
              <a:t>object</a:t>
            </a:r>
            <a:r>
              <a:rPr lang="en-US" dirty="0"/>
              <a:t> oriented programming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Objects are self contained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"I can do it myself" mentality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They do </a:t>
            </a:r>
            <a:r>
              <a:rPr lang="en-US" u="sng" dirty="0"/>
              <a:t>not</a:t>
            </a:r>
            <a:r>
              <a:rPr lang="en-US" dirty="0"/>
              <a:t> pass a parameter to an external function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data member is private, can </a:t>
            </a:r>
            <a:r>
              <a:rPr lang="en-US" u="sng" dirty="0"/>
              <a:t>only</a:t>
            </a:r>
            <a:r>
              <a:rPr lang="en-US" dirty="0"/>
              <a:t> be modified by member function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DFE1-F162-4849-923F-EB41D36CEC91}" type="datetime1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10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F3AA-30F0-5E4B-B4A0-37565C5ACD34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8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10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8B72-EE01-3F45-B232-FAD2FDEBB57F}" type="slidenum">
              <a:rPr lang="en-US"/>
              <a:pPr/>
              <a:t>11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Declaration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</a:t>
            </a:r>
            <a:br>
              <a:rPr lang="en-US" dirty="0"/>
            </a:br>
            <a:br>
              <a:rPr lang="en-US" dirty="0"/>
            </a:b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class </a:t>
            </a:r>
            <a:r>
              <a:rPr lang="en-US" sz="2000" b="1" dirty="0" err="1">
                <a:solidFill>
                  <a:srgbClr val="3366FF"/>
                </a:solidFill>
                <a:latin typeface="Courier New" charset="0"/>
              </a:rPr>
              <a:t>ClassName</a:t>
            </a:r>
            <a:br>
              <a:rPr lang="en-US" sz="20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{</a:t>
            </a:r>
            <a:br>
              <a:rPr lang="en-US" sz="20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	public:</a:t>
            </a:r>
            <a:br>
              <a:rPr lang="en-US" sz="20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	   </a:t>
            </a:r>
            <a:r>
              <a:rPr lang="en-US" sz="2000" b="1" i="1" dirty="0">
                <a:solidFill>
                  <a:srgbClr val="3366FF"/>
                </a:solidFill>
                <a:latin typeface="Courier New" charset="0"/>
              </a:rPr>
              <a:t>Declarations of public members</a:t>
            </a:r>
            <a:br>
              <a:rPr lang="en-US" sz="2000" b="1" i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   private:</a:t>
            </a:r>
            <a:br>
              <a:rPr lang="en-US" sz="20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	   </a:t>
            </a:r>
            <a:r>
              <a:rPr lang="en-US" sz="2000" b="1" i="1" dirty="0">
                <a:solidFill>
                  <a:srgbClr val="3366FF"/>
                </a:solidFill>
                <a:latin typeface="Courier New" charset="0"/>
              </a:rPr>
              <a:t>Declarations of private members</a:t>
            </a:r>
            <a:br>
              <a:rPr lang="en-US" sz="20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};</a:t>
            </a:r>
          </a:p>
          <a:p>
            <a:endParaRPr lang="en-US" sz="2000" b="1" dirty="0">
              <a:solidFill>
                <a:srgbClr val="3366FF"/>
              </a:solidFill>
              <a:latin typeface="Courier New" charset="0"/>
            </a:endParaRPr>
          </a:p>
          <a:p>
            <a:r>
              <a:rPr lang="en-US" dirty="0"/>
              <a:t>Order of public/private doesn’t matter</a:t>
            </a:r>
          </a:p>
          <a:p>
            <a:pPr lvl="1"/>
            <a:r>
              <a:rPr lang="en-US" dirty="0"/>
              <a:t>Members private by default </a:t>
            </a:r>
            <a:r>
              <a:rPr lang="en-US" dirty="0">
                <a:sym typeface="Wingdings"/>
              </a:rPr>
              <a:t> if you list private members first, you don’t need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private</a:t>
            </a:r>
            <a:r>
              <a:rPr lang="en-US" dirty="0">
                <a:sym typeface="Wingdings"/>
              </a:rPr>
              <a:t> keyword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E894-0364-9240-8772-03B0F523CF67}" type="datetime1">
              <a:rPr lang="en-US" smtClean="0"/>
              <a:t>2/13/2019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49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10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BE0-332D-7B45-9451-141EFF5A6119}" type="slidenum">
              <a:rPr lang="en-US"/>
              <a:pPr/>
              <a:t>12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a Class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Public members </a:t>
            </a:r>
            <a:r>
              <a:rPr lang="en-US" dirty="0"/>
              <a:t>of class accessible to everyone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Most </a:t>
            </a:r>
            <a:r>
              <a:rPr lang="en-US" dirty="0">
                <a:solidFill>
                  <a:srgbClr val="0000FF"/>
                </a:solidFill>
              </a:rPr>
              <a:t>function members</a:t>
            </a:r>
            <a:r>
              <a:rPr lang="en-US" dirty="0">
                <a:solidFill>
                  <a:srgbClr val="000000"/>
                </a:solidFill>
              </a:rPr>
              <a:t> are public</a:t>
            </a:r>
          </a:p>
          <a:p>
            <a:r>
              <a:rPr lang="en-US" dirty="0">
                <a:solidFill>
                  <a:srgbClr val="0000FF"/>
                </a:solidFill>
              </a:rPr>
              <a:t>Private members</a:t>
            </a:r>
            <a:r>
              <a:rPr lang="en-US" dirty="0"/>
              <a:t> of class accessible only in member functions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Data members </a:t>
            </a:r>
            <a:r>
              <a:rPr lang="en-US" dirty="0"/>
              <a:t>almost always private</a:t>
            </a:r>
          </a:p>
          <a:p>
            <a:pPr lvl="1"/>
            <a:r>
              <a:rPr lang="en-US" dirty="0"/>
              <a:t>Some private function members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helper or utility functions</a:t>
            </a:r>
            <a:r>
              <a:rPr lang="en-US" dirty="0"/>
              <a:t>)</a:t>
            </a:r>
          </a:p>
          <a:p>
            <a:r>
              <a:rPr lang="en-US" dirty="0"/>
              <a:t>Class definition in .h file (i.e., </a:t>
            </a:r>
            <a:r>
              <a:rPr lang="en-US" dirty="0" err="1"/>
              <a:t>Time.h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members</a:t>
            </a:r>
          </a:p>
          <a:p>
            <a:pPr lvl="1"/>
            <a:r>
              <a:rPr lang="en-US" dirty="0"/>
              <a:t>Member function prototypes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Friend function</a:t>
            </a:r>
            <a:r>
              <a:rPr lang="en-US" dirty="0"/>
              <a:t> prototypes</a:t>
            </a:r>
          </a:p>
          <a:p>
            <a:r>
              <a:rPr lang="en-US" dirty="0"/>
              <a:t>Function definitions in .</a:t>
            </a:r>
            <a:r>
              <a:rPr lang="en-US" dirty="0" err="1"/>
              <a:t>cpp</a:t>
            </a:r>
            <a:r>
              <a:rPr lang="en-US" dirty="0"/>
              <a:t> file (i.e., </a:t>
            </a:r>
            <a:r>
              <a:rPr lang="en-US" dirty="0" err="1"/>
              <a:t>Time.cpp</a:t>
            </a:r>
            <a:r>
              <a:rPr lang="en-US" dirty="0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DD49-522E-FC47-837D-E9F977E4314C}" type="datetime1">
              <a:rPr lang="en-US" smtClean="0"/>
              <a:t>2/13/2019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9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Class implementation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One key point: within .</a:t>
            </a:r>
            <a:r>
              <a:rPr lang="en-US" dirty="0" err="1">
                <a:latin typeface="Arial" charset="0"/>
              </a:rPr>
              <a:t>cpp</a:t>
            </a:r>
            <a:r>
              <a:rPr lang="en-US" dirty="0">
                <a:latin typeface="Arial" charset="0"/>
              </a:rPr>
              <a:t> file, don’t know what namespace functions belong to</a:t>
            </a:r>
          </a:p>
          <a:p>
            <a:pPr lvl="1"/>
            <a:r>
              <a:rPr lang="en-US" dirty="0">
                <a:latin typeface="Arial" charset="0"/>
              </a:rPr>
              <a:t>Function names must include class name as well</a:t>
            </a:r>
          </a:p>
          <a:p>
            <a:pPr lvl="1"/>
            <a:r>
              <a:rPr lang="en-US" dirty="0">
                <a:latin typeface="Arial" charset="0"/>
              </a:rPr>
              <a:t>Format: 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&lt;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class_name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&gt;::</a:t>
            </a:r>
            <a:r>
              <a:rPr lang="en-US" sz="2000" dirty="0">
                <a:latin typeface="Courier New" charset="0"/>
                <a:cs typeface="Courier New" charset="0"/>
              </a:rPr>
              <a:t>&lt;</a:t>
            </a:r>
            <a:r>
              <a:rPr lang="en-US" sz="2000" dirty="0" err="1">
                <a:latin typeface="Courier New" charset="0"/>
                <a:cs typeface="Courier New" charset="0"/>
              </a:rPr>
              <a:t>function_name</a:t>
            </a:r>
            <a:r>
              <a:rPr lang="en-US" sz="2000" dirty="0">
                <a:latin typeface="Courier New" charset="0"/>
                <a:cs typeface="Courier New" charset="0"/>
              </a:rPr>
              <a:t>&gt;([</a:t>
            </a:r>
            <a:r>
              <a:rPr lang="en-US" sz="2000" dirty="0" err="1">
                <a:latin typeface="Courier New" charset="0"/>
                <a:cs typeface="Courier New" charset="0"/>
              </a:rPr>
              <a:t>param</a:t>
            </a:r>
            <a:r>
              <a:rPr lang="en-US" sz="2000" dirty="0">
                <a:latin typeface="Courier New" charset="0"/>
                <a:cs typeface="Courier New" charset="0"/>
              </a:rPr>
              <a:t> list]) </a:t>
            </a:r>
          </a:p>
          <a:p>
            <a:pPr lvl="1"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{ &lt;function body&gt; }</a:t>
            </a:r>
          </a:p>
          <a:p>
            <a:pPr lvl="1"/>
            <a:r>
              <a:rPr lang="en-US" dirty="0">
                <a:latin typeface="Arial" charset="0"/>
              </a:rPr>
              <a:t>Example: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sz="2000" dirty="0">
                <a:latin typeface="Courier New" charset="0"/>
                <a:cs typeface="Courier New" charset="0"/>
              </a:rPr>
              <a:t>void 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GradeBook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::</a:t>
            </a:r>
            <a:r>
              <a:rPr lang="en-US" sz="2000" dirty="0" err="1">
                <a:latin typeface="Courier New" charset="0"/>
                <a:cs typeface="Courier New" charset="0"/>
              </a:rPr>
              <a:t>setCourseName</a:t>
            </a:r>
            <a:r>
              <a:rPr lang="en-US" sz="2000" dirty="0">
                <a:latin typeface="Courier New" charset="0"/>
                <a:cs typeface="Courier New" charset="0"/>
              </a:rPr>
              <a:t>(string name) </a:t>
            </a:r>
          </a:p>
          <a:p>
            <a:pPr lvl="1"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{ </a:t>
            </a:r>
            <a:r>
              <a:rPr lang="en-US" sz="2000" dirty="0" err="1">
                <a:latin typeface="Courier New" charset="0"/>
                <a:cs typeface="Courier New" charset="0"/>
              </a:rPr>
              <a:t>courseName</a:t>
            </a:r>
            <a:r>
              <a:rPr lang="en-US" sz="2000" dirty="0">
                <a:latin typeface="Courier New" charset="0"/>
                <a:cs typeface="Courier New" charset="0"/>
              </a:rPr>
              <a:t> = name;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2000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82BDB3-1FFD-8E45-8C10-B623CB3F09C5}" type="datetime1">
              <a:rPr lang="en-US" smtClean="0">
                <a:latin typeface="Garamond" charset="0"/>
              </a:rPr>
              <a:t>2/13/2019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86396AB-3EF9-D24C-84F8-9C9C6A8A7BD6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12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Local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Variables declared in a function definition’s body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Cannot be used outside of that function body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Lost when function terminates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Attributes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Exist throughout the life of the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Represented as 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data members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Each object maintains its own copy of data members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Functions that change data members are called </a:t>
            </a:r>
            <a:r>
              <a:rPr lang="en-US" sz="2200" dirty="0" err="1">
                <a:solidFill>
                  <a:srgbClr val="0000FF"/>
                </a:solidFill>
                <a:latin typeface="Arial" charset="0"/>
              </a:rPr>
              <a:t>mutator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 functions (or </a:t>
            </a:r>
            <a:r>
              <a:rPr lang="ja-JP" altLang="en-US" sz="2200" dirty="0">
                <a:solidFill>
                  <a:srgbClr val="0000FF"/>
                </a:solidFill>
                <a:latin typeface="Arial" charset="0"/>
              </a:rPr>
              <a:t>“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set</a:t>
            </a:r>
            <a:r>
              <a:rPr lang="ja-JP" altLang="en-US" sz="2200" dirty="0">
                <a:solidFill>
                  <a:srgbClr val="0000FF"/>
                </a:solidFill>
                <a:latin typeface="Arial" charset="0"/>
              </a:rPr>
              <a:t>”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 functions)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Functions that return data members are called </a:t>
            </a:r>
            <a:r>
              <a:rPr lang="en-US" sz="2200" dirty="0" err="1">
                <a:solidFill>
                  <a:srgbClr val="0000FF"/>
                </a:solidFill>
                <a:latin typeface="Arial" charset="0"/>
              </a:rPr>
              <a:t>accessor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 functions (or </a:t>
            </a:r>
            <a:r>
              <a:rPr lang="ja-JP" altLang="en-US" sz="2200" dirty="0">
                <a:solidFill>
                  <a:srgbClr val="0000FF"/>
                </a:solidFill>
                <a:latin typeface="Arial" charset="0"/>
              </a:rPr>
              <a:t>“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get</a:t>
            </a:r>
            <a:r>
              <a:rPr lang="ja-JP" altLang="en-US" sz="2200" dirty="0">
                <a:solidFill>
                  <a:srgbClr val="0000FF"/>
                </a:solidFill>
                <a:latin typeface="Arial" charset="0"/>
              </a:rPr>
              <a:t>”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 functions)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Good programming practice: keep data </a:t>
            </a:r>
            <a:r>
              <a:rPr lang="en-US" sz="22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private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Use </a:t>
            </a:r>
            <a:r>
              <a:rPr lang="en-US" sz="1900" dirty="0" err="1">
                <a:latin typeface="Arial" charset="0"/>
              </a:rPr>
              <a:t>mutators</a:t>
            </a:r>
            <a:r>
              <a:rPr lang="en-US" sz="1900" dirty="0">
                <a:latin typeface="Arial" charset="0"/>
              </a:rPr>
              <a:t> / </a:t>
            </a:r>
            <a:r>
              <a:rPr lang="en-US" sz="1900" dirty="0" err="1">
                <a:latin typeface="Arial" charset="0"/>
              </a:rPr>
              <a:t>accessors</a:t>
            </a:r>
            <a:r>
              <a:rPr lang="en-US" sz="1900" dirty="0">
                <a:latin typeface="Arial" charset="0"/>
              </a:rPr>
              <a:t> to set / get data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Allows programmer to control data accesses</a:t>
            </a: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46DF55-E72F-974E-983A-BC298CDB543A}" type="datetime1">
              <a:rPr lang="en-US" smtClean="0">
                <a:latin typeface="Garamond" charset="0"/>
              </a:rPr>
              <a:t>2/13/2019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F8E9C55-1974-9C4B-B3CF-2E47FDBCB6A6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1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aramond" charset="0"/>
              </a:rPr>
              <a:t>Example: data members (GradeBook.h)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class interface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class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endParaRPr lang="en-US" sz="32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function that sets the course name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setCourseName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( string name 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// function that gets the course name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string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getCourseName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// function that displays a welcome message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displayMessage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string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courseName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course name for this </a:t>
            </a:r>
            <a:r>
              <a:rPr lang="en-US" sz="32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}; </a:t>
            </a: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594D0AF-8610-E241-8BF7-086472C929CE}" type="datetime1">
              <a:rPr lang="en-US" smtClean="0">
                <a:latin typeface="Garamond" charset="0"/>
              </a:rPr>
              <a:t>2/13/2019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3511D2-A837-3C49-B9D2-09C22028FE6F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578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aramond" charset="0"/>
              </a:rPr>
              <a:t>Example: data members (GradeBook.cpp)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</a:t>
            </a:r>
            <a:r>
              <a:rPr lang="en-US" sz="15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GradeBook</a:t>
            </a: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class implementation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</a:t>
            </a:r>
            <a:r>
              <a:rPr lang="ja-JP" altLang="en-US" sz="1500" b="1" dirty="0">
                <a:latin typeface="Courier New" charset="0"/>
                <a:cs typeface="Courier New" charset="0"/>
              </a:rPr>
              <a:t>“</a:t>
            </a:r>
            <a:r>
              <a:rPr lang="en-US" sz="1500" b="1" dirty="0" err="1">
                <a:latin typeface="Courier New" charset="0"/>
                <a:cs typeface="Courier New" charset="0"/>
              </a:rPr>
              <a:t>GradeBook.h</a:t>
            </a:r>
            <a:r>
              <a:rPr lang="ja-JP" altLang="en-US" sz="1500" b="1" dirty="0">
                <a:latin typeface="Courier New" charset="0"/>
                <a:cs typeface="Courier New" charset="0"/>
              </a:rPr>
              <a:t>”</a:t>
            </a:r>
            <a:endParaRPr lang="en-US" sz="1500" b="1" dirty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function that sets the course name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void </a:t>
            </a:r>
            <a:r>
              <a:rPr lang="en-US" sz="1500" b="1" dirty="0" err="1">
                <a:latin typeface="Courier New" charset="0"/>
                <a:cs typeface="Courier New" charset="0"/>
              </a:rPr>
              <a:t>GradeBook</a:t>
            </a:r>
            <a:r>
              <a:rPr lang="en-US" sz="1500" b="1" dirty="0">
                <a:latin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cs typeface="Courier New" charset="0"/>
              </a:rPr>
              <a:t>setCourseName</a:t>
            </a:r>
            <a:r>
              <a:rPr lang="en-US" sz="1500" b="1" dirty="0">
                <a:latin typeface="Courier New" charset="0"/>
                <a:cs typeface="Courier New" charset="0"/>
              </a:rPr>
              <a:t>( string name ) {     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latin typeface="Courier New" charset="0"/>
                <a:cs typeface="Courier New" charset="0"/>
              </a:rPr>
              <a:t>      </a:t>
            </a:r>
            <a:r>
              <a:rPr lang="en-US" sz="1500" b="1" dirty="0" err="1">
                <a:latin typeface="Courier New" charset="0"/>
                <a:cs typeface="Courier New" charset="0"/>
              </a:rPr>
              <a:t>courseName</a:t>
            </a:r>
            <a:r>
              <a:rPr lang="en-US" sz="1500" b="1" dirty="0">
                <a:latin typeface="Courier New" charset="0"/>
                <a:cs typeface="Courier New" charset="0"/>
              </a:rPr>
              <a:t> = name;</a:t>
            </a: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latin typeface="Courier New" charset="0"/>
                <a:cs typeface="Courier New" charset="0"/>
              </a:rPr>
              <a:t>}</a:t>
            </a: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function that gets the course name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latin typeface="Courier New" charset="0"/>
                <a:cs typeface="Courier New" charset="0"/>
              </a:rPr>
              <a:t>string </a:t>
            </a:r>
            <a:r>
              <a:rPr lang="en-US" sz="1500" b="1" dirty="0" err="1">
                <a:latin typeface="Courier New" charset="0"/>
                <a:cs typeface="Courier New" charset="0"/>
              </a:rPr>
              <a:t>GradeBook</a:t>
            </a:r>
            <a:r>
              <a:rPr lang="en-US" sz="1500" b="1" dirty="0">
                <a:latin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cs typeface="Courier New" charset="0"/>
              </a:rPr>
              <a:t>getCourseName</a:t>
            </a:r>
            <a:r>
              <a:rPr lang="en-US" sz="1500" b="1" dirty="0">
                <a:latin typeface="Courier New" charset="0"/>
                <a:cs typeface="Courier New" charset="0"/>
              </a:rPr>
              <a:t>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5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500" b="1" dirty="0" err="1">
                <a:latin typeface="Courier New" charset="0"/>
                <a:cs typeface="Courier New" charset="0"/>
              </a:rPr>
              <a:t>courseName</a:t>
            </a:r>
            <a:r>
              <a:rPr lang="en-US" sz="1500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latin typeface="Courier New" charset="0"/>
                <a:cs typeface="Courier New" charset="0"/>
              </a:rPr>
              <a:t>}</a:t>
            </a: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function that displays a welcome message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void </a:t>
            </a:r>
            <a:r>
              <a:rPr lang="en-US" sz="1500" b="1" dirty="0" err="1">
                <a:latin typeface="Courier New" charset="0"/>
                <a:cs typeface="Courier New" charset="0"/>
              </a:rPr>
              <a:t>GradeBook</a:t>
            </a:r>
            <a:r>
              <a:rPr lang="en-US" sz="1500" b="1" dirty="0">
                <a:latin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cs typeface="Courier New" charset="0"/>
              </a:rPr>
              <a:t>displayMessage</a:t>
            </a:r>
            <a:r>
              <a:rPr lang="en-US" sz="1500" b="1" dirty="0">
                <a:latin typeface="Courier New" charset="0"/>
                <a:cs typeface="Courier New" charset="0"/>
              </a:rPr>
              <a:t>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latin typeface="Courier New" charset="0"/>
                <a:cs typeface="Courier New" charset="0"/>
              </a:rPr>
              <a:t>	   </a:t>
            </a:r>
            <a:r>
              <a:rPr lang="en-US" sz="1500" b="1" dirty="0" err="1">
                <a:latin typeface="Courier New" charset="0"/>
                <a:cs typeface="Courier New" charset="0"/>
              </a:rPr>
              <a:t>cout</a:t>
            </a:r>
            <a:r>
              <a:rPr lang="en-US" sz="1500" b="1" dirty="0">
                <a:latin typeface="Courier New" charset="0"/>
                <a:cs typeface="Courier New" charset="0"/>
              </a:rPr>
              <a:t> &lt;&lt; </a:t>
            </a:r>
            <a:r>
              <a:rPr lang="en-US" sz="15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"Welcome to the grade book for\n" </a:t>
            </a:r>
            <a:r>
              <a:rPr lang="en-US" sz="1500" b="1" dirty="0">
                <a:latin typeface="Courier New" charset="0"/>
                <a:cs typeface="Courier New" charset="0"/>
              </a:rPr>
              <a:t>&lt;&lt; </a:t>
            </a:r>
            <a:r>
              <a:rPr lang="en-US" sz="1500" b="1" dirty="0" err="1">
                <a:latin typeface="Courier New" charset="0"/>
                <a:cs typeface="Courier New" charset="0"/>
              </a:rPr>
              <a:t>courseName</a:t>
            </a:r>
            <a:r>
              <a:rPr lang="en-US" sz="1500" b="1" dirty="0">
                <a:latin typeface="Courier New" charset="0"/>
                <a:cs typeface="Courier New" charset="0"/>
              </a:rPr>
              <a:t> &lt;&lt; </a:t>
            </a:r>
            <a:r>
              <a:rPr lang="en-US" sz="15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"!"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        </a:t>
            </a:r>
            <a:r>
              <a:rPr lang="en-US" sz="1500" b="1" dirty="0">
                <a:latin typeface="Courier New" charset="0"/>
                <a:cs typeface="Courier New" charset="0"/>
              </a:rPr>
              <a:t>&lt;&lt; </a:t>
            </a:r>
            <a:r>
              <a:rPr lang="en-US" sz="1500" b="1" dirty="0" err="1">
                <a:latin typeface="Courier New" charset="0"/>
                <a:cs typeface="Courier New" charset="0"/>
              </a:rPr>
              <a:t>endl</a:t>
            </a:r>
            <a:r>
              <a:rPr lang="en-US" sz="1500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latin typeface="Courier New" charset="0"/>
                <a:cs typeface="Courier New" charset="0"/>
              </a:rPr>
              <a:t>}</a:t>
            </a: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BED407-1390-4047-956D-654D982CADF6}" type="datetime1">
              <a:rPr lang="en-US" smtClean="0">
                <a:latin typeface="Garamond" charset="0"/>
              </a:rPr>
              <a:t>2/13/2019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FCD65B-5C04-5744-AC19-636916F85E96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33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810000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5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5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main()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  string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nameOfCourse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string of characters to store the course name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myGradeBook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create a </a:t>
            </a:r>
            <a:r>
              <a:rPr lang="en-US" sz="25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object named </a:t>
            </a:r>
            <a:r>
              <a:rPr lang="en-US" sz="25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myGradeBook</a:t>
            </a:r>
            <a:endParaRPr lang="en-US" sz="25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// display initial value of </a:t>
            </a:r>
            <a:r>
              <a:rPr lang="en-US" sz="25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courseName</a:t>
            </a:r>
            <a:endParaRPr lang="en-US" sz="25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5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"Initial course name is: " 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myGradeBook.getCourseName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()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     &lt;&lt;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2500" b="1" dirty="0">
              <a:solidFill>
                <a:srgbClr val="A31515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prompt for, input and set course name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5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</a:t>
            </a:r>
            <a:r>
              <a:rPr lang="en-US" sz="2500" b="1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nPlease</a:t>
            </a:r>
            <a:r>
              <a:rPr lang="en-US" sz="25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enter the course name:" 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getline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(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nameOfCourse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); </a:t>
            </a: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read a course name with blanks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			   // This version of </a:t>
            </a:r>
            <a:r>
              <a:rPr lang="en-US" sz="25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getline</a:t>
            </a: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works with string objects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myGradeBook.setCourseName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(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nameOfCourse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); </a:t>
            </a:r>
          </a:p>
          <a:p>
            <a:pPr>
              <a:buFont typeface="Wingdings" pitchFamily="2" charset="2"/>
              <a:buNone/>
              <a:defRPr/>
            </a:pPr>
            <a:endParaRPr lang="en-US" sz="25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en-US" sz="25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myGradeBook.displayMessage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  <a:endParaRPr lang="en-US" sz="25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Char char="n"/>
              <a:defRPr/>
            </a:pPr>
            <a:endParaRPr lang="en-US" b="1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AFCE39-5FD4-964E-AE25-EFCBA8DA8119}" type="datetime1">
              <a:rPr lang="en-US" smtClean="0">
                <a:latin typeface="Garamond" charset="0"/>
              </a:rPr>
              <a:t>2/13/2019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82C3E5-D24D-8C4E-97AD-D46B8CDA0692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57400" y="4419600"/>
            <a:ext cx="5638800" cy="2043113"/>
            <a:chOff x="4876800" y="1828800"/>
            <a:chExt cx="3886200" cy="2043803"/>
          </a:xfrm>
        </p:grpSpPr>
        <p:sp>
          <p:nvSpPr>
            <p:cNvPr id="8" name="TextBox 7"/>
            <p:cNvSpPr txBox="1"/>
            <p:nvPr/>
          </p:nvSpPr>
          <p:spPr>
            <a:xfrm>
              <a:off x="4876800" y="2209929"/>
              <a:ext cx="3886200" cy="166267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Courier New" pitchFamily="49" charset="0"/>
                  <a:ea typeface="+mn-ea"/>
                  <a:cs typeface="Courier New" pitchFamily="49" charset="0"/>
                </a:rPr>
                <a:t>Initial course name is:</a:t>
              </a:r>
            </a:p>
            <a:p>
              <a:pPr>
                <a:defRPr/>
              </a:pPr>
              <a:endParaRPr lang="en-US" sz="1400" b="1" dirty="0"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400" b="1" dirty="0">
                  <a:latin typeface="Courier New" pitchFamily="49" charset="0"/>
                  <a:ea typeface="+mn-ea"/>
                  <a:cs typeface="Courier New" pitchFamily="49" charset="0"/>
                </a:rPr>
                <a:t>Please enter the course name: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EECE.3220</a:t>
              </a:r>
            </a:p>
            <a:p>
              <a:pPr>
                <a:defRPr/>
              </a:pPr>
              <a:endParaRPr lang="en-US" sz="1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400" b="1" dirty="0">
                  <a:latin typeface="Courier New" pitchFamily="49" charset="0"/>
                  <a:ea typeface="+mn-ea"/>
                  <a:cs typeface="Courier New" pitchFamily="49" charset="0"/>
                </a:rPr>
                <a:t>Welcome to the grade book for </a:t>
              </a:r>
            </a:p>
            <a:p>
              <a:pPr>
                <a:defRPr/>
              </a:pPr>
              <a:r>
                <a:rPr lang="en-US" sz="1400" b="1" dirty="0">
                  <a:latin typeface="Courier New" pitchFamily="49" charset="0"/>
                  <a:ea typeface="+mn-ea"/>
                  <a:cs typeface="Courier New" pitchFamily="49" charset="0"/>
                </a:rPr>
                <a:t>EECE.3220!</a:t>
              </a:r>
            </a:p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76800" y="1828800"/>
              <a:ext cx="3886200" cy="37001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40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More class details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HW 1 due Wednesday, 2/20</a:t>
            </a:r>
          </a:p>
          <a:p>
            <a:pPr lvl="2"/>
            <a:r>
              <a:rPr lang="en-US" dirty="0"/>
              <a:t>Problem set dealing with algorithmic complexity</a:t>
            </a:r>
          </a:p>
          <a:p>
            <a:pPr lvl="2"/>
            <a:r>
              <a:rPr lang="en-US"/>
              <a:t>No late submissions allowed (if exam on 2/22)</a:t>
            </a:r>
            <a:endParaRPr lang="en-US" dirty="0"/>
          </a:p>
          <a:p>
            <a:pPr lvl="1"/>
            <a:r>
              <a:rPr lang="en-US" dirty="0"/>
              <a:t>Program 2 to be posted; due TBD</a:t>
            </a:r>
          </a:p>
          <a:p>
            <a:pPr lvl="1"/>
            <a:r>
              <a:rPr lang="en-US" dirty="0"/>
              <a:t>Exam 1: TBD</a:t>
            </a:r>
          </a:p>
          <a:p>
            <a:pPr lvl="2"/>
            <a:r>
              <a:rPr lang="en-US" dirty="0"/>
              <a:t>Please respond to poll if you haven’t already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729AF10-112B-4EB6-AA1F-75BCDA1E0AE6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HW 1 due Wednesday, 2/20</a:t>
            </a:r>
          </a:p>
          <a:p>
            <a:pPr lvl="2"/>
            <a:r>
              <a:rPr lang="en-US" dirty="0"/>
              <a:t>Problem set dealing with algorithmic complexity</a:t>
            </a:r>
          </a:p>
          <a:p>
            <a:pPr lvl="2"/>
            <a:r>
              <a:rPr lang="en-US" dirty="0"/>
              <a:t>No late submissions allowed (if exam on 2/22)</a:t>
            </a:r>
          </a:p>
          <a:p>
            <a:pPr lvl="1"/>
            <a:r>
              <a:rPr lang="en-US" dirty="0"/>
              <a:t>Program 2 to be posted; due TBD</a:t>
            </a:r>
          </a:p>
          <a:p>
            <a:pPr lvl="1"/>
            <a:r>
              <a:rPr lang="en-US" dirty="0"/>
              <a:t>Exam 1: TBD</a:t>
            </a:r>
          </a:p>
          <a:p>
            <a:pPr lvl="2"/>
            <a:r>
              <a:rPr lang="en-US" dirty="0"/>
              <a:t>Please respond to poll if you haven’t already</a:t>
            </a:r>
          </a:p>
          <a:p>
            <a:r>
              <a:rPr lang="en-US" dirty="0"/>
              <a:t>Today’s lecture</a:t>
            </a:r>
          </a:p>
          <a:p>
            <a:pPr lvl="1"/>
            <a:r>
              <a:rPr lang="en-US" dirty="0"/>
              <a:t>ADT intro</a:t>
            </a:r>
          </a:p>
          <a:p>
            <a:pPr lvl="1"/>
            <a:r>
              <a:rPr lang="en-US" dirty="0"/>
              <a:t>Class intro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1DABD62-0E9E-4BFA-A4A9-4C556A16AF92}" type="datetime1">
              <a:rPr lang="en-US" smtClean="0">
                <a:latin typeface="+mj-lt"/>
              </a:rPr>
              <a:t>2/13/2019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 (ADTs)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Processing data requires</a:t>
            </a:r>
          </a:p>
          <a:p>
            <a:pPr lvl="1"/>
            <a:r>
              <a:rPr lang="en-US" dirty="0"/>
              <a:t>Collection of data items</a:t>
            </a:r>
          </a:p>
          <a:p>
            <a:pPr lvl="1"/>
            <a:r>
              <a:rPr lang="en-US" dirty="0"/>
              <a:t>Basic operations to be performed on those items</a:t>
            </a:r>
          </a:p>
          <a:p>
            <a:r>
              <a:rPr lang="en-US" dirty="0"/>
              <a:t>Combination of the two: </a:t>
            </a:r>
            <a:r>
              <a:rPr lang="en-US" dirty="0">
                <a:solidFill>
                  <a:srgbClr val="0000FF"/>
                </a:solidFill>
              </a:rPr>
              <a:t>abstract data type (ADT)</a:t>
            </a:r>
          </a:p>
          <a:p>
            <a:r>
              <a:rPr lang="en-US" dirty="0"/>
              <a:t>“Abstract” part: definition of type separated from implementation</a:t>
            </a:r>
          </a:p>
          <a:p>
            <a:pPr lvl="1"/>
            <a:r>
              <a:rPr lang="en-US" dirty="0"/>
              <a:t>Look at storage of data without worrying about implementation</a:t>
            </a:r>
          </a:p>
          <a:p>
            <a:pPr lvl="2"/>
            <a:r>
              <a:rPr lang="en-US" dirty="0"/>
              <a:t>Example: “store 10 values”</a:t>
            </a:r>
          </a:p>
          <a:p>
            <a:pPr lvl="2"/>
            <a:r>
              <a:rPr lang="en-US" dirty="0"/>
              <a:t>Could use many different implementations</a:t>
            </a:r>
          </a:p>
          <a:p>
            <a:pPr lvl="1"/>
            <a:r>
              <a:rPr lang="en-US" dirty="0"/>
              <a:t>Algorithms defined for basic operations</a:t>
            </a:r>
          </a:p>
          <a:p>
            <a:pPr lvl="2"/>
            <a:r>
              <a:rPr lang="en-US" dirty="0"/>
              <a:t>Effectiveness of algorithm usually linked to underlying data 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DEC9-351C-479E-8F45-25E052A94541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0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C-style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more efficient than C++ implementation</a:t>
            </a:r>
          </a:p>
          <a:p>
            <a:pPr lvl="1"/>
            <a:r>
              <a:rPr lang="en-US" dirty="0"/>
              <a:t>Example: array vs. C++ vector</a:t>
            </a:r>
          </a:p>
          <a:p>
            <a:pPr lvl="1"/>
            <a:r>
              <a:rPr lang="en-US" dirty="0"/>
              <a:t>May simplify implementation but add overhead in form of operations that aren’t used </a:t>
            </a:r>
          </a:p>
          <a:p>
            <a:r>
              <a:rPr lang="en-US" dirty="0"/>
              <a:t>Key C-style structures</a:t>
            </a:r>
          </a:p>
          <a:p>
            <a:pPr lvl="1"/>
            <a:r>
              <a:rPr lang="en-US" dirty="0"/>
              <a:t>Arrays (1-D or greater)</a:t>
            </a:r>
          </a:p>
          <a:p>
            <a:pPr lvl="1"/>
            <a:r>
              <a:rPr lang="en-US" dirty="0"/>
              <a:t>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BDF0-4B26-4656-AFFC-0AAEC77CA05D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5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ADT to represent time</a:t>
            </a:r>
          </a:p>
          <a:p>
            <a:pPr lvl="1"/>
            <a:r>
              <a:rPr lang="en-US" dirty="0"/>
              <a:t>Data to be stored: hours, minutes, AM/PM, military (</a:t>
            </a:r>
            <a:r>
              <a:rPr lang="en-US"/>
              <a:t>24-hour equivalent of 12-hour time)</a:t>
            </a:r>
            <a:endParaRPr lang="en-US" dirty="0"/>
          </a:p>
          <a:p>
            <a:pPr lvl="1"/>
            <a:r>
              <a:rPr lang="en-US" dirty="0"/>
              <a:t>Operations: set time, display time, advance time, compare times</a:t>
            </a:r>
          </a:p>
          <a:p>
            <a:r>
              <a:rPr lang="en-US" dirty="0"/>
              <a:t>Will define ADT using C-style implementation</a:t>
            </a:r>
          </a:p>
          <a:p>
            <a:r>
              <a:rPr lang="en-US" dirty="0"/>
              <a:t>Will re-define later using OOP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387D-51C8-4C15-ACCB-834826A3C363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4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structure, prototypes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Time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unsigned hour,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   minute;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char </a:t>
            </a:r>
            <a:r>
              <a:rPr lang="en-US" dirty="0" err="1">
                <a:latin typeface="Courier New"/>
                <a:cs typeface="Courier New"/>
              </a:rPr>
              <a:t>AMorPM</a:t>
            </a:r>
            <a:r>
              <a:rPr lang="en-US" dirty="0">
                <a:latin typeface="Courier New"/>
                <a:cs typeface="Courier New"/>
              </a:rPr>
              <a:t>;        // 'A' or 'P'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unsigned </a:t>
            </a:r>
            <a:r>
              <a:rPr lang="en-US" dirty="0" err="1">
                <a:latin typeface="Courier New"/>
                <a:cs typeface="Courier New"/>
              </a:rPr>
              <a:t>milTime</a:t>
            </a:r>
            <a:r>
              <a:rPr lang="en-US" dirty="0">
                <a:latin typeface="Courier New"/>
                <a:cs typeface="Courier New"/>
              </a:rPr>
              <a:t>;   // military time equivalent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void set(Time &amp;t, unsigned hours,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unsigned minutes, char AMPM);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void display(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Time &amp;t, </a:t>
            </a:r>
            <a:r>
              <a:rPr lang="en-US" dirty="0" err="1">
                <a:latin typeface="Courier New"/>
                <a:cs typeface="Courier New"/>
              </a:rPr>
              <a:t>ostream</a:t>
            </a:r>
            <a:r>
              <a:rPr lang="en-US" dirty="0">
                <a:latin typeface="Courier New"/>
                <a:cs typeface="Courier New"/>
              </a:rPr>
              <a:t> &amp;out);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void advance(Time &amp;t, unsigned hours,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			unsigned </a:t>
            </a:r>
            <a:r>
              <a:rPr lang="en-US" dirty="0">
                <a:latin typeface="Courier New"/>
                <a:cs typeface="Courier New"/>
              </a:rPr>
              <a:t>minutes);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lessThan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Time &amp;t1, 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Time &amp;t2);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211E-0A37-4578-BA64-0DB95E7BBE0F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dirty="0">
                <a:ea typeface="+mj-ea"/>
              </a:rPr>
              <a:t>Classes, Objects, Member Functions and Data Members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0000FF"/>
                </a:solidFill>
                <a:ea typeface="+mn-ea"/>
              </a:rPr>
              <a:t>Classes</a:t>
            </a:r>
            <a:r>
              <a:rPr lang="en-US" dirty="0">
                <a:ea typeface="+mn-ea"/>
              </a:rPr>
              <a:t>: user-defined types</a:t>
            </a:r>
            <a:endParaRPr lang="en-US" dirty="0">
              <a:solidFill>
                <a:srgbClr val="0000FF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Classes represent real concepts (e.g., car)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solidFill>
                  <a:srgbClr val="0000FF"/>
                </a:solidFill>
                <a:ea typeface="+mn-ea"/>
              </a:rPr>
              <a:t>Functions</a:t>
            </a:r>
            <a:r>
              <a:rPr lang="en-US" sz="2800" dirty="0">
                <a:ea typeface="+mn-ea"/>
              </a:rPr>
              <a:t> describe mechanisms that perform tasks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Hide complex tasks from the user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Ex: driver can use gas pedal to accelerate without knowing how acceleration is performed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Must </a:t>
            </a:r>
            <a:r>
              <a:rPr lang="en-US" sz="2800" dirty="0">
                <a:solidFill>
                  <a:srgbClr val="0000FF"/>
                </a:solidFill>
                <a:ea typeface="+mn-ea"/>
              </a:rPr>
              <a:t>define</a:t>
            </a:r>
            <a:r>
              <a:rPr lang="en-US" sz="2800" dirty="0">
                <a:ea typeface="+mn-ea"/>
              </a:rPr>
              <a:t> classes before using them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/>
              <a:t>Ex: a car must be designed and built before it can be driven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Many </a:t>
            </a:r>
            <a:r>
              <a:rPr lang="en-US" sz="2800" dirty="0">
                <a:solidFill>
                  <a:srgbClr val="0000FF"/>
                </a:solidFill>
                <a:ea typeface="+mn-ea"/>
              </a:rPr>
              <a:t>objects</a:t>
            </a:r>
            <a:r>
              <a:rPr lang="en-US" sz="2800" dirty="0">
                <a:ea typeface="+mn-ea"/>
              </a:rPr>
              <a:t> can be created from the same class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/>
              <a:t>Object: instance of a particular type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/>
              <a:t>In C++, </a:t>
            </a:r>
            <a:r>
              <a:rPr lang="en-US" sz="2400" u="sng" dirty="0"/>
              <a:t>every</a:t>
            </a:r>
            <a:r>
              <a:rPr lang="en-US" sz="2400" dirty="0"/>
              <a:t> data type comes from an object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/>
              <a:t>Ex: many cars can be built from same specifications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786A98-1030-714E-A01A-92502F6C1011}" type="datetime1">
              <a:rPr lang="en-US" smtClean="0">
                <a:latin typeface="Garamond" charset="0"/>
              </a:rPr>
              <a:t>2/13/2019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1FF56EF2-5F54-294E-94AB-8D1B7950A5D3}" type="slidenum">
              <a:rPr lang="en-US">
                <a:latin typeface="Garamond" charset="0"/>
              </a:rPr>
              <a:pPr algn="l"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Structs</a:t>
            </a:r>
            <a:r>
              <a:rPr lang="en-US" dirty="0"/>
              <a:t> and Classes: Similarities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 the same syntax</a:t>
            </a:r>
          </a:p>
          <a:p>
            <a:r>
              <a:rPr lang="en-US" dirty="0"/>
              <a:t>Both are used to model objects with multiple attributes  (characteristics) </a:t>
            </a:r>
          </a:p>
          <a:p>
            <a:pPr lvl="1"/>
            <a:r>
              <a:rPr lang="en-US" dirty="0"/>
              <a:t>represented as data members </a:t>
            </a:r>
          </a:p>
          <a:p>
            <a:pPr lvl="1"/>
            <a:r>
              <a:rPr lang="en-US" dirty="0"/>
              <a:t>also called fields … or …</a:t>
            </a:r>
          </a:p>
          <a:p>
            <a:pPr lvl="1"/>
            <a:r>
              <a:rPr lang="en-US" dirty="0"/>
              <a:t>instance or attribute variables.  </a:t>
            </a:r>
          </a:p>
          <a:p>
            <a:r>
              <a:rPr lang="en-US" dirty="0"/>
              <a:t>Thus, both are used to process non-homogeneous data sets.</a:t>
            </a:r>
          </a:p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10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170B-F233-8941-97CA-F7C122E44F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F039-E83A-E549-8D42-ACF19A3B9B20}" type="datetime1">
              <a:rPr lang="en-US" smtClean="0"/>
              <a:t>2/13/2019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9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Structs</a:t>
            </a:r>
            <a:r>
              <a:rPr lang="en-US" dirty="0"/>
              <a:t> vs. Classes: Differences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err="1"/>
              <a:t>Structs</a:t>
            </a:r>
            <a:endParaRPr lang="en-US" u="sng" dirty="0"/>
          </a:p>
          <a:p>
            <a:r>
              <a:rPr lang="en-US" dirty="0"/>
              <a:t>No classes in C	</a:t>
            </a:r>
          </a:p>
          <a:p>
            <a:endParaRPr lang="en-US" dirty="0"/>
          </a:p>
          <a:p>
            <a:r>
              <a:rPr lang="en-US" dirty="0"/>
              <a:t>Members public by default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specified private</a:t>
            </a:r>
          </a:p>
          <a:p>
            <a:endParaRPr lang="en-US" dirty="0"/>
          </a:p>
        </p:txBody>
      </p:sp>
      <p:sp>
        <p:nvSpPr>
          <p:cNvPr id="8192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Classes</a:t>
            </a:r>
          </a:p>
          <a:p>
            <a:r>
              <a:rPr lang="en-US" dirty="0"/>
              <a:t>Both </a:t>
            </a:r>
            <a:r>
              <a:rPr lang="en-US" dirty="0" err="1"/>
              <a:t>structs</a:t>
            </a:r>
            <a:r>
              <a:rPr lang="en-US" dirty="0"/>
              <a:t> and classes in C++</a:t>
            </a:r>
          </a:p>
          <a:p>
            <a:r>
              <a:rPr lang="en-US" dirty="0" err="1"/>
              <a:t>Structs</a:t>
            </a:r>
            <a:r>
              <a:rPr lang="en-US" dirty="0"/>
              <a:t> can have members declared private</a:t>
            </a:r>
          </a:p>
          <a:p>
            <a:r>
              <a:rPr lang="en-US" dirty="0"/>
              <a:t>Class members are private by default</a:t>
            </a:r>
          </a:p>
          <a:p>
            <a:r>
              <a:rPr lang="en-US" dirty="0"/>
              <a:t>Can be specified public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2EDE-9113-9D4D-9DEF-DACC6548C252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10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D7C3-5479-3F43-A8AB-889F874F34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88882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11136</TotalTime>
  <Words>1189</Words>
  <Application>Microsoft Office PowerPoint</Application>
  <PresentationFormat>On-screen Show (4:3)</PresentationFormat>
  <Paragraphs>263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Garamond</vt:lpstr>
      <vt:lpstr>Wingdings</vt:lpstr>
      <vt:lpstr>Edge</vt:lpstr>
      <vt:lpstr>EECE.3220 Data Structures</vt:lpstr>
      <vt:lpstr>Lecture outline</vt:lpstr>
      <vt:lpstr>Abstract data types (ADTs)</vt:lpstr>
      <vt:lpstr>C-style data structures</vt:lpstr>
      <vt:lpstr>Time</vt:lpstr>
      <vt:lpstr>Time structure, prototypes</vt:lpstr>
      <vt:lpstr>Classes, Objects, Member Functions and Data Members</vt:lpstr>
      <vt:lpstr>Structs and Classes: Similarities</vt:lpstr>
      <vt:lpstr>Structs vs. Classes: Differences</vt:lpstr>
      <vt:lpstr>Advantages in C++: (structs and classes)</vt:lpstr>
      <vt:lpstr>Class Declaration</vt:lpstr>
      <vt:lpstr>Designing a Class</vt:lpstr>
      <vt:lpstr>Class implementation</vt:lpstr>
      <vt:lpstr>Data members</vt:lpstr>
      <vt:lpstr>Example: data members (GradeBook.h)</vt:lpstr>
      <vt:lpstr>Example: data members (GradeBook.cpp)</vt:lpstr>
      <vt:lpstr>Example (cont.)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2584</cp:revision>
  <dcterms:created xsi:type="dcterms:W3CDTF">2006-04-03T05:03:01Z</dcterms:created>
  <dcterms:modified xsi:type="dcterms:W3CDTF">2019-02-13T20:13:01Z</dcterms:modified>
</cp:coreProperties>
</file>