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472" r:id="rId4"/>
    <p:sldId id="457" r:id="rId5"/>
    <p:sldId id="473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5" r:id="rId14"/>
    <p:sldId id="476" r:id="rId15"/>
    <p:sldId id="477" r:id="rId16"/>
    <p:sldId id="478" r:id="rId17"/>
    <p:sldId id="482" r:id="rId18"/>
    <p:sldId id="479" r:id="rId19"/>
    <p:sldId id="480" r:id="rId20"/>
    <p:sldId id="481" r:id="rId21"/>
    <p:sldId id="386" r:id="rId22"/>
    <p:sldId id="387" r:id="rId23"/>
    <p:sldId id="388" r:id="rId24"/>
    <p:sldId id="389" r:id="rId25"/>
    <p:sldId id="391" r:id="rId26"/>
    <p:sldId id="392" r:id="rId27"/>
    <p:sldId id="393" r:id="rId28"/>
    <p:sldId id="394" r:id="rId29"/>
    <p:sldId id="395" r:id="rId30"/>
    <p:sldId id="396" r:id="rId31"/>
    <p:sldId id="385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14C78-60AD-436B-AD51-26840150106E}" v="17" dt="2019-02-19T18:25:4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9522" autoAdjust="0"/>
  </p:normalViewPr>
  <p:slideViewPr>
    <p:cSldViewPr>
      <p:cViewPr>
        <p:scale>
          <a:sx n="91" d="100"/>
          <a:sy n="91" d="100"/>
        </p:scale>
        <p:origin x="7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DC68143-A14E-462C-99B5-EBCA64DBF02D}"/>
    <pc:docChg chg="undo redo custSel addSld delSld modSld">
      <pc:chgData name="Geiger, Michael J" userId="13cae92b-b37c-450b-a449-82fcae19569d" providerId="ADAL" clId="{7DC68143-A14E-462C-99B5-EBCA64DBF02D}" dt="2019-02-19T18:21:23.417" v="989"/>
      <pc:docMkLst>
        <pc:docMk/>
      </pc:docMkLst>
      <pc:sldChg chg="modSp">
        <pc:chgData name="Geiger, Michael J" userId="13cae92b-b37c-450b-a449-82fcae19569d" providerId="ADAL" clId="{7DC68143-A14E-462C-99B5-EBCA64DBF02D}" dt="2019-02-19T15:26:04.128" v="321" actId="20577"/>
        <pc:sldMkLst>
          <pc:docMk/>
          <pc:sldMk cId="0" sldId="256"/>
        </pc:sldMkLst>
        <pc:spChg chg="mod">
          <ac:chgData name="Geiger, Michael J" userId="13cae92b-b37c-450b-a449-82fcae19569d" providerId="ADAL" clId="{7DC68143-A14E-462C-99B5-EBCA64DBF02D}" dt="2019-02-19T15:26:04.128" v="32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DC68143-A14E-462C-99B5-EBCA64DBF02D}" dt="2019-02-19T15:25:09.602" v="176" actId="27636"/>
        <pc:sldMkLst>
          <pc:docMk/>
          <pc:sldMk cId="0" sldId="257"/>
        </pc:sldMkLst>
        <pc:spChg chg="mod">
          <ac:chgData name="Geiger, Michael J" userId="13cae92b-b37c-450b-a449-82fcae19569d" providerId="ADAL" clId="{7DC68143-A14E-462C-99B5-EBCA64DBF02D}" dt="2019-02-19T15:25:09.602" v="176" actId="27636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DC68143-A14E-462C-99B5-EBCA64DBF02D}" dt="2019-02-19T15:36:17.220" v="656" actId="20577"/>
        <pc:sldMkLst>
          <pc:docMk/>
          <pc:sldMk cId="3414205083" sldId="457"/>
        </pc:sldMkLst>
        <pc:spChg chg="mod">
          <ac:chgData name="Geiger, Michael J" userId="13cae92b-b37c-450b-a449-82fcae19569d" providerId="ADAL" clId="{7DC68143-A14E-462C-99B5-EBCA64DBF02D}" dt="2019-02-19T15:36:17.220" v="656" actId="20577"/>
          <ac:spMkLst>
            <pc:docMk/>
            <pc:sldMk cId="3414205083" sldId="457"/>
            <ac:spMk id="2" creationId="{00000000-0000-0000-0000-000000000000}"/>
          </ac:spMkLst>
        </pc:spChg>
        <pc:spChg chg="mod">
          <ac:chgData name="Geiger, Michael J" userId="13cae92b-b37c-450b-a449-82fcae19569d" providerId="ADAL" clId="{7DC68143-A14E-462C-99B5-EBCA64DBF02D}" dt="2019-02-19T15:36:05.230" v="648" actId="20577"/>
          <ac:spMkLst>
            <pc:docMk/>
            <pc:sldMk cId="3414205083" sldId="457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7DC68143-A14E-462C-99B5-EBCA64DBF02D}" dt="2019-02-19T15:40:03.783" v="982" actId="2696"/>
        <pc:sldMkLst>
          <pc:docMk/>
          <pc:sldMk cId="1224250035" sldId="458"/>
        </pc:sldMkLst>
      </pc:sldChg>
      <pc:sldChg chg="del">
        <pc:chgData name="Geiger, Michael J" userId="13cae92b-b37c-450b-a449-82fcae19569d" providerId="ADAL" clId="{7DC68143-A14E-462C-99B5-EBCA64DBF02D}" dt="2019-02-19T15:40:05.285" v="983" actId="2696"/>
        <pc:sldMkLst>
          <pc:docMk/>
          <pc:sldMk cId="521441552" sldId="459"/>
        </pc:sldMkLst>
      </pc:sldChg>
      <pc:sldChg chg="del">
        <pc:chgData name="Geiger, Michael J" userId="13cae92b-b37c-450b-a449-82fcae19569d" providerId="ADAL" clId="{7DC68143-A14E-462C-99B5-EBCA64DBF02D}" dt="2019-02-19T15:40:06.623" v="984" actId="2696"/>
        <pc:sldMkLst>
          <pc:docMk/>
          <pc:sldMk cId="361790237" sldId="460"/>
        </pc:sldMkLst>
      </pc:sldChg>
      <pc:sldChg chg="del">
        <pc:chgData name="Geiger, Michael J" userId="13cae92b-b37c-450b-a449-82fcae19569d" providerId="ADAL" clId="{7DC68143-A14E-462C-99B5-EBCA64DBF02D}" dt="2019-02-19T15:40:11.373" v="985" actId="2696"/>
        <pc:sldMkLst>
          <pc:docMk/>
          <pc:sldMk cId="278264253" sldId="461"/>
        </pc:sldMkLst>
      </pc:sldChg>
      <pc:sldChg chg="del">
        <pc:chgData name="Geiger, Michael J" userId="13cae92b-b37c-450b-a449-82fcae19569d" providerId="ADAL" clId="{7DC68143-A14E-462C-99B5-EBCA64DBF02D}" dt="2019-02-19T15:40:12.897" v="986" actId="2696"/>
        <pc:sldMkLst>
          <pc:docMk/>
          <pc:sldMk cId="1166996819" sldId="462"/>
        </pc:sldMkLst>
      </pc:sldChg>
      <pc:sldChg chg="del">
        <pc:chgData name="Geiger, Michael J" userId="13cae92b-b37c-450b-a449-82fcae19569d" providerId="ADAL" clId="{7DC68143-A14E-462C-99B5-EBCA64DBF02D}" dt="2019-02-19T15:40:13.762" v="987" actId="2696"/>
        <pc:sldMkLst>
          <pc:docMk/>
          <pc:sldMk cId="747388882" sldId="463"/>
        </pc:sldMkLst>
      </pc:sldChg>
      <pc:sldChg chg="del">
        <pc:chgData name="Geiger, Michael J" userId="13cae92b-b37c-450b-a449-82fcae19569d" providerId="ADAL" clId="{7DC68143-A14E-462C-99B5-EBCA64DBF02D}" dt="2019-02-19T15:40:16.104" v="988" actId="2696"/>
        <pc:sldMkLst>
          <pc:docMk/>
          <pc:sldMk cId="733088471" sldId="464"/>
        </pc:sldMkLst>
      </pc:sldChg>
      <pc:sldChg chg="modSp add">
        <pc:chgData name="Geiger, Michael J" userId="13cae92b-b37c-450b-a449-82fcae19569d" providerId="ADAL" clId="{7DC68143-A14E-462C-99B5-EBCA64DBF02D}" dt="2019-02-19T15:25:40.505" v="299" actId="20577"/>
        <pc:sldMkLst>
          <pc:docMk/>
          <pc:sldMk cId="3209984650" sldId="472"/>
        </pc:sldMkLst>
        <pc:spChg chg="mod">
          <ac:chgData name="Geiger, Michael J" userId="13cae92b-b37c-450b-a449-82fcae19569d" providerId="ADAL" clId="{7DC68143-A14E-462C-99B5-EBCA64DBF02D}" dt="2019-02-19T15:25:17.404" v="193" actId="20577"/>
          <ac:spMkLst>
            <pc:docMk/>
            <pc:sldMk cId="3209984650" sldId="472"/>
            <ac:spMk id="2" creationId="{4E6F0AF2-239C-491F-BD82-A8F5B65E87F5}"/>
          </ac:spMkLst>
        </pc:spChg>
        <pc:spChg chg="mod">
          <ac:chgData name="Geiger, Michael J" userId="13cae92b-b37c-450b-a449-82fcae19569d" providerId="ADAL" clId="{7DC68143-A14E-462C-99B5-EBCA64DBF02D}" dt="2019-02-19T15:25:40.505" v="299" actId="20577"/>
          <ac:spMkLst>
            <pc:docMk/>
            <pc:sldMk cId="3209984650" sldId="472"/>
            <ac:spMk id="3" creationId="{3E2F7687-E31C-4996-8DDF-48E1FDA00066}"/>
          </ac:spMkLst>
        </pc:spChg>
      </pc:sldChg>
      <pc:sldChg chg="modSp add">
        <pc:chgData name="Geiger, Michael J" userId="13cae92b-b37c-450b-a449-82fcae19569d" providerId="ADAL" clId="{7DC68143-A14E-462C-99B5-EBCA64DBF02D}" dt="2019-02-19T15:39:54.272" v="981" actId="20577"/>
        <pc:sldMkLst>
          <pc:docMk/>
          <pc:sldMk cId="2197499934" sldId="473"/>
        </pc:sldMkLst>
        <pc:spChg chg="mod">
          <ac:chgData name="Geiger, Michael J" userId="13cae92b-b37c-450b-a449-82fcae19569d" providerId="ADAL" clId="{7DC68143-A14E-462C-99B5-EBCA64DBF02D}" dt="2019-02-19T15:39:54.272" v="981" actId="20577"/>
          <ac:spMkLst>
            <pc:docMk/>
            <pc:sldMk cId="2197499934" sldId="473"/>
            <ac:spMk id="5123" creationId="{00000000-0000-0000-0000-000000000000}"/>
          </ac:spMkLst>
        </pc:spChg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3356283228" sldId="475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3399339794" sldId="476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4002475530" sldId="477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379308061" sldId="478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1230489030" sldId="479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1711362296" sldId="480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2115300395" sldId="481"/>
        </pc:sldMkLst>
      </pc:sldChg>
      <pc:sldChg chg="add">
        <pc:chgData name="Geiger, Michael J" userId="13cae92b-b37c-450b-a449-82fcae19569d" providerId="ADAL" clId="{7DC68143-A14E-462C-99B5-EBCA64DBF02D}" dt="2019-02-19T18:21:23.417" v="989"/>
        <pc:sldMkLst>
          <pc:docMk/>
          <pc:sldMk cId="569875342" sldId="482"/>
        </pc:sldMkLst>
      </pc:sldChg>
    </pc:docChg>
  </pc:docChgLst>
  <pc:docChgLst>
    <pc:chgData name="Geiger, Michael J" userId="13cae92b-b37c-450b-a449-82fcae19569d" providerId="ADAL" clId="{76814C78-60AD-436B-AD51-26840150106E}"/>
    <pc:docChg chg="custSel addSld delSld modSld">
      <pc:chgData name="Geiger, Michael J" userId="13cae92b-b37c-450b-a449-82fcae19569d" providerId="ADAL" clId="{76814C78-60AD-436B-AD51-26840150106E}" dt="2019-02-20T19:54:06.337" v="196" actId="20577"/>
      <pc:docMkLst>
        <pc:docMk/>
      </pc:docMkLst>
      <pc:sldChg chg="modSp">
        <pc:chgData name="Geiger, Michael J" userId="13cae92b-b37c-450b-a449-82fcae19569d" providerId="ADAL" clId="{76814C78-60AD-436B-AD51-26840150106E}" dt="2019-02-20T19:54:06.337" v="196" actId="20577"/>
        <pc:sldMkLst>
          <pc:docMk/>
          <pc:sldMk cId="0" sldId="257"/>
        </pc:sldMkLst>
        <pc:spChg chg="mod">
          <ac:chgData name="Geiger, Michael J" userId="13cae92b-b37c-450b-a449-82fcae19569d" providerId="ADAL" clId="{76814C78-60AD-436B-AD51-26840150106E}" dt="2019-02-19T18:24:30.742" v="53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76814C78-60AD-436B-AD51-26840150106E}" dt="2019-02-20T19:54:06.337" v="19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6814C78-60AD-436B-AD51-26840150106E}" dt="2019-02-19T18:26:15.397" v="148" actId="2711"/>
        <pc:sldMkLst>
          <pc:docMk/>
          <pc:sldMk cId="0" sldId="385"/>
        </pc:sldMkLst>
        <pc:spChg chg="mod">
          <ac:chgData name="Geiger, Michael J" userId="13cae92b-b37c-450b-a449-82fcae19569d" providerId="ADAL" clId="{76814C78-60AD-436B-AD51-26840150106E}" dt="2019-02-19T18:26:11.794" v="147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76814C78-60AD-436B-AD51-26840150106E}" dt="2019-02-19T18:26:15.397" v="148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76814C78-60AD-436B-AD51-26840150106E}" dt="2019-02-19T18:26:05.740" v="146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2597652630" sldId="386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2436440098" sldId="387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4114090754" sldId="388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418955077" sldId="389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2215528913" sldId="391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1493024114" sldId="392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1767477014" sldId="393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3542379564" sldId="394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3255462084" sldId="395"/>
        </pc:sldMkLst>
      </pc:sldChg>
      <pc:sldChg chg="add">
        <pc:chgData name="Geiger, Michael J" userId="13cae92b-b37c-450b-a449-82fcae19569d" providerId="ADAL" clId="{76814C78-60AD-436B-AD51-26840150106E}" dt="2019-02-19T18:23:50.908" v="0"/>
        <pc:sldMkLst>
          <pc:docMk/>
          <pc:sldMk cId="2740296585" sldId="396"/>
        </pc:sldMkLst>
      </pc:sldChg>
      <pc:sldChg chg="modSp">
        <pc:chgData name="Geiger, Michael J" userId="13cae92b-b37c-450b-a449-82fcae19569d" providerId="ADAL" clId="{76814C78-60AD-436B-AD51-26840150106E}" dt="2019-02-19T18:25:08.797" v="102" actId="20577"/>
        <pc:sldMkLst>
          <pc:docMk/>
          <pc:sldMk cId="3209984650" sldId="472"/>
        </pc:sldMkLst>
        <pc:spChg chg="mod">
          <ac:chgData name="Geiger, Michael J" userId="13cae92b-b37c-450b-a449-82fcae19569d" providerId="ADAL" clId="{76814C78-60AD-436B-AD51-26840150106E}" dt="2019-02-19T18:25:08.797" v="102" actId="20577"/>
          <ac:spMkLst>
            <pc:docMk/>
            <pc:sldMk cId="3209984650" sldId="472"/>
            <ac:spMk id="3" creationId="{3E2F7687-E31C-4996-8DDF-48E1FDA00066}"/>
          </ac:spMkLst>
        </pc:spChg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1342063753" sldId="483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503676459" sldId="484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1212102775" sldId="485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200708483" sldId="486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2955086089" sldId="487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1352200587" sldId="488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278147975" sldId="489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3160718536" sldId="490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2636356331" sldId="491"/>
        </pc:sldMkLst>
      </pc:sldChg>
      <pc:sldChg chg="add del">
        <pc:chgData name="Geiger, Michael J" userId="13cae92b-b37c-450b-a449-82fcae19569d" providerId="ADAL" clId="{76814C78-60AD-436B-AD51-26840150106E}" dt="2019-02-19T18:25:27.564" v="104"/>
        <pc:sldMkLst>
          <pc:docMk/>
          <pc:sldMk cId="1132382933" sldId="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D438E-CC5D-459D-A2E6-25790A0FBF35}" type="datetime1">
              <a:rPr lang="en-US" smtClean="0"/>
              <a:t>2/20/2019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8C81E-9690-41ED-AADC-FD15A56750E4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AB8E8-479C-4FBB-BE69-E687FF272FE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4EB1A-6D68-4269-8F4D-66D39D40876D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0E5D6-8C30-4901-A4E3-ACF302D23698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DC186-F073-457A-9863-C63AFABAD3EA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53511-60B2-4A7D-B35D-A72DD5E6F04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915A-9829-433B-A08C-F5C4447B6CD5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083F1-3E05-452B-964D-1464DC8D5E00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75BE6-A608-4A5C-AEFD-E8F31956F074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A5EB5-235B-4809-A05A-19507939B11F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47D7B-3A4B-4674-A3D2-8AC5E00E0432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5B056-360E-4DAB-B2B6-1EA3474B947D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5CAFEC8-C2EB-4645-8222-D5657440D051}" type="datetime1">
              <a:rPr lang="en-US" smtClean="0"/>
              <a:t>2/20/2019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class details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D0D2C7-D5C8-4ECD-8A68-D58630DE2A3F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D1EDDB-A5C0-448F-A80E-7572100E07DE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   // This version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D6A891-AE06-4CBC-93FB-0938D4E0E113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Call made implicitly when object is created 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Cannot return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Not even </a:t>
            </a:r>
            <a:r>
              <a:rPr lang="en-US" dirty="0">
                <a:latin typeface="Lucida Console" charset="0"/>
              </a:rPr>
              <a:t>void</a:t>
            </a: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compiler will provide one when a class does not explicitly include a constructor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Compiler’</a:t>
            </a:r>
            <a:r>
              <a:rPr lang="en-US" altLang="ja-JP" dirty="0">
                <a:latin typeface="Arial" charset="0"/>
              </a:rPr>
              <a:t>s default constructor only calls constructors of data members that are objects of classes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D04725-1C31-4BB6-BFBD-BEBAA9130C6C}" type="datetime1">
              <a:rPr lang="en-US" sz="1200" smtClean="0">
                <a:latin typeface="Garamond" charset="0"/>
              </a:rPr>
              <a:t>2/20/2019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constructors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NOTE: See web for #includes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		// Default constructor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(string name);   	// Parameterized constructor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class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82E99B-70D2-46DC-9486-753B7E30546C}" type="datetime1">
              <a:rPr lang="en-US" sz="1200" smtClean="0">
                <a:latin typeface="Garamond" charset="0"/>
              </a:rPr>
              <a:t>2/20/2019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DA0BC-0081-804D-BA1F-6AEE9C6D0DF4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3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constructors (GradeBook.cpp)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92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  <a:cs typeface="Courier New" charset="0"/>
              </a:rPr>
              <a:t>Add the following to GradeBook.cpp: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Default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</a:t>
            </a:r>
            <a:r>
              <a:rPr lang="ja-JP" altLang="en-US" b="1" dirty="0">
                <a:latin typeface="Courier New" charset="0"/>
                <a:cs typeface="Courier New" charset="0"/>
              </a:rPr>
              <a:t>“”</a:t>
            </a:r>
            <a:r>
              <a:rPr lang="en-US" altLang="ja-JP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 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Parameterized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(string name) {</a:t>
            </a:r>
            <a:br>
              <a:rPr lang="en-US" b="1" dirty="0">
                <a:latin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name;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EA777-7168-4EE5-9F8B-CF20DB2D8583}" type="datetime1">
              <a:rPr lang="en-US" sz="1200" smtClean="0">
                <a:latin typeface="Garamond" charset="0"/>
              </a:rPr>
              <a:t>2/20/2019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544BB-706F-BB47-8877-0741E0FF85DE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7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two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gradeBook1(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"CS101 Introduction to C++ Programming"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gradeBook2(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"CS102 Data Structures in C++"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initial value of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for each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"gradeBook1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gradeBook1.getCourseName()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"\ngradeBook2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gradeBook2.getCourseName()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0;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indicate successful termination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B7109C-63D1-4C79-801C-8E143145BD0E}" type="datetime1">
              <a:rPr lang="en-US" sz="1200" smtClean="0">
                <a:latin typeface="Garamond" charset="0"/>
              </a:rPr>
              <a:t>2/20/2019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9B570-D4A0-F844-A36E-F1E054513DB2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152900"/>
            <a:ext cx="8001000" cy="1181100"/>
            <a:chOff x="4876800" y="1828800"/>
            <a:chExt cx="3886200" cy="1181471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0"/>
              <a:ext cx="3886200" cy="80035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gradeBook1 created for course: CS 101 Introduction to C++ Programming</a:t>
              </a:r>
            </a:p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gradeBook2 created for course: CS 102 Data Structures in C++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+mn-ea"/>
                  <a:cs typeface="Courier New" pitchFamily="49" charset="0"/>
                </a:rPr>
                <a:t>Output:</a:t>
              </a: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constructors are examples of </a:t>
            </a:r>
            <a:r>
              <a:rPr lang="en-US" dirty="0">
                <a:solidFill>
                  <a:srgbClr val="0000FF"/>
                </a:solidFill>
              </a:rPr>
              <a:t>overloaded functions</a:t>
            </a:r>
          </a:p>
          <a:p>
            <a:pPr lvl="1"/>
            <a:r>
              <a:rPr lang="en-US" dirty="0"/>
              <a:t>Functions with same name but different parameters</a:t>
            </a:r>
          </a:p>
          <a:p>
            <a:pPr lvl="2"/>
            <a:r>
              <a:rPr lang="en-US" dirty="0"/>
              <a:t>Compiler determines which version to call </a:t>
            </a:r>
          </a:p>
          <a:p>
            <a:pPr lvl="1"/>
            <a:r>
              <a:rPr lang="en-US" dirty="0"/>
              <a:t>Difference(s) can include</a:t>
            </a:r>
          </a:p>
          <a:p>
            <a:pPr lvl="2"/>
            <a:r>
              <a:rPr lang="en-US" dirty="0"/>
              <a:t>Number of parameters</a:t>
            </a:r>
          </a:p>
          <a:p>
            <a:pPr lvl="2"/>
            <a:r>
              <a:rPr lang="en-US" dirty="0"/>
              <a:t>Type of parameters</a:t>
            </a:r>
          </a:p>
          <a:p>
            <a:pPr lvl="1"/>
            <a:r>
              <a:rPr lang="en-US" dirty="0"/>
              <a:t>Different return type alone </a:t>
            </a:r>
            <a:r>
              <a:rPr lang="en-US" u="sng" dirty="0"/>
              <a:t>not</a:t>
            </a:r>
            <a:r>
              <a:rPr lang="en-US" dirty="0"/>
              <a:t> sufficient to overload</a:t>
            </a:r>
          </a:p>
          <a:p>
            <a:r>
              <a:rPr lang="en-US" dirty="0"/>
              <a:t>Overloading works with any function</a:t>
            </a:r>
          </a:p>
          <a:p>
            <a:pPr lvl="1"/>
            <a:r>
              <a:rPr lang="en-US" dirty="0"/>
              <a:t>For example, program could contain these prototypes: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f();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b);</a:t>
            </a:r>
          </a:p>
          <a:p>
            <a:pPr lvl="1"/>
            <a:r>
              <a:rPr lang="en-US" dirty="0">
                <a:latin typeface="Arial"/>
                <a:cs typeface="Arial"/>
              </a:rPr>
              <a:t>Main function might contain these function calls: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f();		// Calls first version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f(1, 2);	// Calls second version</a:t>
            </a:r>
          </a:p>
          <a:p>
            <a:pPr marL="344487" lvl="1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E64F-E8A7-413B-A6ED-96CC1E46B3E4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410200" cy="49879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</a:rPr>
              <a:t>Using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dirty="0">
                <a:ea typeface="+mn-ea"/>
              </a:rPr>
              <a:t>, which statements would be valid in a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  <a:r>
              <a:rPr lang="en-US" sz="2000" dirty="0"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program written in the same file?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std::string;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);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(string name);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  string name;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// end class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1492E-9076-468E-9A1F-B73CFC748FA8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F7A98B-8B14-4141-A747-07F6E5D19D5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334000" y="1371600"/>
            <a:ext cx="3581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g1(3220);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g2;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setCourseName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(g2);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g2.name =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EECE.3220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</a:t>
            </a:r>
            <a:endParaRPr lang="en-US" b="1" dirty="0"/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string s = g2.getCourseName();</a:t>
            </a:r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g2.displayMessage;</a:t>
            </a:r>
          </a:p>
        </p:txBody>
      </p:sp>
    </p:spTree>
    <p:extLst>
      <p:ext uri="{BB962C8B-B14F-4D97-AF65-F5344CB8AC3E}">
        <p14:creationId xmlns:p14="http://schemas.microsoft.com/office/powerpoint/2010/main" val="12304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g1(3220);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Invalid—constructor takes </a:t>
            </a:r>
            <a:r>
              <a:rPr lang="en-US" dirty="0">
                <a:latin typeface="Courier New" charset="0"/>
                <a:cs typeface="Courier New" charset="0"/>
              </a:rPr>
              <a:t>string</a:t>
            </a:r>
            <a:r>
              <a:rPr lang="en-US" dirty="0">
                <a:latin typeface="Arial" charset="0"/>
                <a:cs typeface="Courier New" charset="0"/>
              </a:rPr>
              <a:t> as argument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g2;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Valid—creates new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Arial" charset="0"/>
                <a:cs typeface="Courier New" charset="0"/>
              </a:rPr>
              <a:t> object using default constructor</a:t>
            </a: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setCourseName</a:t>
            </a:r>
            <a:r>
              <a:rPr lang="en-US" dirty="0">
                <a:latin typeface="Courier New" charset="0"/>
                <a:cs typeface="Courier New" charset="0"/>
              </a:rPr>
              <a:t>(g2);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Invalid—improper way to call member function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>
                <a:latin typeface="Courier New" charset="0"/>
                <a:cs typeface="Courier New" charset="0"/>
              </a:rPr>
              <a:t>g2.setCourseName(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D194BE-4743-49BA-9E11-5D88DC1444D7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4255-9A23-7D44-8D18-45C6A83D26BC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 1 due Wednesday, 2/20</a:t>
            </a:r>
          </a:p>
          <a:p>
            <a:pPr lvl="1"/>
            <a:r>
              <a:rPr lang="en-US" dirty="0"/>
              <a:t>Problem set dealing with algorithmic complexity</a:t>
            </a:r>
          </a:p>
          <a:p>
            <a:pPr lvl="1"/>
            <a:r>
              <a:rPr lang="en-US" dirty="0"/>
              <a:t>No submissions after 1 PM, 2/22</a:t>
            </a:r>
          </a:p>
          <a:p>
            <a:pPr lvl="2"/>
            <a:r>
              <a:rPr lang="en-US" dirty="0"/>
              <a:t>Will post solution around that time</a:t>
            </a:r>
          </a:p>
          <a:p>
            <a:r>
              <a:rPr lang="en-US" dirty="0"/>
              <a:t>Program 2 to be posted; due TBD</a:t>
            </a:r>
          </a:p>
          <a:p>
            <a:r>
              <a:rPr lang="en-US" dirty="0"/>
              <a:t>Exam 1: Monday, 2/25, 3-5 PM, Ball 214</a:t>
            </a:r>
          </a:p>
          <a:p>
            <a:pPr lvl="1"/>
            <a:r>
              <a:rPr lang="en-US" dirty="0"/>
              <a:t>Will be allowed one 8.5” x 11” double-sided note sheet</a:t>
            </a:r>
          </a:p>
          <a:p>
            <a:pPr lvl="1"/>
            <a:r>
              <a:rPr lang="en-US" dirty="0"/>
              <a:t>Preview lecture Friday 2/22</a:t>
            </a:r>
          </a:p>
          <a:p>
            <a:pPr lvl="1"/>
            <a:r>
              <a:rPr lang="en-US" dirty="0"/>
              <a:t>Survey to be posted to deal with exam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2B2D39-3EC2-4504-AAF5-3CA1D42648B3}" type="datetime1">
              <a:rPr lang="en-US" smtClean="0">
                <a:latin typeface="+mj-lt"/>
              </a:rPr>
              <a:t>2/20/2019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g2.name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Invalid—</a:t>
            </a:r>
            <a:r>
              <a:rPr lang="en-US" dirty="0">
                <a:latin typeface="Courier New" charset="0"/>
                <a:cs typeface="Courier New" charset="0"/>
              </a:rPr>
              <a:t>name</a:t>
            </a:r>
            <a:r>
              <a:rPr lang="en-US" dirty="0">
                <a:latin typeface="Arial" charset="0"/>
              </a:rPr>
              <a:t> is private data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Must use public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set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function to assign value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string s = g2.getCourseName();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Valid—correct syntax for calling member function, and type for </a:t>
            </a:r>
            <a:r>
              <a:rPr lang="en-US" dirty="0">
                <a:latin typeface="Courier New" charset="0"/>
                <a:cs typeface="Courier New" charset="0"/>
              </a:rPr>
              <a:t>s</a:t>
            </a:r>
            <a:r>
              <a:rPr lang="en-US" dirty="0">
                <a:latin typeface="Arial" charset="0"/>
                <a:cs typeface="Courier New" charset="0"/>
              </a:rPr>
              <a:t> matches return type for </a:t>
            </a:r>
            <a:r>
              <a:rPr lang="en-US" dirty="0" err="1">
                <a:latin typeface="Courier New" charset="0"/>
                <a:cs typeface="Courier New" charset="0"/>
              </a:rPr>
              <a:t>getCourseName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g2.displayMessage;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Invalid—</a:t>
            </a:r>
            <a:r>
              <a:rPr lang="en-US" dirty="0" err="1">
                <a:latin typeface="Courier New" charset="0"/>
                <a:cs typeface="Courier New" charset="0"/>
              </a:rPr>
              <a:t>displayMessage</a:t>
            </a:r>
            <a:r>
              <a:rPr lang="en-US" dirty="0">
                <a:latin typeface="Arial" charset="0"/>
                <a:cs typeface="Courier New" charset="0"/>
              </a:rPr>
              <a:t> is a function and therefore needs parentheses after the function name: </a:t>
            </a:r>
            <a:r>
              <a:rPr lang="en-US" dirty="0">
                <a:latin typeface="Courier New" charset="0"/>
                <a:cs typeface="Courier New" charset="0"/>
              </a:rPr>
              <a:t>g2.displayMessage();</a:t>
            </a:r>
          </a:p>
          <a:p>
            <a:pPr marL="841375" lvl="1" indent="-514350">
              <a:lnSpc>
                <a:spcPct val="90000"/>
              </a:lnSpc>
            </a:pP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DC33AA-4D94-4CC0-A8C1-15F869C59F9B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28FD30-7B91-0D48-9117-ECB5B2A266A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relationships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pPr lvl="1"/>
            <a:r>
              <a:rPr lang="en-US" dirty="0">
                <a:latin typeface="Arial" charset="0"/>
              </a:rPr>
              <a:t>Basic interactions: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association</a:t>
            </a:r>
          </a:p>
          <a:p>
            <a:pPr lvl="2"/>
            <a:r>
              <a:rPr lang="en-US" dirty="0">
                <a:latin typeface="Arial" charset="0"/>
              </a:rPr>
              <a:t>One class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uses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another in some way</a:t>
            </a:r>
          </a:p>
          <a:p>
            <a:pPr lvl="2"/>
            <a:r>
              <a:rPr lang="en-US" dirty="0">
                <a:latin typeface="Arial" charset="0"/>
              </a:rPr>
              <a:t>Example (from text): </a:t>
            </a:r>
            <a:r>
              <a:rPr lang="en-US" dirty="0">
                <a:latin typeface="Courier New" charset="0"/>
                <a:cs typeface="Courier New" charset="0"/>
              </a:rPr>
              <a:t>ATM</a:t>
            </a:r>
            <a:r>
              <a:rPr lang="en-US" dirty="0">
                <a:latin typeface="Arial" charset="0"/>
              </a:rPr>
              <a:t>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executes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 </a:t>
            </a:r>
            <a:r>
              <a:rPr lang="en-US" dirty="0">
                <a:latin typeface="Courier New" charset="0"/>
                <a:cs typeface="Courier New" charset="0"/>
              </a:rPr>
              <a:t>Withdrawal</a:t>
            </a:r>
          </a:p>
          <a:p>
            <a:pPr lvl="1"/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Two such relationships: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aggregation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composition</a:t>
            </a:r>
          </a:p>
          <a:p>
            <a:pPr lvl="2"/>
            <a:r>
              <a:rPr lang="en-US" dirty="0">
                <a:latin typeface="Arial" charset="0"/>
              </a:rPr>
              <a:t>Aggregation: “parent” contains pointer to “child”</a:t>
            </a:r>
          </a:p>
          <a:p>
            <a:pPr lvl="2"/>
            <a:r>
              <a:rPr lang="en-US" dirty="0">
                <a:latin typeface="Arial" charset="0"/>
              </a:rPr>
              <a:t>Composition: “parent” contains object of “child” type</a:t>
            </a:r>
          </a:p>
          <a:p>
            <a:pPr lvl="3"/>
            <a:r>
              <a:rPr lang="en-US" dirty="0">
                <a:latin typeface="Arial" charset="0"/>
              </a:rPr>
              <a:t>Like nested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59B71E-BF7B-49BD-87AB-3B98B135E1FD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 rectangle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>
                <a:ea typeface="+mn-ea"/>
              </a:rPr>
              <a:t> shape that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implement this concept by defining a class named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Most function definitions self-explanatory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927B3E-1FAA-4437-9ABA-75494DE5DDF4}" type="datetime1">
              <a:rPr lang="en-US" smtClean="0">
                <a:latin typeface="Times New Roman" charset="0"/>
              </a:rPr>
              <a:t>2/20/2019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11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Y);	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);	//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//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();	//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();	//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&amp;out); // Output Point 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DFAB-E032-4242-AC5A-FAFF4AB5C91F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Rectangle(double h, double w,   // Parameterized const.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	      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();	//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//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//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// 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//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//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area();	//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origin;	// Lower left corner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BC51-515D-4617-AA88-065E3C25D9F2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void Rectangle::setOrigin(double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 = x;	// Won</a:t>
            </a:r>
            <a:r>
              <a:rPr lang="ja-JP" alt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>
                <a:latin typeface="Arial" charset="0"/>
              </a:rPr>
              <a:t>Takes two doubles, not Point</a:t>
            </a:r>
          </a:p>
          <a:p>
            <a:r>
              <a:rPr lang="en-US" dirty="0">
                <a:latin typeface="Arial" charset="0"/>
              </a:rPr>
              <a:t>Example 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won’t 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CF3435-3B53-4020-B4FA-7947B947D585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Point Rectangle::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void Rectangle::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E83267-4285-457C-8E4A-5F33EE05E7CA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 solutions</a:t>
            </a:r>
            <a:endParaRPr lang="en-US" sz="360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Point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A529-21E3-4991-A296-8C3ED29AC8F3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BFD9C8-1226-4757-863F-F55CA151E704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the 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class for which the prototype is: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4F3561-11AE-420B-96C4-05767CFC9BA0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0AF2-239C-491F-BD82-A8F5B65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87-E31C-4996-8DDF-48E1FDA0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Class basics</a:t>
            </a:r>
          </a:p>
          <a:p>
            <a:r>
              <a:rPr lang="en-US" dirty="0"/>
              <a:t>More details on classes</a:t>
            </a:r>
          </a:p>
          <a:p>
            <a:pPr lvl="1"/>
            <a:r>
              <a:rPr lang="en-US" dirty="0"/>
              <a:t>Class definitions</a:t>
            </a:r>
          </a:p>
          <a:p>
            <a:pPr lvl="1"/>
            <a:r>
              <a:rPr lang="en-US" dirty="0"/>
              <a:t>Mutators/accessors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Composition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9CBD-D586-40AF-A622-47E373A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1C94-ED6A-42B3-9E1E-250ADC2D544D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B34A-E3C7-4F30-9143-1191502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B2FA-62FB-4B68-B569-95315EFE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9A9C77-092E-482B-ADD1-C86F5D641B56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1 Preview (F 2/22)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Wednesday, 2/20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2"/>
            <a:r>
              <a:rPr lang="en-US" dirty="0"/>
              <a:t>No submissions after 1 PM, 2/22</a:t>
            </a:r>
          </a:p>
          <a:p>
            <a:pPr lvl="3"/>
            <a:r>
              <a:rPr lang="en-US" dirty="0"/>
              <a:t>Will post solution around that time</a:t>
            </a:r>
          </a:p>
          <a:p>
            <a:pPr lvl="1"/>
            <a:r>
              <a:rPr lang="en-US" dirty="0"/>
              <a:t>Program 2 to be posted; due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48CB79E-F9D4-4BDC-B3B7-4503DAF2F563}" type="datetime1">
              <a:rPr lang="en-US" smtClean="0">
                <a:latin typeface="+mj-lt"/>
              </a:rPr>
              <a:t>2/20/2019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31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data requires</a:t>
            </a:r>
          </a:p>
          <a:p>
            <a:pPr lvl="1"/>
            <a:r>
              <a:rPr lang="en-US" dirty="0"/>
              <a:t>Storing data items</a:t>
            </a:r>
          </a:p>
          <a:p>
            <a:pPr lvl="1"/>
            <a:r>
              <a:rPr lang="en-US" dirty="0"/>
              <a:t>Operations to be performed on those items</a:t>
            </a:r>
          </a:p>
          <a:p>
            <a:r>
              <a:rPr lang="en-US" dirty="0"/>
              <a:t>Combination of the two: </a:t>
            </a:r>
            <a:r>
              <a:rPr lang="en-US" dirty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/>
              <a:t>“Abstract” </a:t>
            </a:r>
            <a:r>
              <a:rPr lang="en-US" dirty="0">
                <a:sym typeface="Wingdings" panose="05000000000000000000" pitchFamily="2" charset="2"/>
              </a:rPr>
              <a:t> no specific implementation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storage: for example, “store 10 values”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Could use array, linked list, tree,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Operations: algorithms, not code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analyze complexity without HW/SW specifics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DE8F-AFFC-45A7-99AE-A352CA361E08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Classes:</a:t>
            </a:r>
            <a:r>
              <a:rPr lang="en-US" dirty="0">
                <a:ea typeface="+mn-ea"/>
                <a:cs typeface="+mn-cs"/>
              </a:rPr>
              <a:t> programmer-defined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Concrete implementation of ADT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Public: </a:t>
            </a:r>
            <a:r>
              <a:rPr lang="en-US" dirty="0">
                <a:ea typeface="+mn-ea"/>
                <a:cs typeface="+mn-cs"/>
              </a:rPr>
              <a:t>accessible anywhere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Private: </a:t>
            </a:r>
            <a:r>
              <a:rPr lang="en-US" dirty="0"/>
              <a:t>accessible only in member functions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Members private by default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40C77-97EA-49A7-937F-F6FF635CB5B1}" type="datetime1">
              <a:rPr lang="en-US" sz="1200" smtClean="0">
                <a:latin typeface="Garamond" charset="0"/>
              </a:rPr>
              <a:t>2/20/2019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0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/>
              <a:t>Order of public/private doesn’t matter</a:t>
            </a:r>
          </a:p>
          <a:p>
            <a:pPr lvl="1"/>
            <a:r>
              <a:rPr lang="en-US" dirty="0"/>
              <a:t>Members private by default </a:t>
            </a:r>
            <a:r>
              <a:rPr lang="en-US" dirty="0">
                <a:sym typeface="Wingdings"/>
              </a:rPr>
              <a:t> if you list private members first, you 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private</a:t>
            </a:r>
            <a:r>
              <a:rPr lang="en-US" dirty="0">
                <a:sym typeface="Wingdings"/>
              </a:rPr>
              <a:t> keyword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A00C-D53E-4DF6-8BC0-2BB0835A69CB}" type="datetime1">
              <a:rPr lang="en-US" smtClean="0"/>
              <a:t>2/20/2019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members </a:t>
            </a:r>
            <a:r>
              <a:rPr lang="en-US" dirty="0"/>
              <a:t>of class accessible to everyone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FF"/>
                </a:solidFill>
              </a:rPr>
              <a:t>function members</a:t>
            </a:r>
            <a:r>
              <a:rPr lang="en-US" dirty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>
                <a:solidFill>
                  <a:srgbClr val="0000FF"/>
                </a:solidFill>
              </a:rPr>
              <a:t>Private members</a:t>
            </a:r>
            <a:r>
              <a:rPr lang="en-US" dirty="0"/>
              <a:t> of class accessible only in member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members </a:t>
            </a:r>
            <a:r>
              <a:rPr lang="en-US" dirty="0"/>
              <a:t>almost always private</a:t>
            </a:r>
          </a:p>
          <a:p>
            <a:pPr lvl="1"/>
            <a:r>
              <a:rPr lang="en-US" dirty="0"/>
              <a:t>Some private function members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helper or utility functions</a:t>
            </a:r>
            <a:r>
              <a:rPr lang="en-US" dirty="0"/>
              <a:t>)</a:t>
            </a:r>
          </a:p>
          <a:p>
            <a:r>
              <a:rPr lang="en-US" dirty="0"/>
              <a:t>Class definition in .h file (i.e., </a:t>
            </a:r>
            <a:r>
              <a:rPr lang="en-US" dirty="0" err="1"/>
              <a:t>Time.h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prototypes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Friend function</a:t>
            </a:r>
            <a:r>
              <a:rPr lang="en-US" dirty="0"/>
              <a:t> prototypes</a:t>
            </a:r>
          </a:p>
          <a:p>
            <a:r>
              <a:rPr lang="en-US" dirty="0"/>
              <a:t>Function definitions in .</a:t>
            </a:r>
            <a:r>
              <a:rPr lang="en-US" dirty="0" err="1"/>
              <a:t>cpp</a:t>
            </a:r>
            <a:r>
              <a:rPr lang="en-US" dirty="0"/>
              <a:t> file (i.e., </a:t>
            </a:r>
            <a:r>
              <a:rPr lang="en-US" dirty="0" err="1"/>
              <a:t>Time.cpp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F57-64A6-4644-ADC3-F7A96AEAAA69}" type="datetime1">
              <a:rPr lang="en-US" smtClean="0"/>
              <a:t>2/20/2019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key point: within .</a:t>
            </a:r>
            <a:r>
              <a:rPr lang="en-US" dirty="0" err="1">
                <a:latin typeface="Arial" charset="0"/>
              </a:rPr>
              <a:t>cpp</a:t>
            </a:r>
            <a:r>
              <a:rPr lang="en-US" dirty="0">
                <a:latin typeface="Arial" charset="0"/>
              </a:rPr>
              <a:t> file, don’t know what namespace functions belong to</a:t>
            </a:r>
          </a:p>
          <a:p>
            <a:pPr lvl="1"/>
            <a:r>
              <a:rPr lang="en-US" dirty="0">
                <a:latin typeface="Arial" charset="0"/>
              </a:rPr>
              <a:t>Function names must include class name as well</a:t>
            </a:r>
          </a:p>
          <a:p>
            <a:pPr lvl="1"/>
            <a:r>
              <a:rPr lang="en-US" dirty="0">
                <a:latin typeface="Arial" charset="0"/>
              </a:rPr>
              <a:t>Format: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class_name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&gt;::</a:t>
            </a:r>
            <a:r>
              <a:rPr lang="en-US" sz="2000" dirty="0">
                <a:latin typeface="Courier New" charset="0"/>
                <a:cs typeface="Courier New" charset="0"/>
              </a:rPr>
              <a:t>&lt;</a:t>
            </a:r>
            <a:r>
              <a:rPr lang="en-US" sz="2000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dirty="0">
                <a:latin typeface="Courier New" charset="0"/>
                <a:cs typeface="Courier New" charset="0"/>
              </a:rPr>
              <a:t>&gt;([</a:t>
            </a:r>
            <a:r>
              <a:rPr lang="en-US" sz="2000" dirty="0" err="1">
                <a:latin typeface="Courier New" charset="0"/>
                <a:cs typeface="Courier New" charset="0"/>
              </a:rPr>
              <a:t>param</a:t>
            </a:r>
            <a:r>
              <a:rPr lang="en-US" sz="2000" dirty="0">
                <a:latin typeface="Courier New" charset="0"/>
                <a:cs typeface="Courier New" charset="0"/>
              </a:rPr>
              <a:t> list])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&lt;function body&gt; }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setCourseName</a:t>
            </a:r>
            <a:r>
              <a:rPr lang="en-US" sz="2000" dirty="0">
                <a:latin typeface="Courier New" charset="0"/>
                <a:cs typeface="Courier New" charset="0"/>
              </a:rPr>
              <a:t>(string name)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</a:t>
            </a:r>
            <a:r>
              <a:rPr lang="en-US" sz="2000" dirty="0" err="1">
                <a:latin typeface="Courier New" charset="0"/>
                <a:cs typeface="Courier New" charset="0"/>
              </a:rPr>
              <a:t>courseName</a:t>
            </a:r>
            <a:r>
              <a:rPr lang="en-US" sz="2000" dirty="0">
                <a:latin typeface="Courier New" charset="0"/>
                <a:cs typeface="Courier New" charset="0"/>
              </a:rPr>
              <a:t> = name;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CD90D4-7574-44A1-9A1A-E31537CE1357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6396AB-3EF9-D24C-84F8-9C9C6A8A7BD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2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Variables declared in a function definition’s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Represented as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change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mutator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return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accessor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programming practice: keep data 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 err="1">
                <a:latin typeface="Arial" charset="0"/>
              </a:rPr>
              <a:t>mutators</a:t>
            </a:r>
            <a:r>
              <a:rPr lang="en-US" sz="1900" dirty="0">
                <a:latin typeface="Arial" charset="0"/>
              </a:rPr>
              <a:t> / </a:t>
            </a:r>
            <a:r>
              <a:rPr lang="en-US" sz="1900" dirty="0" err="1">
                <a:latin typeface="Arial" charset="0"/>
              </a:rPr>
              <a:t>accessors</a:t>
            </a:r>
            <a:r>
              <a:rPr lang="en-US" sz="1900" dirty="0">
                <a:latin typeface="Arial" charset="0"/>
              </a:rPr>
              <a:t>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277354-01A5-419B-8943-7B974E5F7DA4}" type="datetime1">
              <a:rPr lang="en-US" smtClean="0">
                <a:latin typeface="Garamond" charset="0"/>
              </a:rPr>
              <a:t>2/20/2019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E9C55-1974-9C4B-B3CF-2E47FDBCB6A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13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11320</TotalTime>
  <Words>1873</Words>
  <Application>Microsoft Office PowerPoint</Application>
  <PresentationFormat>On-screen Show (4:3)</PresentationFormat>
  <Paragraphs>467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Garamond</vt:lpstr>
      <vt:lpstr>Lucida Console</vt:lpstr>
      <vt:lpstr>Times New Roman</vt:lpstr>
      <vt:lpstr>Wingdings</vt:lpstr>
      <vt:lpstr>Edge</vt:lpstr>
      <vt:lpstr>EECE.3220 Data Structures</vt:lpstr>
      <vt:lpstr>Announcements/reminders</vt:lpstr>
      <vt:lpstr>Today’s lecture</vt:lpstr>
      <vt:lpstr>Review: Abstract data types (ADTs)</vt:lpstr>
      <vt:lpstr>Review: Classes</vt:lpstr>
      <vt:lpstr>Class Declaration</vt:lpstr>
      <vt:lpstr>Designing a Class</vt:lpstr>
      <vt:lpstr>Class implementation</vt:lpstr>
      <vt:lpstr>Data members</vt:lpstr>
      <vt:lpstr>Example: data members (GradeBook.h)</vt:lpstr>
      <vt:lpstr>Example: data members (GradeBook.cpp)</vt:lpstr>
      <vt:lpstr>Example (cont.)</vt:lpstr>
      <vt:lpstr>Constructors</vt:lpstr>
      <vt:lpstr>Example: constructors (GradeBook.h)</vt:lpstr>
      <vt:lpstr>Example: constructors (GradeBook.cpp)</vt:lpstr>
      <vt:lpstr>Example (cont.)</vt:lpstr>
      <vt:lpstr>Overloaded functions</vt:lpstr>
      <vt:lpstr>Examples: using classes</vt:lpstr>
      <vt:lpstr>Examples: using classes</vt:lpstr>
      <vt:lpstr>Examples: using classes (cont.)</vt:lpstr>
      <vt:lpstr>Class relationships</vt:lpstr>
      <vt:lpstr>Composition example </vt:lpstr>
      <vt:lpstr>Point.h</vt:lpstr>
      <vt:lpstr>Rectangle.h</vt:lpstr>
      <vt:lpstr>Example code: setOrigin()</vt:lpstr>
      <vt:lpstr>Composition example</vt:lpstr>
      <vt:lpstr>Example solutions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2584</cp:revision>
  <dcterms:created xsi:type="dcterms:W3CDTF">2006-04-03T05:03:01Z</dcterms:created>
  <dcterms:modified xsi:type="dcterms:W3CDTF">2019-02-20T19:54:59Z</dcterms:modified>
</cp:coreProperties>
</file>