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20" r:id="rId4"/>
    <p:sldId id="491" r:id="rId5"/>
    <p:sldId id="492" r:id="rId6"/>
    <p:sldId id="460" r:id="rId7"/>
    <p:sldId id="493" r:id="rId8"/>
    <p:sldId id="494" r:id="rId9"/>
    <p:sldId id="462" r:id="rId10"/>
    <p:sldId id="496" r:id="rId11"/>
    <p:sldId id="463" r:id="rId12"/>
    <p:sldId id="495" r:id="rId13"/>
    <p:sldId id="501" r:id="rId14"/>
    <p:sldId id="502" r:id="rId15"/>
    <p:sldId id="503" r:id="rId16"/>
    <p:sldId id="504" r:id="rId17"/>
    <p:sldId id="500" r:id="rId18"/>
    <p:sldId id="470" r:id="rId19"/>
    <p:sldId id="471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385" r:id="rId28"/>
    <p:sldId id="488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4962F-E5B9-FD43-94E4-C24ED832F0F2}" type="datetime1">
              <a:rPr lang="en-US" smtClean="0"/>
              <a:t>2/13/19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F8F4D-08D5-094B-A618-26793E3DB95D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4C02F-654C-D64D-A04A-FBE80F67E045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85813-3E28-7A46-9095-C3D37983E359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08FE1-A733-F34F-AB70-80A3787B18AF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10208-E80F-D24C-9A62-4CFC3E8844BF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DDC56-3BAB-044F-8E81-3D53ED9FB9E6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322BF-DAAE-904D-8439-1FFB9CC7FD2B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76425-1F91-694C-AC73-BBE901ECF9E2}" type="datetime1">
              <a:rPr lang="en-US" smtClean="0"/>
              <a:t>2/13/19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A9574-6522-CF45-B0F1-A71FDEE4BCD2}" type="datetime1">
              <a:rPr lang="en-US" smtClean="0"/>
              <a:t>2/13/19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42657-1603-354C-AC70-05E66450F374}" type="datetime1">
              <a:rPr lang="en-US" smtClean="0"/>
              <a:t>2/13/19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3C2EC-C363-FE4F-AFEE-A6F044F7D069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70015-49D8-9440-AA82-3DE71795B8A3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9351F6F-5EE6-4C46-9448-7F085F790F08}" type="datetime1">
              <a:rPr lang="en-US" smtClean="0"/>
              <a:t>2/13/19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2019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Atomic operation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3209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Atomically do the following operations: </a:t>
            </a:r>
          </a:p>
          <a:p>
            <a:pPr lvl="1"/>
            <a:r>
              <a:rPr lang="en-US" dirty="0"/>
              <a:t>Load the value of </a:t>
            </a:r>
            <a:r>
              <a:rPr lang="en-US" dirty="0" err="1"/>
              <a:t>hasMilk</a:t>
            </a:r>
            <a:r>
              <a:rPr lang="en-US" dirty="0"/>
              <a:t> from memory to register.</a:t>
            </a:r>
          </a:p>
          <a:p>
            <a:pPr lvl="1"/>
            <a:r>
              <a:rPr lang="en-US" dirty="0"/>
              <a:t>Compare </a:t>
            </a:r>
            <a:r>
              <a:rPr lang="en-US" dirty="0" err="1"/>
              <a:t>hasMilk</a:t>
            </a:r>
            <a:r>
              <a:rPr lang="en-US" dirty="0"/>
              <a:t> (</a:t>
            </a:r>
            <a:r>
              <a:rPr lang="en-US" dirty="0" err="1"/>
              <a:t>reg</a:t>
            </a:r>
            <a:r>
              <a:rPr lang="en-US" dirty="0"/>
              <a:t>) with false.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hasMilk</a:t>
            </a:r>
            <a:r>
              <a:rPr lang="en-US" dirty="0"/>
              <a:t> (</a:t>
            </a:r>
            <a:r>
              <a:rPr lang="en-US" dirty="0" err="1"/>
              <a:t>reg</a:t>
            </a:r>
            <a:r>
              <a:rPr lang="en-US" dirty="0"/>
              <a:t>) is false, swap it to true.</a:t>
            </a:r>
          </a:p>
          <a:p>
            <a:pPr lvl="1"/>
            <a:r>
              <a:rPr lang="en-US" dirty="0"/>
              <a:t>Write </a:t>
            </a:r>
            <a:r>
              <a:rPr lang="en-US" dirty="0" err="1"/>
              <a:t>hasMilk</a:t>
            </a:r>
            <a:r>
              <a:rPr lang="en-US" dirty="0"/>
              <a:t> (</a:t>
            </a:r>
            <a:r>
              <a:rPr lang="en-US" dirty="0" err="1"/>
              <a:t>reg</a:t>
            </a:r>
            <a:r>
              <a:rPr lang="en-US" dirty="0"/>
              <a:t>) value back to memory. </a:t>
            </a:r>
          </a:p>
          <a:p>
            <a:pPr lvl="1"/>
            <a:r>
              <a:rPr lang="en-US" dirty="0"/>
              <a:t>return original </a:t>
            </a:r>
            <a:r>
              <a:rPr lang="en-US" dirty="0" err="1"/>
              <a:t>hasMilk</a:t>
            </a:r>
            <a:r>
              <a:rPr lang="en-US" dirty="0"/>
              <a:t> (</a:t>
            </a:r>
            <a:r>
              <a:rPr lang="en-US" dirty="0" err="1"/>
              <a:t>reg</a:t>
            </a:r>
            <a:r>
              <a:rPr lang="en-US" dirty="0"/>
              <a:t>) to while condition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3581400"/>
            <a:ext cx="8839200" cy="2549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Peter/Janet</a:t>
            </a:r>
            <a:endParaRPr lang="en-US" dirty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while (</a:t>
            </a:r>
            <a:r>
              <a:rPr lang="en-US" sz="2000" dirty="0">
                <a:solidFill>
                  <a:srgbClr val="FF0000"/>
                </a:solidFill>
              </a:rPr>
              <a:t>Atomic-Compare-and-Swap(</a:t>
            </a:r>
            <a:r>
              <a:rPr lang="en-US" sz="2000" dirty="0" err="1">
                <a:solidFill>
                  <a:srgbClr val="FF0000"/>
                </a:solidFill>
              </a:rPr>
              <a:t>hasMilk,false,true</a:t>
            </a:r>
            <a:r>
              <a:rPr lang="en-US" sz="2000" dirty="0">
                <a:solidFill>
                  <a:srgbClr val="FF0000"/>
                </a:solidFill>
              </a:rPr>
              <a:t>) == false</a:t>
            </a:r>
            <a:r>
              <a:rPr lang="en-US" dirty="0"/>
              <a:t>) 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buy milk;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A89-B7D5-AF4A-93A1-A3672977C37B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section that needs to be run atomically </a:t>
            </a:r>
            <a:r>
              <a:rPr lang="en-US" dirty="0" smtClean="0">
                <a:solidFill>
                  <a:srgbClr val="FF0000"/>
                </a:solidFill>
              </a:rPr>
              <a:t>with respect to selected other pieces of code</a:t>
            </a:r>
          </a:p>
          <a:p>
            <a:pPr lvl="1"/>
            <a:r>
              <a:rPr lang="en-US" dirty="0" smtClean="0"/>
              <a:t>Independent threads can still interrupt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A and B are critical sections with respect to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</a:t>
            </a:r>
            <a:r>
              <a:rPr lang="en-US" dirty="0" smtClean="0">
                <a:solidFill>
                  <a:srgbClr val="FF0000"/>
                </a:solidFill>
              </a:rPr>
              <a:t>with respect to each other</a:t>
            </a:r>
            <a:r>
              <a:rPr lang="en-US" dirty="0" smtClean="0"/>
              <a:t> because they access shared resource</a:t>
            </a:r>
          </a:p>
          <a:p>
            <a:r>
              <a:rPr lang="en-US" dirty="0" smtClean="0"/>
              <a:t>In “too much milk”, critical section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smtClean="0"/>
              <a:t>(!</a:t>
            </a:r>
            <a:r>
              <a:rPr lang="en-US" dirty="0" err="1" smtClean="0"/>
              <a:t>hasMilk</a:t>
            </a:r>
            <a:r>
              <a:rPr lang="en-US" dirty="0" smtClean="0"/>
              <a:t>) </a:t>
            </a:r>
            <a:r>
              <a:rPr lang="en-US" dirty="0" smtClean="0"/>
              <a:t>buy </a:t>
            </a:r>
            <a:r>
              <a:rPr lang="en-US" dirty="0" smtClean="0"/>
              <a:t>milk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7A36-6CD7-E14F-97F6-83A4B7D77AB5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Code section that only can be run by one thread!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6FC3-35C6-7D4A-B2B5-99C707447F0C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457200" y="2743200"/>
            <a:ext cx="4114800" cy="33877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kern="0"/>
              <a:t>Peter</a:t>
            </a:r>
            <a:endParaRPr lang="en-US" ker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kern="0"/>
              <a:t>if (hasMilk == false)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kern="0"/>
              <a:t>	</a:t>
            </a:r>
            <a:r>
              <a:rPr lang="en-US" kern="0">
                <a:solidFill>
                  <a:srgbClr val="FF0000"/>
                </a:solidFill>
              </a:rPr>
              <a:t>//Critical section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kern="0"/>
              <a:t>	buy milk;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kern="0"/>
              <a:t>	hasMilk = true;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kern="0"/>
              <a:t>	</a:t>
            </a:r>
            <a:r>
              <a:rPr lang="en-US" kern="0">
                <a:solidFill>
                  <a:srgbClr val="FF0000"/>
                </a:solidFill>
              </a:rPr>
              <a:t>//Exit critical section</a:t>
            </a:r>
            <a:r>
              <a:rPr lang="en-US" kern="0"/>
              <a:t>	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kern="0"/>
              <a:t>}</a:t>
            </a:r>
            <a:endParaRPr lang="en-US" kern="0" dirty="0"/>
          </a:p>
        </p:txBody>
      </p:sp>
      <p:sp>
        <p:nvSpPr>
          <p:cNvPr id="8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/>
              <a:t>Janet</a:t>
            </a:r>
            <a:endParaRPr lang="en-US" dirty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if (</a:t>
            </a:r>
            <a:r>
              <a:rPr lang="en-US" dirty="0" err="1"/>
              <a:t>hasMilk</a:t>
            </a:r>
            <a:r>
              <a:rPr lang="en-US" dirty="0"/>
              <a:t> == false)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//Critical section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buy milk;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err="1"/>
              <a:t>hasMilk</a:t>
            </a:r>
            <a:r>
              <a:rPr lang="en-US" dirty="0"/>
              <a:t> = true;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//Exit critical section</a:t>
            </a:r>
            <a:r>
              <a:rPr lang="en-US" dirty="0"/>
              <a:t>	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3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Mutual </a:t>
            </a:r>
            <a:r>
              <a:rPr lang="en-US" dirty="0" smtClean="0">
                <a:solidFill>
                  <a:srgbClr val="0000FF"/>
                </a:solidFill>
              </a:rPr>
              <a:t>exclusion</a:t>
            </a:r>
            <a:r>
              <a:rPr lang="en-US" dirty="0" smtClean="0"/>
              <a:t>: ≤1 thread executes CS at a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Progress</a:t>
            </a:r>
            <a:r>
              <a:rPr lang="en-US" dirty="0" smtClean="0"/>
              <a:t>: if &gt;1 thread attempts CS at same time, 1 thread guaranteed to be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Bounded waiting</a:t>
            </a:r>
            <a:r>
              <a:rPr lang="en-US" dirty="0" smtClean="0"/>
              <a:t>: if thread T requests access to its CS, limit on # times other threads can access their CS before T does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B8A6-2EF0-494A-831A-D0B61FB5F8E8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Dekker’s algorithm: 1</a:t>
            </a:r>
            <a:r>
              <a:rPr lang="en-US" baseline="30000" dirty="0" smtClean="0"/>
              <a:t>st</a:t>
            </a:r>
            <a:r>
              <a:rPr lang="en-US" dirty="0" smtClean="0"/>
              <a:t> known CS solution (pre-synch primitives) for two threads</a:t>
            </a:r>
          </a:p>
          <a:p>
            <a:r>
              <a:rPr lang="en-US" dirty="0" smtClean="0"/>
              <a:t>Shared variables: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flag[2];	// Both initially false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turn;		// Initialized to 0 or 1</a:t>
            </a:r>
          </a:p>
          <a:p>
            <a:r>
              <a:rPr lang="en-US" dirty="0" smtClean="0"/>
              <a:t>Process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== 0 or 1) shown in handout/</a:t>
            </a:r>
            <a:r>
              <a:rPr lang="en-US" smtClean="0"/>
              <a:t>next slide; </a:t>
            </a:r>
            <a:r>
              <a:rPr lang="en-US" dirty="0" smtClean="0"/>
              <a:t>other process is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(j == 1 or 0)</a:t>
            </a:r>
          </a:p>
          <a:p>
            <a:r>
              <a:rPr lang="en-US" dirty="0" smtClean="0"/>
              <a:t>Prove algorithm satisfies CS properties</a:t>
            </a:r>
          </a:p>
          <a:p>
            <a:pPr lvl="1"/>
            <a:r>
              <a:rPr lang="en-US" dirty="0" smtClean="0"/>
              <a:t>Mutual exclusion </a:t>
            </a:r>
            <a:r>
              <a:rPr lang="en-US" i="1" dirty="0" smtClean="0"/>
              <a:t>(only 1 thread in CS at time)</a:t>
            </a:r>
            <a:endParaRPr lang="en-US" dirty="0" smtClean="0"/>
          </a:p>
          <a:p>
            <a:pPr lvl="1"/>
            <a:r>
              <a:rPr lang="en-US" dirty="0" smtClean="0"/>
              <a:t>Progress </a:t>
            </a:r>
            <a:r>
              <a:rPr lang="en-US" i="1" dirty="0" smtClean="0"/>
              <a:t>(1 thread guaranteed to access CS if &gt;1 </a:t>
            </a:r>
            <a:r>
              <a:rPr lang="en-US" i="1" dirty="0" err="1" smtClean="0"/>
              <a:t>req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Bounded waiting </a:t>
            </a:r>
            <a:r>
              <a:rPr lang="en-US" i="1" dirty="0" smtClean="0"/>
              <a:t>(limit on time thread will wait for CS)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5B96-8923-444D-AF12-45D735FD8DCA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Dekker’s algorithm code for 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do {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true;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while (flag[j] == true) {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if (turn == j) {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false;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while (turn == j)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	;		// do </a:t>
            </a:r>
            <a:r>
              <a:rPr lang="en-US" b="1" dirty="0" smtClean="0">
                <a:latin typeface="Courier New"/>
                <a:cs typeface="Courier New"/>
              </a:rPr>
              <a:t>nothing—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busy waiting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true;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/* critical section would be placed here */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turn = j;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false;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} while (true);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17F0-BC9C-2646-8381-7356206941ED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satisfies </a:t>
            </a:r>
            <a:r>
              <a:rPr lang="en-US" dirty="0"/>
              <a:t>the </a:t>
            </a:r>
            <a:r>
              <a:rPr lang="en-US" dirty="0" smtClean="0"/>
              <a:t>conditions </a:t>
            </a:r>
            <a:r>
              <a:rPr lang="en-US" dirty="0"/>
              <a:t>as follows:</a:t>
            </a:r>
          </a:p>
          <a:p>
            <a:pPr lvl="1"/>
            <a:r>
              <a:rPr lang="en-US" u="sng" dirty="0"/>
              <a:t>Mutual exclusion: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both processes set </a:t>
            </a:r>
            <a:r>
              <a:rPr lang="en-US" dirty="0" smtClean="0"/>
              <a:t>their </a:t>
            </a:r>
            <a:r>
              <a:rPr lang="en-US" dirty="0" smtClean="0">
                <a:latin typeface="Courier New"/>
                <a:cs typeface="Courier New"/>
              </a:rPr>
              <a:t>flag</a:t>
            </a:r>
            <a:r>
              <a:rPr lang="en-US" dirty="0" smtClean="0"/>
              <a:t> variables </a:t>
            </a:r>
            <a:r>
              <a:rPr lang="en-US" dirty="0"/>
              <a:t>to true, only </a:t>
            </a:r>
            <a:r>
              <a:rPr lang="en-US" dirty="0" smtClean="0"/>
              <a:t>process </a:t>
            </a:r>
            <a:r>
              <a:rPr lang="en-US" dirty="0"/>
              <a:t>whose turn it is will move </a:t>
            </a:r>
            <a:r>
              <a:rPr lang="en-US" dirty="0" smtClean="0"/>
              <a:t>forward </a:t>
            </a:r>
          </a:p>
          <a:p>
            <a:pPr lvl="1"/>
            <a:r>
              <a:rPr lang="en-US" u="sng" dirty="0" smtClean="0"/>
              <a:t>Progress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turn</a:t>
            </a:r>
            <a:r>
              <a:rPr lang="en-US" dirty="0" smtClean="0"/>
              <a:t> chooses </a:t>
            </a:r>
            <a:r>
              <a:rPr lang="en-US" dirty="0"/>
              <a:t>the process to move forward if both attempt to enter the critical section </a:t>
            </a:r>
            <a:r>
              <a:rPr lang="en-US" dirty="0" smtClean="0"/>
              <a:t>simultaneously</a:t>
            </a:r>
            <a:endParaRPr lang="en-US" dirty="0"/>
          </a:p>
          <a:p>
            <a:pPr lvl="1"/>
            <a:r>
              <a:rPr lang="en-US" u="sng" dirty="0"/>
              <a:t>Bounded waiting:</a:t>
            </a:r>
            <a:r>
              <a:rPr lang="en-US" dirty="0"/>
              <a:t> Since one process sets </a:t>
            </a:r>
            <a:r>
              <a:rPr lang="en-US" dirty="0">
                <a:latin typeface="Courier New"/>
                <a:cs typeface="Courier New"/>
              </a:rPr>
              <a:t>turn</a:t>
            </a:r>
            <a:r>
              <a:rPr lang="en-US" dirty="0"/>
              <a:t> to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smtClean="0"/>
              <a:t>other </a:t>
            </a:r>
            <a:r>
              <a:rPr lang="en-US" dirty="0"/>
              <a:t>process, </a:t>
            </a:r>
            <a:r>
              <a:rPr lang="en-US" dirty="0" smtClean="0"/>
              <a:t>waiting </a:t>
            </a:r>
            <a:r>
              <a:rPr lang="en-US" dirty="0"/>
              <a:t>process will be allowed to enter its critical section </a:t>
            </a:r>
            <a:r>
              <a:rPr lang="en-US" dirty="0" smtClean="0"/>
              <a:t>next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A01C-002B-2C49-A51E-5E3165515484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Higher-level abstraction </a:t>
            </a:r>
            <a:r>
              <a:rPr lang="en-US" dirty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3B3B-977D-B344-9895-502AA5D51673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381000" y="4079187"/>
            <a:ext cx="3352800" cy="6096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10" name="Cube 9"/>
          <p:cNvSpPr/>
          <p:nvPr/>
        </p:nvSpPr>
        <p:spPr>
          <a:xfrm>
            <a:off x="457200" y="3124200"/>
            <a:ext cx="3352800" cy="6096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Operating System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457200" y="2044462"/>
            <a:ext cx="3352800" cy="60960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20646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programs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8068" y="3087469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High-level synchronization primitives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/>
              <a:t>semaphore, condition variable, monitor)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4080513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Atomic operation support</a:t>
            </a:r>
          </a:p>
          <a:p>
            <a:r>
              <a:rPr lang="en-US" dirty="0"/>
              <a:t>(load/store, interrupt enable/disable, test/set)</a:t>
            </a:r>
          </a:p>
        </p:txBody>
      </p:sp>
    </p:spTree>
    <p:extLst>
      <p:ext uri="{BB962C8B-B14F-4D97-AF65-F5344CB8AC3E}">
        <p14:creationId xmlns:p14="http://schemas.microsoft.com/office/powerpoint/2010/main" val="7416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CEC-2103-E149-9697-2AC89417335E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590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Lock initialized to free</a:t>
            </a:r>
          </a:p>
          <a:p>
            <a:r>
              <a:rPr lang="en-US" dirty="0" smtClean="0"/>
              <a:t>Thread acquires lock before entering crit. section</a:t>
            </a:r>
          </a:p>
          <a:p>
            <a:pPr lvl="1"/>
            <a:r>
              <a:rPr lang="en-US" dirty="0" smtClean="0"/>
              <a:t>Waits if needed</a:t>
            </a:r>
          </a:p>
          <a:p>
            <a:r>
              <a:rPr lang="en-US" dirty="0" smtClean="0"/>
              <a:t>Thread that acquired lock releases when done with critical section</a:t>
            </a:r>
          </a:p>
          <a:p>
            <a:r>
              <a:rPr lang="en-US" dirty="0" smtClean="0"/>
              <a:t>Locks make earlier problem trivial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3810000"/>
            <a:ext cx="4114800" cy="232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milk.lock</a:t>
            </a:r>
            <a:r>
              <a:rPr lang="en-US" sz="1900" dirty="0" smtClean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milk.unlock</a:t>
            </a:r>
            <a:r>
              <a:rPr lang="en-US" sz="19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F12E-1918-FE47-9B03-602BC3185E22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3810000"/>
            <a:ext cx="4114800" cy="2320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900" u="sng" dirty="0" smtClean="0"/>
              <a:t>Janet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milk.lock</a:t>
            </a:r>
            <a:r>
              <a:rPr lang="en-US" sz="1900" dirty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if (</a:t>
            </a:r>
            <a:r>
              <a:rPr lang="en-US" sz="1900" dirty="0" err="1"/>
              <a:t>noMilk</a:t>
            </a:r>
            <a:r>
              <a:rPr lang="en-US" sz="1900" dirty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milk.unlock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315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2 to be posted; due date </a:t>
            </a:r>
            <a:r>
              <a:rPr lang="en-US" dirty="0" smtClean="0"/>
              <a:t>TBD</a:t>
            </a:r>
            <a:endParaRPr lang="en-US" dirty="0" smtClean="0"/>
          </a:p>
          <a:p>
            <a:pPr lvl="1"/>
            <a:r>
              <a:rPr lang="en-US" dirty="0" smtClean="0"/>
              <a:t>Exam </a:t>
            </a:r>
            <a:r>
              <a:rPr lang="en-US" dirty="0" smtClean="0"/>
              <a:t>1 date still TBD</a:t>
            </a:r>
          </a:p>
          <a:p>
            <a:pPr lvl="2"/>
            <a:r>
              <a:rPr lang="en-US" dirty="0" smtClean="0"/>
              <a:t>Respond to scheduling </a:t>
            </a:r>
            <a:r>
              <a:rPr lang="en-US" smtClean="0"/>
              <a:t>poll ASAP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err="1" smtClean="0"/>
              <a:t>Pthread</a:t>
            </a:r>
            <a:r>
              <a:rPr lang="en-US" dirty="0" smtClean="0"/>
              <a:t> examples</a:t>
            </a:r>
            <a:endParaRPr lang="en-US" dirty="0" smtClean="0"/>
          </a:p>
          <a:p>
            <a:pPr lvl="1"/>
            <a:r>
              <a:rPr lang="en-US" dirty="0" smtClean="0"/>
              <a:t>Synchronization</a:t>
            </a:r>
            <a:endParaRPr lang="en-US" dirty="0" smtClean="0"/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2A0330-E114-2A49-8D9B-B80DF2CB67C9}" type="datetime1">
              <a:rPr lang="en-US" smtClean="0">
                <a:latin typeface="Garamond"/>
                <a:cs typeface="Garamond"/>
              </a:rPr>
              <a:t>2/13/19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thread-safe shared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1B2F-6C94-9248-9420-6EE5CDD3596C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problems with this approach?</a:t>
            </a:r>
          </a:p>
          <a:p>
            <a:pPr lvl="1"/>
            <a:r>
              <a:rPr lang="en-US" dirty="0" smtClean="0"/>
              <a:t>What happens if &gt;1 thread accesses queue at once?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4B6-260A-F740-9D7A-8F6F96117C0B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74"/>
            <a:ext cx="9144000" cy="4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with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69DA-1A0F-AC43-823B-F1B1B75EB4A1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4" y="1143004"/>
            <a:ext cx="7726232" cy="5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</a:t>
            </a:r>
            <a:r>
              <a:rPr lang="en-US" dirty="0" err="1" smtClean="0"/>
              <a:t>enqueue</a:t>
            </a:r>
            <a:r>
              <a:rPr lang="en-US" dirty="0" smtClean="0"/>
              <a:t>() unlock?</a:t>
            </a:r>
          </a:p>
          <a:p>
            <a:pPr lvl="1"/>
            <a:r>
              <a:rPr lang="en-US" dirty="0" smtClean="0"/>
              <a:t>Must restore queue to stable state</a:t>
            </a:r>
          </a:p>
          <a:p>
            <a:r>
              <a:rPr lang="en-US" dirty="0" smtClean="0"/>
              <a:t>Stable state is called </a:t>
            </a:r>
            <a:r>
              <a:rPr lang="en-US" dirty="0" smtClean="0">
                <a:solidFill>
                  <a:srgbClr val="0000FF"/>
                </a:solidFill>
              </a:rPr>
              <a:t>invariant</a:t>
            </a:r>
          </a:p>
          <a:p>
            <a:pPr lvl="1"/>
            <a:r>
              <a:rPr lang="en-US" dirty="0" smtClean="0"/>
              <a:t>Condition that is “always” true for queue</a:t>
            </a:r>
          </a:p>
          <a:p>
            <a:pPr lvl="1"/>
            <a:r>
              <a:rPr lang="en-US" dirty="0" smtClean="0"/>
              <a:t>For example, each node appears exactly once when traversing list from head to tail</a:t>
            </a:r>
          </a:p>
          <a:p>
            <a:pPr lvl="1"/>
            <a:endParaRPr lang="en-US" dirty="0"/>
          </a:p>
          <a:p>
            <a:r>
              <a:rPr lang="en-US" dirty="0" smtClean="0"/>
              <a:t>Hold lock when you’re manipulating shared data (and therefore breaking invariant)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9DA-AF7A-C64F-8566-4E11B934C154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A525-1B70-F24C-8419-D1254DC91992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What’s potential downside of this approach?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D38E-B7FA-4D4B-9D40-67D23FAE2626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 next node before releasing last 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F715-58D5-7A47-9109-03D7A15AAE7E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 date still TBD</a:t>
            </a:r>
          </a:p>
          <a:p>
            <a:pPr lvl="2"/>
            <a:r>
              <a:rPr lang="en-US" dirty="0"/>
              <a:t>Respond to scheduling poll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940BEF-857D-3C41-B88E-AF294D872D81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</a:t>
            </a:r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Dr. Hang Liu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4001-08AE-0549-A571-9BAC99471B35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FC7B-B4F3-FD4C-9597-6B269E4CA755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199"/>
          </a:xfrm>
        </p:spPr>
        <p:txBody>
          <a:bodyPr/>
          <a:lstStyle/>
          <a:p>
            <a:r>
              <a:rPr lang="en-US" dirty="0"/>
              <a:t>Synchronous threading: parent thread needs to terminate the child thread.</a:t>
            </a:r>
          </a:p>
          <a:p>
            <a:r>
              <a:rPr lang="en-US" dirty="0"/>
              <a:t>Programming preparation: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pthread.h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pthread_attr_init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pthread_attr_t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attr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2"/>
            <a:r>
              <a:rPr lang="en-US" dirty="0"/>
              <a:t>Initializes the thread attributes object pointed to by </a:t>
            </a:r>
            <a:r>
              <a:rPr lang="en-US" i="1" dirty="0" err="1"/>
              <a:t>attr</a:t>
            </a:r>
            <a:r>
              <a:rPr lang="en-US" dirty="0"/>
              <a:t> with default attribute values. 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pthread_create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*thread,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pthread_attr_t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attr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 void *(*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start_routine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(void *), void *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2"/>
            <a:r>
              <a:rPr lang="en-US" dirty="0"/>
              <a:t>Starts a new thread in the calling process.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pthread_join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pthread_t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thread, void **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lvl="2"/>
            <a:r>
              <a:rPr lang="en-US" dirty="0"/>
              <a:t>Waits for the thread specified by </a:t>
            </a:r>
            <a:r>
              <a:rPr lang="en-US" i="1" dirty="0"/>
              <a:t>thread</a:t>
            </a:r>
            <a:r>
              <a:rPr lang="en-US" dirty="0"/>
              <a:t> to terminate.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Compile: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lpthread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2220-EC79-0540-90C0-8FCC56AE1A05}" type="datetime1">
              <a:rPr lang="en-US" smtClean="0"/>
              <a:t>2/13/19</a:t>
            </a:fld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Pthread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199"/>
          </a:xfrm>
        </p:spPr>
        <p:txBody>
          <a:bodyPr/>
          <a:lstStyle/>
          <a:p>
            <a:r>
              <a:rPr lang="en-US" dirty="0" err="1" smtClean="0"/>
              <a:t>pthread_t</a:t>
            </a:r>
            <a:r>
              <a:rPr lang="en-US" dirty="0" smtClean="0"/>
              <a:t>: Thread ID</a:t>
            </a:r>
          </a:p>
          <a:p>
            <a:r>
              <a:rPr lang="en-US" dirty="0" err="1" smtClean="0"/>
              <a:t>pthread_attr_t</a:t>
            </a:r>
            <a:r>
              <a:rPr lang="en-US" dirty="0" smtClean="0"/>
              <a:t>: Structure specifying</a:t>
            </a:r>
          </a:p>
          <a:p>
            <a:pPr lvl="1"/>
            <a:r>
              <a:rPr lang="en-US" dirty="0" smtClean="0"/>
              <a:t>Scope: does thread compete for resources vs. all threads on system, or only own process?</a:t>
            </a:r>
          </a:p>
          <a:p>
            <a:pPr lvl="2"/>
            <a:r>
              <a:rPr lang="en-US" dirty="0" smtClean="0"/>
              <a:t>Linux only supports system scope</a:t>
            </a:r>
          </a:p>
          <a:p>
            <a:pPr lvl="1"/>
            <a:r>
              <a:rPr lang="en-US" dirty="0" smtClean="0"/>
              <a:t>Detach state: will parent thread wait for thread to join, or is new thread independent?</a:t>
            </a:r>
          </a:p>
          <a:p>
            <a:pPr lvl="1"/>
            <a:r>
              <a:rPr lang="en-US" dirty="0" smtClean="0"/>
              <a:t>Stack address/size: process can define, or let system handle it</a:t>
            </a:r>
          </a:p>
          <a:p>
            <a:pPr lvl="1"/>
            <a:r>
              <a:rPr lang="en-US" dirty="0" smtClean="0"/>
              <a:t>Scheduling policy/priority: can be inherited from parent or set separately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6069-1E1D-A840-BE38-F374399F18B8}" type="datetime1">
              <a:rPr lang="en-US" smtClean="0"/>
              <a:t>2/13/19</a:t>
            </a:fld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A68-AA1F-5543-8944-DE447C44C201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F173-3296-ED46-BD83-91D8E4A4359A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072637"/>
            <a:ext cx="4191000" cy="137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do{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curr_reqt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recv_reqt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reqt_queue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curr_reqt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}while(true)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1072637"/>
            <a:ext cx="4191000" cy="13715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do{</a:t>
            </a:r>
          </a:p>
          <a:p>
            <a:pPr marL="0" indent="0"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curr_reqt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reqt_queue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];</a:t>
            </a:r>
            <a:endParaRPr lang="en-US" sz="1400" kern="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--;</a:t>
            </a:r>
          </a:p>
          <a:p>
            <a:pPr marL="0" indent="0">
              <a:buNone/>
            </a:pPr>
            <a:r>
              <a:rPr lang="en-US" sz="1400" kern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process(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curr_reqt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kern="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}while(true)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52043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59490" y="24513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90600" y="3657600"/>
            <a:ext cx="2611192" cy="9091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load mem[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reg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add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reg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, 1;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store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reg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, mem[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514304" y="3657599"/>
            <a:ext cx="2611192" cy="9091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load mem[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reg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add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reg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, -1;</a:t>
            </a:r>
          </a:p>
          <a:p>
            <a:pPr marL="0" indent="0">
              <a:buFont typeface="Wingdings" charset="0"/>
              <a:buNone/>
            </a:pP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store 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reg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, mem[</a:t>
            </a:r>
            <a:r>
              <a:rPr lang="en-US" sz="1400" kern="0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400" kern="0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4410" y="5257800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instructions are interleaved, we have a problem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“Too much milk”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definition</a:t>
            </a:r>
          </a:p>
          <a:p>
            <a:pPr lvl="1"/>
            <a:r>
              <a:rPr lang="en-US" dirty="0"/>
              <a:t>Janet &amp; Peter want to keep refrigerator stocked with at most one milk jug</a:t>
            </a:r>
          </a:p>
          <a:p>
            <a:pPr lvl="1"/>
            <a:r>
              <a:rPr lang="en-US" dirty="0"/>
              <a:t>If either sees fridge empty, she/he buys milk</a:t>
            </a:r>
          </a:p>
          <a:p>
            <a:r>
              <a:rPr lang="en-US" dirty="0" smtClean="0"/>
              <a:t>Simple solution </a:t>
            </a:r>
            <a:r>
              <a:rPr lang="en-US" dirty="0"/>
              <a:t>(no synchronization)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Peter</a:t>
            </a:r>
            <a:r>
              <a:rPr lang="en-US" dirty="0"/>
              <a:t>				</a:t>
            </a:r>
            <a:r>
              <a:rPr lang="en-US" u="sng" dirty="0"/>
              <a:t>Janet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/>
              <a:t>	if </a:t>
            </a:r>
            <a:r>
              <a:rPr lang="en-US" dirty="0" smtClean="0"/>
              <a:t>(!</a:t>
            </a:r>
            <a:r>
              <a:rPr lang="en-US" dirty="0" err="1" smtClean="0"/>
              <a:t>hasMilk</a:t>
            </a:r>
            <a:r>
              <a:rPr lang="en-US" dirty="0" smtClean="0"/>
              <a:t>) </a:t>
            </a:r>
            <a:r>
              <a:rPr lang="en-US" dirty="0"/>
              <a:t>{		if </a:t>
            </a:r>
            <a:r>
              <a:rPr lang="en-US" dirty="0" smtClean="0"/>
              <a:t>(!</a:t>
            </a:r>
            <a:r>
              <a:rPr lang="en-US" dirty="0" err="1" smtClean="0"/>
              <a:t>hasMilk</a:t>
            </a:r>
            <a:r>
              <a:rPr lang="en-US" dirty="0"/>
              <a:t>) {</a:t>
            </a:r>
          </a:p>
          <a:p>
            <a:pPr marL="0" indent="0">
              <a:buNone/>
              <a:tabLst>
                <a:tab pos="923925" algn="l"/>
                <a:tab pos="1366838" algn="l"/>
                <a:tab pos="4579938" algn="l"/>
                <a:tab pos="5022850" algn="l"/>
              </a:tabLst>
            </a:pPr>
            <a:r>
              <a:rPr lang="en-US" dirty="0"/>
              <a:t>		buy milk		buy </a:t>
            </a:r>
            <a:r>
              <a:rPr lang="en-US" dirty="0" smtClean="0"/>
              <a:t>milk</a:t>
            </a:r>
          </a:p>
          <a:p>
            <a:pPr marL="0" indent="0">
              <a:buNone/>
              <a:tabLst>
                <a:tab pos="923925" algn="l"/>
                <a:tab pos="1366838" algn="l"/>
                <a:tab pos="4579938" algn="l"/>
                <a:tab pos="502285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hasMilk</a:t>
            </a:r>
            <a:r>
              <a:rPr lang="en-US" dirty="0" smtClean="0"/>
              <a:t> = true;		</a:t>
            </a:r>
            <a:r>
              <a:rPr lang="en-US" dirty="0" err="1" smtClean="0"/>
              <a:t>hasMilk</a:t>
            </a:r>
            <a:r>
              <a:rPr lang="en-US" dirty="0" smtClean="0"/>
              <a:t> = true;</a:t>
            </a:r>
            <a:endParaRPr lang="en-US" dirty="0"/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/>
              <a:t>	}					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79B-35D1-6541-8E1F-B63A79737A74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only 1 thread is doing a certain thing at one time (other threads excluded)</a:t>
            </a:r>
          </a:p>
          <a:p>
            <a:pPr lvl="1"/>
            <a:r>
              <a:rPr lang="en-US" dirty="0" smtClean="0"/>
              <a:t>Example: only 1 person shops at a time</a:t>
            </a:r>
          </a:p>
          <a:p>
            <a:r>
              <a:rPr lang="en-US" dirty="0" smtClean="0"/>
              <a:t>Constrains thread interleaving: can’t operate at the same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3778-1CBA-6946-8A42-DA329A8234E0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9982</TotalTime>
  <Words>1373</Words>
  <Application>Microsoft Macintosh PowerPoint</Application>
  <PresentationFormat>On-screen Show (4:3)</PresentationFormat>
  <Paragraphs>336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Courier</vt:lpstr>
      <vt:lpstr>Courier New</vt:lpstr>
      <vt:lpstr>Garamond</vt:lpstr>
      <vt:lpstr>ＭＳ Ｐゴシック</vt:lpstr>
      <vt:lpstr>Wingdings</vt:lpstr>
      <vt:lpstr>Arial</vt:lpstr>
      <vt:lpstr>Edge</vt:lpstr>
      <vt:lpstr>EECE.4810/EECE.5730 Operating Systems</vt:lpstr>
      <vt:lpstr>Lecture outline</vt:lpstr>
      <vt:lpstr>Review: Threads</vt:lpstr>
      <vt:lpstr>Review: Pthread specification</vt:lpstr>
      <vt:lpstr>Review: Pthread data types</vt:lpstr>
      <vt:lpstr>Synchronization</vt:lpstr>
      <vt:lpstr>Synchronization</vt:lpstr>
      <vt:lpstr>“Too much milk” problem</vt:lpstr>
      <vt:lpstr>Mutual exclusion</vt:lpstr>
      <vt:lpstr>Atomic operation solution</vt:lpstr>
      <vt:lpstr>Critical section</vt:lpstr>
      <vt:lpstr>Critical section solution</vt:lpstr>
      <vt:lpstr>Critical section requirements</vt:lpstr>
      <vt:lpstr>Critical section example</vt:lpstr>
      <vt:lpstr>Dekker’s algorithm code for Pi</vt:lpstr>
      <vt:lpstr>Critical section solution</vt:lpstr>
      <vt:lpstr>Higher-level synchronization</vt:lpstr>
      <vt:lpstr>Locks</vt:lpstr>
      <vt:lpstr>Lock usage</vt:lpstr>
      <vt:lpstr>Case study: thread-safe shared queue</vt:lpstr>
      <vt:lpstr>Shared queue (continued)</vt:lpstr>
      <vt:lpstr>Shared queue with locks</vt:lpstr>
      <vt:lpstr>Invariants</vt:lpstr>
      <vt:lpstr>Fine-grained locking</vt:lpstr>
      <vt:lpstr>Fine-grained locking example</vt:lpstr>
      <vt:lpstr>Hand-over-hand locking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2855</cp:revision>
  <dcterms:created xsi:type="dcterms:W3CDTF">2006-04-03T05:03:01Z</dcterms:created>
  <dcterms:modified xsi:type="dcterms:W3CDTF">2019-02-13T14:11:47Z</dcterms:modified>
</cp:coreProperties>
</file>