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385" r:id="rId21"/>
    <p:sldId id="488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44962F-E5B9-FD43-94E4-C24ED832F0F2}" type="datetime1">
              <a:rPr lang="en-US" smtClean="0"/>
              <a:t>2/20/19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F8F4D-08D5-094B-A618-26793E3DB95D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4C02F-654C-D64D-A04A-FBE80F67E045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85813-3E28-7A46-9095-C3D37983E359}" type="datetime1">
              <a:rPr lang="en-US" smtClean="0"/>
              <a:t>2/20/19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08FE1-A733-F34F-AB70-80A3787B18AF}" type="datetime1">
              <a:rPr lang="en-US" smtClean="0"/>
              <a:t>2/20/19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10208-E80F-D24C-9A62-4CFC3E8844B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DDC56-3BAB-044F-8E81-3D53ED9FB9E6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322BF-DAAE-904D-8439-1FFB9CC7FD2B}" type="datetime1">
              <a:rPr lang="en-US" smtClean="0"/>
              <a:t>2/20/19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76425-1F91-694C-AC73-BBE901ECF9E2}" type="datetime1">
              <a:rPr lang="en-US" smtClean="0"/>
              <a:t>2/20/19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A9574-6522-CF45-B0F1-A71FDEE4BCD2}" type="datetime1">
              <a:rPr lang="en-US" smtClean="0"/>
              <a:t>2/20/19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42657-1603-354C-AC70-05E66450F374}" type="datetime1">
              <a:rPr lang="en-US" smtClean="0"/>
              <a:t>2/20/19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3C2EC-C363-FE4F-AFEE-A6F044F7D069}" type="datetime1">
              <a:rPr lang="en-US" smtClean="0"/>
              <a:t>2/20/19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70015-49D8-9440-AA82-3DE71795B8A3}" type="datetime1">
              <a:rPr lang="en-US" smtClean="0"/>
              <a:t>2/20/19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9351F6F-5EE6-4C46-9448-7F085F790F08}" type="datetime1">
              <a:rPr lang="en-US" smtClean="0"/>
              <a:t>2/20/19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2019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Synchronization </a:t>
            </a:r>
            <a:r>
              <a:rPr lang="en-US" smtClean="0">
                <a:latin typeface="Arial" charset="0"/>
              </a:rPr>
              <a:t>(continued)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node *</a:t>
            </a:r>
            <a:r>
              <a:rPr lang="en-US" b="1" dirty="0" err="1">
                <a:latin typeface="Courier New"/>
                <a:cs typeface="Courier New"/>
              </a:rPr>
              <a:t>dequeue</a:t>
            </a:r>
            <a:r>
              <a:rPr lang="en-US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node *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qmutex.lock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// Wait for queue to not be empty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qmutex.unlock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while (head-&gt;next ==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qmutex.lock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// Remove </a:t>
            </a:r>
            <a:r>
              <a:rPr lang="en-US" b="1" dirty="0" smtClean="0">
                <a:latin typeface="Courier New"/>
                <a:cs typeface="Courier New"/>
              </a:rPr>
              <a:t>element, then unlock queue and return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 = head-&gt;next;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head-&gt;next = head-&gt;next-&gt;next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qmutex.unlock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constraints,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What if you want </a:t>
            </a:r>
            <a:r>
              <a:rPr lang="en-US" dirty="0" err="1" smtClean="0"/>
              <a:t>dequeue</a:t>
            </a:r>
            <a:r>
              <a:rPr lang="en-US" dirty="0" smtClean="0"/>
              <a:t>() to wait if queue is empty?</a:t>
            </a:r>
          </a:p>
          <a:p>
            <a:r>
              <a:rPr lang="en-US" dirty="0" smtClean="0"/>
              <a:t>What’s problem with solution below?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node *</a:t>
            </a:r>
            <a:r>
              <a:rPr lang="en-US" b="1" dirty="0" err="1">
                <a:latin typeface="Courier New"/>
                <a:cs typeface="Courier New"/>
              </a:rPr>
              <a:t>dequeue</a:t>
            </a:r>
            <a:r>
              <a:rPr lang="en-US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node *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qmutex.lock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// Wait for queue to not be empty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while (head-&gt;next == NULL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) {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qmutex.unlock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qmutex.lock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	}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// Remove </a:t>
            </a:r>
            <a:r>
              <a:rPr lang="en-US" b="1" dirty="0" smtClean="0">
                <a:latin typeface="Courier New"/>
                <a:cs typeface="Courier New"/>
              </a:rPr>
              <a:t>element, then unlock queue and return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 = head-&gt;next;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head-&gt;next = head-&gt;next-&gt;next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qmutex.unlock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elem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Ensures only one thread in critical section</a:t>
            </a:r>
          </a:p>
          <a:p>
            <a:pPr lvl="1"/>
            <a:r>
              <a:rPr lang="en-US" dirty="0" smtClean="0"/>
              <a:t>“Not at the same time”</a:t>
            </a:r>
          </a:p>
          <a:p>
            <a:pPr lvl="1"/>
            <a:r>
              <a:rPr lang="en-US" dirty="0" smtClean="0"/>
              <a:t>lock/unlock</a:t>
            </a:r>
          </a:p>
          <a:p>
            <a:r>
              <a:rPr lang="en-US" dirty="0" smtClean="0"/>
              <a:t>Condition variables</a:t>
            </a:r>
          </a:p>
          <a:p>
            <a:pPr lvl="1"/>
            <a:r>
              <a:rPr lang="en-US" dirty="0" smtClean="0"/>
              <a:t>Used when one thread must wait for another to do something</a:t>
            </a:r>
          </a:p>
          <a:p>
            <a:pPr lvl="1"/>
            <a:r>
              <a:rPr lang="en-US" dirty="0" smtClean="0"/>
              <a:t>“Before/after”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 must wait for </a:t>
            </a:r>
            <a:r>
              <a:rPr lang="en-US" dirty="0" err="1" smtClean="0"/>
              <a:t>enqueue</a:t>
            </a:r>
            <a:r>
              <a:rPr lang="en-US" dirty="0" smtClean="0"/>
              <a:t>() if empty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F635-9EB3-E446-9C4A-C46CE526D2FA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re-acquire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C711-FAB7-784A-9489-985EF82B8FCC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wait(&amp;lock)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pPr lvl="1"/>
            <a:r>
              <a:rPr lang="en-US" dirty="0" smtClean="0"/>
              <a:t>Must re-acquire lock before exiting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B557-74F7-0347-9973-7ABEA0C5CD80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queue with CVs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1EB3-1DB4-2A45-8417-5293F1EB8621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977900"/>
            <a:ext cx="9093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8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two types of synchronization</a:t>
            </a:r>
          </a:p>
          <a:p>
            <a:pPr lvl="1"/>
            <a:r>
              <a:rPr lang="en-US" dirty="0" smtClean="0"/>
              <a:t>Lock for mutual exclusion</a:t>
            </a:r>
          </a:p>
          <a:p>
            <a:pPr lvl="1"/>
            <a:r>
              <a:rPr lang="en-US" dirty="0" smtClean="0"/>
              <a:t>Condition variables for ordering constraints</a:t>
            </a:r>
          </a:p>
          <a:p>
            <a:endParaRPr lang="en-US" dirty="0"/>
          </a:p>
          <a:p>
            <a:r>
              <a:rPr lang="en-US" dirty="0" smtClean="0"/>
              <a:t>Monitor = shared data + 1+ locks + CVs associated with lock</a:t>
            </a:r>
          </a:p>
          <a:p>
            <a:pPr lvl="1"/>
            <a:r>
              <a:rPr lang="en-US" dirty="0" smtClean="0"/>
              <a:t>In OOP, “shared objects”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9E4-2652-4045-B333-D5EECC046F35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 shared data needed for problem</a:t>
            </a:r>
          </a:p>
          <a:p>
            <a:r>
              <a:rPr lang="en-US" dirty="0" smtClean="0"/>
              <a:t>Assign locks to each group of shared data</a:t>
            </a:r>
          </a:p>
          <a:p>
            <a:pPr lvl="1"/>
            <a:r>
              <a:rPr lang="en-US" dirty="0" smtClean="0"/>
              <a:t>Enforces mutual exclusion</a:t>
            </a:r>
          </a:p>
          <a:p>
            <a:r>
              <a:rPr lang="en-US" dirty="0" smtClean="0"/>
              <a:t>Assign condition variables for every condition thread holding lock may have to wait on</a:t>
            </a:r>
          </a:p>
          <a:p>
            <a:pPr lvl="1"/>
            <a:r>
              <a:rPr lang="en-US" dirty="0" smtClean="0"/>
              <a:t>Before/after conditions: while (!condition) wait</a:t>
            </a:r>
          </a:p>
          <a:p>
            <a:r>
              <a:rPr lang="en-US" dirty="0" smtClean="0"/>
              <a:t>Call signal() or broadcast() when thread changes something another thread might be waiting for</a:t>
            </a:r>
          </a:p>
          <a:p>
            <a:r>
              <a:rPr lang="en-US" dirty="0" smtClean="0"/>
              <a:t>Need queue of threads associated with every lock, condition variable</a:t>
            </a:r>
          </a:p>
          <a:p>
            <a:pPr lvl="1"/>
            <a:r>
              <a:rPr lang="en-US" dirty="0" smtClean="0"/>
              <a:t>Implicitly handled in common thread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160B-D786-CD46-BF8C-3DB35C5DDA88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queues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8679-0213-6E4E-AA55-6D2F6B2B7875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72"/>
            <a:ext cx="9144000" cy="52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monitor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lock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while (!condition)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do work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signal other thread(s) about work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unlock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FE03-24CB-F54B-B641-953738A69310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2 to be posted; due date TBD</a:t>
            </a:r>
          </a:p>
          <a:p>
            <a:pPr lvl="1"/>
            <a:r>
              <a:rPr lang="en-US" dirty="0" smtClean="0"/>
              <a:t>Exam 1: Monday, 2/25, 3-5 PM, Ball 214</a:t>
            </a:r>
          </a:p>
          <a:p>
            <a:pPr lvl="2"/>
            <a:r>
              <a:rPr lang="en-US" dirty="0" smtClean="0"/>
              <a:t>Survey posted to address conflicts/schedule alt exam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Review: Locks</a:t>
            </a:r>
          </a:p>
          <a:p>
            <a:pPr lvl="2"/>
            <a:r>
              <a:rPr lang="en-US" dirty="0" smtClean="0"/>
              <a:t>Condition variables</a:t>
            </a:r>
          </a:p>
          <a:p>
            <a:pPr lvl="2"/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C2A0330-E114-2A49-8D9B-B80DF2CB67C9}" type="datetime1">
              <a:rPr lang="en-US" smtClean="0">
                <a:latin typeface="Garamond"/>
                <a:cs typeface="Garamond"/>
              </a:rPr>
              <a:t>2/20/19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Continue synchronization discussion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2 to be posted; due date TBD</a:t>
            </a:r>
          </a:p>
          <a:p>
            <a:pPr lvl="1"/>
            <a:r>
              <a:rPr lang="en-US" dirty="0"/>
              <a:t>Exam 1 date still TBD</a:t>
            </a:r>
          </a:p>
          <a:p>
            <a:pPr lvl="2"/>
            <a:r>
              <a:rPr lang="en-US" dirty="0"/>
              <a:t>Respond to scheduling poll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940BEF-857D-3C41-B88E-AF294D872D81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</a:p>
          <a:p>
            <a:pPr lvl="1"/>
            <a:r>
              <a:rPr lang="en-US" dirty="0" smtClean="0"/>
              <a:t>Dr. Hang Liu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4001-08AE-0549-A571-9BAC99471B35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0C10-8F67-3D42-B8BA-F663D6EC7DEA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thread-safe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Thread-safe queue: queue shared between several threads</a:t>
            </a:r>
          </a:p>
          <a:p>
            <a:pPr lvl="1"/>
            <a:r>
              <a:rPr lang="en-US" dirty="0" smtClean="0"/>
              <a:t>Synch. primitives necessary to restrict access</a:t>
            </a:r>
          </a:p>
          <a:p>
            <a:r>
              <a:rPr lang="en-US" dirty="0" smtClean="0"/>
              <a:t>Queues commonly used in OS</a:t>
            </a:r>
          </a:p>
          <a:p>
            <a:pPr lvl="1"/>
            <a:r>
              <a:rPr lang="en-US" dirty="0" smtClean="0"/>
              <a:t>Track processes/threads waiting for resources</a:t>
            </a:r>
          </a:p>
          <a:p>
            <a:pPr lvl="1"/>
            <a:r>
              <a:rPr lang="en-US" dirty="0" smtClean="0"/>
              <a:t>Thread-safe queue necessary so multiple kernel threads can </a:t>
            </a:r>
            <a:r>
              <a:rPr lang="en-US" dirty="0" err="1" smtClean="0"/>
              <a:t>enqueue</a:t>
            </a:r>
            <a:r>
              <a:rPr lang="en-US" dirty="0" smtClean="0"/>
              <a:t>/</a:t>
            </a:r>
            <a:r>
              <a:rPr lang="en-US" dirty="0" err="1" smtClean="0"/>
              <a:t>dequeue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thread-safe shared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queue: no synch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343400" cy="49879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node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*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 Find queue tail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= head; 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!=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-&gt;next) {}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Add new </a:t>
            </a:r>
            <a:r>
              <a:rPr lang="en-US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to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tail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343400" cy="49879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node *</a:t>
            </a:r>
            <a:r>
              <a:rPr lang="en-US" sz="2000" b="1" dirty="0" err="1">
                <a:latin typeface="Courier New"/>
                <a:cs typeface="Courier New"/>
              </a:rPr>
              <a:t>dequeue</a:t>
            </a:r>
            <a:r>
              <a:rPr lang="en-US" sz="2000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node *</a:t>
            </a:r>
            <a:r>
              <a:rPr lang="en-US" sz="2000" b="1" dirty="0" err="1" smtClean="0"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If queue not empty, </a:t>
            </a:r>
            <a:endParaRPr lang="en-US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  remove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first node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>
                <a:latin typeface="Courier New"/>
                <a:cs typeface="Courier New"/>
              </a:rPr>
              <a:t> (head-&gt;next !=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 smtClean="0"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head-&gt;next;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	head-&gt;next = 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		head</a:t>
            </a:r>
            <a:r>
              <a:rPr lang="en-US" sz="2000" b="1" dirty="0">
                <a:latin typeface="Courier New"/>
                <a:cs typeface="Courier New"/>
              </a:rPr>
              <a:t>-&gt;next-&gt;next;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element;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queue: simple synch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343400" cy="49879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node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*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qmutex.lock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 Find queue tail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 = head; </a:t>
            </a:r>
            <a:endParaRPr lang="en-US" sz="20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!=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20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-&gt;next) {}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Add new </a:t>
            </a:r>
            <a:r>
              <a:rPr lang="en-US" sz="20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 to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tail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= 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/>
                <a:cs typeface="Courier New"/>
              </a:rPr>
              <a:t>new_element</a:t>
            </a: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-&gt;next 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qmutex.unlock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343400" cy="498792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node *</a:t>
            </a:r>
            <a:r>
              <a:rPr lang="en-US" sz="2000" b="1" dirty="0" err="1">
                <a:latin typeface="Courier New"/>
                <a:cs typeface="Courier New"/>
              </a:rPr>
              <a:t>dequeue</a:t>
            </a:r>
            <a:r>
              <a:rPr lang="en-US" sz="2000" b="1" dirty="0">
                <a:latin typeface="Courier New"/>
                <a:cs typeface="Courier New"/>
              </a:rPr>
              <a:t>() </a:t>
            </a:r>
            <a:r>
              <a:rPr lang="en-US" sz="20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node *</a:t>
            </a:r>
            <a:r>
              <a:rPr lang="en-US" sz="2000" b="1" dirty="0" err="1" smtClean="0"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 smtClean="0"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qmutex.lock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// If queue not empty, </a:t>
            </a:r>
            <a:endParaRPr lang="en-US" sz="20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  remove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first node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>
                <a:latin typeface="Courier New"/>
                <a:cs typeface="Courier New"/>
              </a:rPr>
              <a:t> (head-&gt;next !=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lang="en-US" sz="20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	</a:t>
            </a:r>
            <a:r>
              <a:rPr lang="en-US" sz="2000" b="1" dirty="0" err="1" smtClean="0">
                <a:latin typeface="Courier New"/>
                <a:cs typeface="Courier New"/>
              </a:rPr>
              <a:t>elem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head-&gt;next;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	head-&gt;next = 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smtClean="0">
                <a:latin typeface="Courier New"/>
                <a:cs typeface="Courier New"/>
              </a:rPr>
              <a:t>		head</a:t>
            </a:r>
            <a:r>
              <a:rPr lang="en-US" sz="2000" b="1" dirty="0">
                <a:latin typeface="Courier New"/>
                <a:cs typeface="Courier New"/>
              </a:rPr>
              <a:t>-&gt;next-&gt;next;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latin typeface="Courier New"/>
                <a:cs typeface="Courier New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qmutex.unlock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element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  <a:tab pos="923925" algn="l"/>
              </a:tabLst>
            </a:pPr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B6D7-7623-1E44-AC3C-EC52E0B0AB73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lock per queue </a:t>
            </a:r>
            <a:r>
              <a:rPr lang="en-US" dirty="0" smtClean="0">
                <a:sym typeface="Wingdings"/>
              </a:rPr>
              <a:t> only one thread can access queue at once</a:t>
            </a:r>
          </a:p>
          <a:p>
            <a:r>
              <a:rPr lang="en-US" dirty="0" smtClean="0">
                <a:sym typeface="Wingdings"/>
              </a:rPr>
              <a:t>One lock per node: fine-grained locking</a:t>
            </a:r>
          </a:p>
          <a:p>
            <a:pPr lvl="1"/>
            <a:r>
              <a:rPr lang="en-US" dirty="0" smtClean="0">
                <a:sym typeface="Wingdings"/>
              </a:rPr>
              <a:t>What’s the major benefit?</a:t>
            </a:r>
          </a:p>
          <a:p>
            <a:r>
              <a:rPr lang="en-US" dirty="0" smtClean="0"/>
              <a:t>Lock each node as queue is traversed, release once it’s safe, allowing other threads to traverse queue</a:t>
            </a:r>
          </a:p>
          <a:p>
            <a:r>
              <a:rPr lang="en-US" dirty="0" smtClean="0"/>
              <a:t>Hand-over-hand locking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busy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err="1" smtClean="0"/>
              <a:t>dequeuer</a:t>
            </a:r>
            <a:r>
              <a:rPr lang="en-US" dirty="0" smtClean="0"/>
              <a:t> “go to sleep”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dequeuer</a:t>
            </a:r>
            <a:r>
              <a:rPr lang="en-US" dirty="0" smtClean="0"/>
              <a:t> on waiting list, then go to sleep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if (queue is empty)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add self to waiting list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go to sleep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Wait to be awoken once something’s in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C7DC-99C5-B841-BC67-A822311DD890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2349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10025</TotalTime>
  <Words>807</Words>
  <Application>Microsoft Macintosh PowerPoint</Application>
  <PresentationFormat>On-screen Show (4:3)</PresentationFormat>
  <Paragraphs>263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Garamond</vt:lpstr>
      <vt:lpstr>ＭＳ Ｐゴシック</vt:lpstr>
      <vt:lpstr>Wingdings</vt:lpstr>
      <vt:lpstr>Edge</vt:lpstr>
      <vt:lpstr>EECE.4810/EECE.5730 Operating Systems</vt:lpstr>
      <vt:lpstr>Lecture outline</vt:lpstr>
      <vt:lpstr>Review: Locks</vt:lpstr>
      <vt:lpstr>Review: thread-safe queue</vt:lpstr>
      <vt:lpstr>Case study: thread-safe shared queue</vt:lpstr>
      <vt:lpstr>Shared queue: no synch</vt:lpstr>
      <vt:lpstr>Shared queue: simple synch</vt:lpstr>
      <vt:lpstr>Fine-grained locking</vt:lpstr>
      <vt:lpstr>Avoiding busy waiting</vt:lpstr>
      <vt:lpstr>Ordering constraints</vt:lpstr>
      <vt:lpstr>Ordering constraints, pt. 2</vt:lpstr>
      <vt:lpstr>Synchronization types</vt:lpstr>
      <vt:lpstr>Condition variables</vt:lpstr>
      <vt:lpstr>Condition variable operations</vt:lpstr>
      <vt:lpstr>Thread-safe queue with CVs</vt:lpstr>
      <vt:lpstr>Monitors</vt:lpstr>
      <vt:lpstr>Programming with monitors</vt:lpstr>
      <vt:lpstr>Monitor queues</vt:lpstr>
      <vt:lpstr>Typical monitor programming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2860</cp:revision>
  <dcterms:created xsi:type="dcterms:W3CDTF">2006-04-03T05:03:01Z</dcterms:created>
  <dcterms:modified xsi:type="dcterms:W3CDTF">2019-02-21T03:43:25Z</dcterms:modified>
</cp:coreProperties>
</file>