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3"/>
  </p:notesMasterIdLst>
  <p:handoutMasterIdLst>
    <p:handoutMasterId r:id="rId24"/>
  </p:handoutMasterIdLst>
  <p:sldIdLst>
    <p:sldId id="256" r:id="rId2"/>
    <p:sldId id="533" r:id="rId3"/>
    <p:sldId id="535" r:id="rId4"/>
    <p:sldId id="536" r:id="rId5"/>
    <p:sldId id="537" r:id="rId6"/>
    <p:sldId id="538" r:id="rId7"/>
    <p:sldId id="540" r:id="rId8"/>
    <p:sldId id="541" r:id="rId9"/>
    <p:sldId id="553" r:id="rId10"/>
    <p:sldId id="554" r:id="rId11"/>
    <p:sldId id="555" r:id="rId12"/>
    <p:sldId id="556" r:id="rId13"/>
    <p:sldId id="544" r:id="rId14"/>
    <p:sldId id="557" r:id="rId15"/>
    <p:sldId id="546" r:id="rId16"/>
    <p:sldId id="548" r:id="rId17"/>
    <p:sldId id="558" r:id="rId18"/>
    <p:sldId id="550" r:id="rId19"/>
    <p:sldId id="551" r:id="rId20"/>
    <p:sldId id="552" r:id="rId21"/>
    <p:sldId id="559" r:id="rId2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867A2B-E642-4311-BAD2-E9C43AF4AE6B}" v="1" dt="2019-02-22T17:10:07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89537" autoAdjust="0"/>
  </p:normalViewPr>
  <p:slideViewPr>
    <p:cSldViewPr>
      <p:cViewPr varScale="1">
        <p:scale>
          <a:sx n="91" d="100"/>
          <a:sy n="91" d="100"/>
        </p:scale>
        <p:origin x="741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06867A2B-E642-4311-BAD2-E9C43AF4AE6B}"/>
    <pc:docChg chg="modSld">
      <pc:chgData name="Geiger, Michael J" userId="13cae92b-b37c-450b-a449-82fcae19569d" providerId="ADAL" clId="{06867A2B-E642-4311-BAD2-E9C43AF4AE6B}" dt="2019-02-22T18:59:28.409" v="3" actId="20577"/>
      <pc:docMkLst>
        <pc:docMk/>
      </pc:docMkLst>
      <pc:sldChg chg="modSp">
        <pc:chgData name="Geiger, Michael J" userId="13cae92b-b37c-450b-a449-82fcae19569d" providerId="ADAL" clId="{06867A2B-E642-4311-BAD2-E9C43AF4AE6B}" dt="2019-02-22T18:59:22.132" v="1" actId="20577"/>
        <pc:sldMkLst>
          <pc:docMk/>
          <pc:sldMk cId="2030225414" sldId="533"/>
        </pc:sldMkLst>
        <pc:spChg chg="mod">
          <ac:chgData name="Geiger, Michael J" userId="13cae92b-b37c-450b-a449-82fcae19569d" providerId="ADAL" clId="{06867A2B-E642-4311-BAD2-E9C43AF4AE6B}" dt="2019-02-22T18:59:22.132" v="1" actId="20577"/>
          <ac:spMkLst>
            <pc:docMk/>
            <pc:sldMk cId="2030225414" sldId="533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06867A2B-E642-4311-BAD2-E9C43AF4AE6B}" dt="2019-02-22T18:59:28.409" v="3" actId="20577"/>
        <pc:sldMkLst>
          <pc:docMk/>
          <pc:sldMk cId="63036134" sldId="559"/>
        </pc:sldMkLst>
        <pc:spChg chg="mod">
          <ac:chgData name="Geiger, Michael J" userId="13cae92b-b37c-450b-a449-82fcae19569d" providerId="ADAL" clId="{06867A2B-E642-4311-BAD2-E9C43AF4AE6B}" dt="2019-02-22T18:59:28.409" v="3" actId="20577"/>
          <ac:spMkLst>
            <pc:docMk/>
            <pc:sldMk cId="63036134" sldId="559"/>
            <ac:spMk id="25603" creationId="{00000000-0000-0000-0000-000000000000}"/>
          </ac:spMkLst>
        </pc:spChg>
      </pc:sldChg>
    </pc:docChg>
  </pc:docChgLst>
  <pc:docChgLst>
    <pc:chgData name="Geiger, Michael J" userId="13cae92b-b37c-450b-a449-82fcae19569d" providerId="ADAL" clId="{95892A27-CAEB-47AD-A1C8-01F942FACD2B}"/>
    <pc:docChg chg="custSel modSld">
      <pc:chgData name="Geiger, Michael J" userId="13cae92b-b37c-450b-a449-82fcae19569d" providerId="ADAL" clId="{95892A27-CAEB-47AD-A1C8-01F942FACD2B}" dt="2019-02-22T17:10:53.506" v="196" actId="2711"/>
      <pc:docMkLst>
        <pc:docMk/>
      </pc:docMkLst>
      <pc:sldChg chg="modSp">
        <pc:chgData name="Geiger, Michael J" userId="13cae92b-b37c-450b-a449-82fcae19569d" providerId="ADAL" clId="{95892A27-CAEB-47AD-A1C8-01F942FACD2B}" dt="2019-02-22T17:07:20.450" v="9" actId="20577"/>
        <pc:sldMkLst>
          <pc:docMk/>
          <pc:sldMk cId="0" sldId="256"/>
        </pc:sldMkLst>
        <pc:spChg chg="mod">
          <ac:chgData name="Geiger, Michael J" userId="13cae92b-b37c-450b-a449-82fcae19569d" providerId="ADAL" clId="{95892A27-CAEB-47AD-A1C8-01F942FACD2B}" dt="2019-02-22T17:07:20.450" v="9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95892A27-CAEB-47AD-A1C8-01F942FACD2B}" dt="2019-02-22T17:08:11.907" v="152" actId="20577"/>
        <pc:sldMkLst>
          <pc:docMk/>
          <pc:sldMk cId="2030225414" sldId="533"/>
        </pc:sldMkLst>
        <pc:spChg chg="mod">
          <ac:chgData name="Geiger, Michael J" userId="13cae92b-b37c-450b-a449-82fcae19569d" providerId="ADAL" clId="{95892A27-CAEB-47AD-A1C8-01F942FACD2B}" dt="2019-02-22T17:08:11.907" v="152" actId="20577"/>
          <ac:spMkLst>
            <pc:docMk/>
            <pc:sldMk cId="2030225414" sldId="533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95892A27-CAEB-47AD-A1C8-01F942FACD2B}" dt="2019-02-22T17:08:44.074" v="187" actId="20577"/>
        <pc:sldMkLst>
          <pc:docMk/>
          <pc:sldMk cId="3308674562" sldId="535"/>
        </pc:sldMkLst>
        <pc:spChg chg="mod">
          <ac:chgData name="Geiger, Michael J" userId="13cae92b-b37c-450b-a449-82fcae19569d" providerId="ADAL" clId="{95892A27-CAEB-47AD-A1C8-01F942FACD2B}" dt="2019-02-22T17:08:44.074" v="187" actId="20577"/>
          <ac:spMkLst>
            <pc:docMk/>
            <pc:sldMk cId="3308674562" sldId="535"/>
            <ac:spMk id="6147" creationId="{00000000-0000-0000-0000-000000000000}"/>
          </ac:spMkLst>
        </pc:spChg>
      </pc:sldChg>
      <pc:sldChg chg="modSp">
        <pc:chgData name="Geiger, Michael J" userId="13cae92b-b37c-450b-a449-82fcae19569d" providerId="ADAL" clId="{95892A27-CAEB-47AD-A1C8-01F942FACD2B}" dt="2019-02-22T17:09:03.535" v="193" actId="20577"/>
        <pc:sldMkLst>
          <pc:docMk/>
          <pc:sldMk cId="2732061499" sldId="536"/>
        </pc:sldMkLst>
        <pc:spChg chg="mod">
          <ac:chgData name="Geiger, Michael J" userId="13cae92b-b37c-450b-a449-82fcae19569d" providerId="ADAL" clId="{95892A27-CAEB-47AD-A1C8-01F942FACD2B}" dt="2019-02-22T17:09:03.535" v="193" actId="20577"/>
          <ac:spMkLst>
            <pc:docMk/>
            <pc:sldMk cId="2732061499" sldId="536"/>
            <ac:spMk id="3" creationId="{00000000-0000-0000-0000-000000000000}"/>
          </ac:spMkLst>
        </pc:spChg>
      </pc:sldChg>
      <pc:sldChg chg="modSp">
        <pc:chgData name="Geiger, Michael J" userId="13cae92b-b37c-450b-a449-82fcae19569d" providerId="ADAL" clId="{95892A27-CAEB-47AD-A1C8-01F942FACD2B}" dt="2019-02-22T17:10:53.506" v="196" actId="2711"/>
        <pc:sldMkLst>
          <pc:docMk/>
          <pc:sldMk cId="63036134" sldId="559"/>
        </pc:sldMkLst>
        <pc:spChg chg="mod">
          <ac:chgData name="Geiger, Michael J" userId="13cae92b-b37c-450b-a449-82fcae19569d" providerId="ADAL" clId="{95892A27-CAEB-47AD-A1C8-01F942FACD2B}" dt="2019-02-22T17:10:49.090" v="195" actId="2711"/>
          <ac:spMkLst>
            <pc:docMk/>
            <pc:sldMk cId="63036134" sldId="559"/>
            <ac:spMk id="4" creationId="{00000000-0000-0000-0000-000000000000}"/>
          </ac:spMkLst>
        </pc:spChg>
        <pc:spChg chg="mod">
          <ac:chgData name="Geiger, Michael J" userId="13cae92b-b37c-450b-a449-82fcae19569d" providerId="ADAL" clId="{95892A27-CAEB-47AD-A1C8-01F942FACD2B}" dt="2019-02-22T17:10:53.506" v="196" actId="2711"/>
          <ac:spMkLst>
            <pc:docMk/>
            <pc:sldMk cId="63036134" sldId="559"/>
            <ac:spMk id="6" creationId="{00000000-0000-0000-0000-000000000000}"/>
          </ac:spMkLst>
        </pc:spChg>
        <pc:spChg chg="mod">
          <ac:chgData name="Geiger, Michael J" userId="13cae92b-b37c-450b-a449-82fcae19569d" providerId="ADAL" clId="{95892A27-CAEB-47AD-A1C8-01F942FACD2B}" dt="2019-02-22T17:10:07.412" v="194"/>
          <ac:spMkLst>
            <pc:docMk/>
            <pc:sldMk cId="63036134" sldId="559"/>
            <ac:spMk id="2560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0BB92A-F725-B347-AD00-E818C3E27C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747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9ACF24-DAB8-2F47-A11C-F35BBEDF7E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451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6A9005-2094-334D-815E-274537677E41}" type="datetime1">
              <a:rPr lang="en-US" smtClean="0"/>
              <a:t>2/22/2019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Exam 1 Preview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FE3786-70B3-5543-A1CA-D7800AEF12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8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B2F216-A76A-5F4C-8779-0271474D73E1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90E558-F7D8-6B40-BAC0-AA228FD867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1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1C3673-9F89-ED48-B6B1-5E6EC86DE587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6946FF-F3A2-3A4E-8F8D-B1CF5B3449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02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0D9DFB-776F-A749-A87C-132EAA24424B}" type="datetime1">
              <a:rPr lang="en-US" smtClean="0"/>
              <a:t>2/22/2019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20F6F5-63DB-0F4C-A110-CB1C38252A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29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E4D3A8-A3BE-554C-9E0C-8AB1E10883D1}" type="datetime1">
              <a:rPr lang="en-US" smtClean="0"/>
              <a:t>2/22/2019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E1D40-FE52-D94E-9F30-0E312A8517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6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8C02E8-851D-E84E-BD02-2488166D8E92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BF63C3-277B-6D4E-B60B-156C289CEA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7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C8F8D7-1FB1-9043-B98C-2712FB060906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48EB35-F8F3-2345-85D7-7224A1EA94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5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1FED78-A69A-5342-B3E5-91D0BE0451D2}" type="datetime1">
              <a:rPr lang="en-US" smtClean="0"/>
              <a:t>2/22/2019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0C8E30-EA09-F74C-AE86-244A0DD72A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5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2842C-4553-DB4C-89D1-373687AE03B0}" type="datetime1">
              <a:rPr lang="en-US" smtClean="0"/>
              <a:t>2/22/2019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Exam 1 Preview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6FD561-E1ED-D74C-A28A-04E94FC521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0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A78860-D06B-7443-94B3-942AC5622785}" type="datetime1">
              <a:rPr lang="en-US" smtClean="0"/>
              <a:t>2/22/2019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Exam 1 Preview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B669D-51B8-3646-95F9-20B63EE5F3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2CD0EC-871B-6A45-93B2-8AA3AFF85690}" type="datetime1">
              <a:rPr lang="en-US" smtClean="0"/>
              <a:t>2/22/2019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Exam 1 Preview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3F9D73-9420-F34A-AECA-71C9C31783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9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775F54-D61E-3244-BC4A-36FA8C784755}" type="datetime1">
              <a:rPr lang="en-US" smtClean="0"/>
              <a:t>2/22/2019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91134D-E8B1-524A-8C45-EEF4290B64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5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3049A0-FA9C-F748-9618-A16DC0839A83}" type="datetime1">
              <a:rPr lang="en-US" smtClean="0"/>
              <a:t>2/22/2019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78CCB0-579D-8D4B-97BF-3C51D9DBB1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964E0AF9-8DB9-0349-8262-F38143A80675}" type="datetime1">
              <a:rPr lang="en-US" smtClean="0"/>
              <a:t>2/22/2019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Operating Systems: Exam 1 Preview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976CF8-0898-794D-83FF-D832461D3A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71" r:id="rId1"/>
    <p:sldLayoutId id="2147484859" r:id="rId2"/>
    <p:sldLayoutId id="2147484860" r:id="rId3"/>
    <p:sldLayoutId id="2147484861" r:id="rId4"/>
    <p:sldLayoutId id="2147484862" r:id="rId5"/>
    <p:sldLayoutId id="2147484863" r:id="rId6"/>
    <p:sldLayoutId id="2147484864" r:id="rId7"/>
    <p:sldLayoutId id="2147484865" r:id="rId8"/>
    <p:sldLayoutId id="2147484866" r:id="rId9"/>
    <p:sldLayoutId id="2147484867" r:id="rId10"/>
    <p:sldLayoutId id="2147484868" r:id="rId11"/>
    <p:sldLayoutId id="2147484869" r:id="rId12"/>
    <p:sldLayoutId id="2147484870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EECE.4810/EECE.5730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Operating Systems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13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1 Preview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exec system calls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start new program, replace address space of current process with new process</a:t>
            </a:r>
          </a:p>
          <a:p>
            <a:r>
              <a:rPr lang="en-US" dirty="0"/>
              <a:t>On UNIX systems, use exec system calls</a:t>
            </a:r>
          </a:p>
          <a:p>
            <a:r>
              <a:rPr lang="en-US" dirty="0"/>
              <a:t>Family of functions allowing you to specify</a:t>
            </a:r>
          </a:p>
          <a:p>
            <a:pPr lvl="1"/>
            <a:r>
              <a:rPr lang="en-US" dirty="0"/>
              <a:t>Location of executable</a:t>
            </a:r>
          </a:p>
          <a:p>
            <a:pPr lvl="2"/>
            <a:r>
              <a:rPr lang="en-US" dirty="0" err="1"/>
              <a:t>execlp</a:t>
            </a:r>
            <a:r>
              <a:rPr lang="en-US" dirty="0"/>
              <a:t>(), </a:t>
            </a:r>
            <a:r>
              <a:rPr lang="en-US" dirty="0" err="1"/>
              <a:t>execvp</a:t>
            </a:r>
            <a:r>
              <a:rPr lang="en-US" dirty="0"/>
              <a:t>() don’t require full path</a:t>
            </a:r>
          </a:p>
          <a:p>
            <a:pPr lvl="1"/>
            <a:r>
              <a:rPr lang="en-US" dirty="0"/>
              <a:t>Command line arguments to executable, either as</a:t>
            </a:r>
          </a:p>
          <a:p>
            <a:pPr lvl="2"/>
            <a:r>
              <a:rPr lang="en-US" dirty="0"/>
              <a:t>Separate strings passed to </a:t>
            </a:r>
            <a:r>
              <a:rPr lang="en-US" dirty="0" err="1"/>
              <a:t>execl</a:t>
            </a:r>
            <a:r>
              <a:rPr lang="en-US" dirty="0"/>
              <a:t>(), </a:t>
            </a:r>
            <a:r>
              <a:rPr lang="en-US" dirty="0" err="1"/>
              <a:t>execle</a:t>
            </a:r>
            <a:r>
              <a:rPr lang="en-US" dirty="0"/>
              <a:t>(), </a:t>
            </a:r>
            <a:r>
              <a:rPr lang="en-US" dirty="0" err="1"/>
              <a:t>execlp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Array of strings passed to </a:t>
            </a:r>
            <a:r>
              <a:rPr lang="en-US" dirty="0" err="1"/>
              <a:t>execv</a:t>
            </a:r>
            <a:r>
              <a:rPr lang="en-US" dirty="0"/>
              <a:t>(), </a:t>
            </a:r>
            <a:r>
              <a:rPr lang="en-US" dirty="0" err="1"/>
              <a:t>execve</a:t>
            </a:r>
            <a:r>
              <a:rPr lang="en-US" dirty="0"/>
              <a:t>(), </a:t>
            </a:r>
            <a:r>
              <a:rPr lang="en-US" dirty="0" err="1"/>
              <a:t>execvp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Optional list of new environment variables</a:t>
            </a:r>
          </a:p>
          <a:p>
            <a:pPr marL="671512" lvl="2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8627-084B-474E-BAED-5741E59C7628}" type="datetime1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1 Preview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56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Review: Forking Separate Process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 err="1">
                <a:latin typeface="Courier New"/>
                <a:cs typeface="Courier New"/>
              </a:rPr>
              <a:t>int</a:t>
            </a:r>
            <a:r>
              <a:rPr lang="en-US" sz="1600" b="1" dirty="0">
                <a:latin typeface="Courier New"/>
                <a:cs typeface="Courier New"/>
              </a:rPr>
              <a:t> main()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err="1">
                <a:latin typeface="Courier New"/>
                <a:cs typeface="Courier New"/>
              </a:rPr>
              <a:t>pid_t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pid</a:t>
            </a:r>
            <a:r>
              <a:rPr lang="en-US" sz="1600" b="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err="1">
                <a:latin typeface="Courier New"/>
                <a:cs typeface="Courier New"/>
              </a:rPr>
              <a:t>pid</a:t>
            </a:r>
            <a:r>
              <a:rPr lang="en-US" sz="1600" b="1" dirty="0">
                <a:latin typeface="Courier New"/>
                <a:cs typeface="Courier New"/>
              </a:rPr>
              <a:t> = fork();		// Create a child process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if (</a:t>
            </a:r>
            <a:r>
              <a:rPr lang="en-US" sz="1600" b="1" dirty="0" err="1">
                <a:latin typeface="Courier New"/>
                <a:cs typeface="Courier New"/>
              </a:rPr>
              <a:t>pid</a:t>
            </a:r>
            <a:r>
              <a:rPr lang="en-US" sz="1600" b="1" dirty="0">
                <a:latin typeface="Courier New"/>
                <a:cs typeface="Courier New"/>
              </a:rPr>
              <a:t> &lt; 0) {	// Error occurred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</a:t>
            </a:r>
            <a:r>
              <a:rPr lang="en-US" sz="1600" b="1" dirty="0" err="1">
                <a:latin typeface="Courier New"/>
                <a:cs typeface="Courier New"/>
              </a:rPr>
              <a:t>fprintf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  <a:r>
              <a:rPr lang="en-US" sz="1600" b="1" dirty="0" err="1">
                <a:latin typeface="Courier New"/>
                <a:cs typeface="Courier New"/>
              </a:rPr>
              <a:t>stderr</a:t>
            </a:r>
            <a:r>
              <a:rPr lang="en-US" sz="1600" b="1" dirty="0">
                <a:latin typeface="Courier New"/>
                <a:cs typeface="Courier New"/>
              </a:rPr>
              <a:t>, "Fork failed");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is-IS" sz="1600" b="1" dirty="0">
                <a:latin typeface="Courier New"/>
                <a:cs typeface="Courier New"/>
              </a:rPr>
              <a:t>		return 1;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is-IS" sz="1600" b="1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else if (</a:t>
            </a:r>
            <a:r>
              <a:rPr lang="en-US" sz="1600" b="1" dirty="0" err="1">
                <a:latin typeface="Courier New"/>
                <a:cs typeface="Courier New"/>
              </a:rPr>
              <a:t>pid</a:t>
            </a:r>
            <a:r>
              <a:rPr lang="en-US" sz="1600" b="1" dirty="0">
                <a:latin typeface="Courier New"/>
                <a:cs typeface="Courier New"/>
              </a:rPr>
              <a:t> == 0) {	// Child process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</a:t>
            </a:r>
            <a:r>
              <a:rPr lang="en-US" sz="1600" b="1" dirty="0" err="1">
                <a:latin typeface="Courier New"/>
                <a:cs typeface="Courier New"/>
              </a:rPr>
              <a:t>printf</a:t>
            </a:r>
            <a:r>
              <a:rPr lang="en-US" sz="1600" b="1" dirty="0">
                <a:latin typeface="Courier New"/>
                <a:cs typeface="Courier New"/>
              </a:rPr>
              <a:t>("Child: listing of current directory\n\n");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</a:t>
            </a:r>
            <a:r>
              <a:rPr lang="en-US" sz="1600" b="1" dirty="0" err="1">
                <a:latin typeface="Courier New"/>
                <a:cs typeface="Courier New"/>
              </a:rPr>
              <a:t>execlp</a:t>
            </a:r>
            <a:r>
              <a:rPr lang="en-US" sz="1600" b="1" dirty="0">
                <a:latin typeface="Courier New"/>
                <a:cs typeface="Courier New"/>
              </a:rPr>
              <a:t>("/bin/</a:t>
            </a:r>
            <a:r>
              <a:rPr lang="en-US" sz="1600" b="1" dirty="0" err="1">
                <a:latin typeface="Courier New"/>
                <a:cs typeface="Courier New"/>
              </a:rPr>
              <a:t>ls</a:t>
            </a:r>
            <a:r>
              <a:rPr lang="en-US" sz="1600" b="1" dirty="0">
                <a:latin typeface="Courier New"/>
                <a:cs typeface="Courier New"/>
              </a:rPr>
              <a:t>", "</a:t>
            </a:r>
            <a:r>
              <a:rPr lang="en-US" sz="1600" b="1" dirty="0" err="1">
                <a:latin typeface="Courier New"/>
                <a:cs typeface="Courier New"/>
              </a:rPr>
              <a:t>ls</a:t>
            </a:r>
            <a:r>
              <a:rPr lang="en-US" sz="1600" b="1" dirty="0">
                <a:latin typeface="Courier New"/>
                <a:cs typeface="Courier New"/>
              </a:rPr>
              <a:t>", NULL);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else {		// Parent process—wait for child to complete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</a:t>
            </a:r>
            <a:r>
              <a:rPr lang="en-US" sz="1600" b="1" dirty="0" err="1">
                <a:latin typeface="Courier New"/>
                <a:cs typeface="Courier New"/>
              </a:rPr>
              <a:t>printf</a:t>
            </a:r>
            <a:r>
              <a:rPr lang="en-US" sz="1600" b="1" dirty="0">
                <a:latin typeface="Courier New"/>
                <a:cs typeface="Courier New"/>
              </a:rPr>
              <a:t>("Parent: waits for child to complete\n\n");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wait(NULL);	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</a:t>
            </a:r>
            <a:r>
              <a:rPr lang="en-US" sz="1600" b="1" dirty="0" err="1">
                <a:latin typeface="Courier New"/>
                <a:cs typeface="Courier New"/>
              </a:rPr>
              <a:t>printf</a:t>
            </a:r>
            <a:r>
              <a:rPr lang="en-US" sz="1600" b="1" dirty="0">
                <a:latin typeface="Courier New"/>
                <a:cs typeface="Courier New"/>
              </a:rPr>
              <a:t>("Child complete\n\n");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return 0;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1878-82EA-2347-AD55-2E8B23FA92E6}" type="datetime1">
              <a:rPr lang="en-US" smtClean="0"/>
              <a:t>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1 Preview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85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Review: Process Termination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Process ends using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exit()</a:t>
            </a:r>
            <a:r>
              <a:rPr lang="en-US" dirty="0">
                <a:latin typeface="Helvetica" charset="0"/>
                <a:ea typeface="MS PGothic" charset="0"/>
                <a:cs typeface="Courier New" charset="0"/>
              </a:rPr>
              <a:t> system call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  <a:cs typeface="Courier New" charset="0"/>
              </a:rPr>
              <a:t>May be explicit, implicit (return from main </a:t>
            </a:r>
            <a:r>
              <a:rPr lang="en-US" dirty="0">
                <a:latin typeface="Helvetica" charset="0"/>
                <a:ea typeface="MS PGothic" charset="0"/>
                <a:cs typeface="Courier New" charset="0"/>
                <a:sym typeface="Wingdings"/>
              </a:rPr>
              <a:t> </a:t>
            </a:r>
            <a:r>
              <a:rPr lang="en-US" b="1" dirty="0">
                <a:latin typeface="Courier New"/>
                <a:ea typeface="MS PGothic" charset="0"/>
                <a:cs typeface="Courier New"/>
                <a:sym typeface="Wingdings"/>
              </a:rPr>
              <a:t>exit()</a:t>
            </a:r>
            <a:r>
              <a:rPr lang="en-US" dirty="0">
                <a:latin typeface="Helvetica" charset="0"/>
                <a:ea typeface="MS PGothic" charset="0"/>
                <a:cs typeface="Courier New" charset="0"/>
                <a:sym typeface="Wingdings"/>
              </a:rPr>
              <a:t>)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Returns  status data from child to parent (via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wait()</a:t>
            </a:r>
            <a:r>
              <a:rPr lang="en-US" dirty="0">
                <a:latin typeface="Helvetica" charset="0"/>
                <a:ea typeface="MS PGothic" charset="0"/>
              </a:rPr>
              <a:t>)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Process’</a:t>
            </a:r>
            <a:r>
              <a:rPr lang="en-US" altLang="ja-JP" dirty="0">
                <a:latin typeface="Helvetica" charset="0"/>
                <a:ea typeface="MS PGothic" charset="0"/>
              </a:rPr>
              <a:t> resources are </a:t>
            </a:r>
            <a:r>
              <a:rPr lang="en-US" altLang="ja-JP" dirty="0" err="1">
                <a:latin typeface="Helvetica" charset="0"/>
                <a:ea typeface="MS PGothic" charset="0"/>
              </a:rPr>
              <a:t>deallocated</a:t>
            </a:r>
            <a:r>
              <a:rPr lang="en-US" altLang="ja-JP" dirty="0">
                <a:latin typeface="Helvetica" charset="0"/>
                <a:ea typeface="MS PGothic" charset="0"/>
              </a:rPr>
              <a:t> by operating system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Parent may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abort()</a:t>
            </a:r>
            <a:r>
              <a:rPr lang="en-US" dirty="0">
                <a:latin typeface="Helvetica" charset="0"/>
                <a:ea typeface="MS PGothic" charset="0"/>
                <a:cs typeface="Courier New" charset="0"/>
              </a:rPr>
              <a:t> executing child process if: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Child has exceeded allocated resources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Task assigned to child is no longer required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Parent exiting and OS does not allow child to continue if parent terminates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Not true in Linux, for example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OS initiates cascading termination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17C1-4895-214B-9E6E-0A7828BBB07C}" type="datetime1">
              <a:rPr lang="en-US" smtClean="0"/>
              <a:t>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1 Preview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35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Review: Process Termination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Parent may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wait()</a:t>
            </a:r>
            <a:r>
              <a:rPr lang="en-US" dirty="0">
                <a:latin typeface="Helvetica" charset="0"/>
                <a:ea typeface="MS PGothic" charset="0"/>
              </a:rPr>
              <a:t> for child termination</a:t>
            </a:r>
          </a:p>
          <a:p>
            <a:pPr lvl="1"/>
            <a:r>
              <a:rPr lang="en-US" b="1" dirty="0">
                <a:latin typeface="Courier New"/>
                <a:ea typeface="MS PGothic" charset="0"/>
                <a:cs typeface="Courier New"/>
              </a:rPr>
              <a:t>wait()</a:t>
            </a:r>
            <a:r>
              <a:rPr lang="en-US" dirty="0">
                <a:latin typeface="Helvetica" charset="0"/>
                <a:ea typeface="MS PGothic" charset="0"/>
              </a:rPr>
              <a:t> returns child PID, passes return status through pointer argument</a:t>
            </a:r>
            <a:endParaRPr lang="en-US" b="1" dirty="0">
              <a:solidFill>
                <a:srgbClr val="000000"/>
              </a:solidFill>
              <a:latin typeface="Courier New" charset="0"/>
              <a:ea typeface="MS PGothic" charset="0"/>
              <a:cs typeface="Courier New" charset="0"/>
            </a:endParaRPr>
          </a:p>
          <a:p>
            <a:pPr>
              <a:buFont typeface="Monotype Sorts" charset="0"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  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pid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= wait(&amp;status); 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If child terminates before parent invokes </a:t>
            </a:r>
            <a:r>
              <a:rPr lang="en-US" b="1" dirty="0">
                <a:latin typeface="Courier New"/>
                <a:ea typeface="MS PGothic" charset="0"/>
                <a:cs typeface="Courier New"/>
              </a:rPr>
              <a:t>wait()</a:t>
            </a:r>
            <a:r>
              <a:rPr lang="en-US" dirty="0">
                <a:latin typeface="Helvetica" charset="0"/>
                <a:ea typeface="MS PGothic" charset="0"/>
              </a:rPr>
              <a:t>, process is a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zombie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If parent terminated without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wait()</a:t>
            </a:r>
            <a:r>
              <a:rPr lang="en-US" dirty="0">
                <a:latin typeface="Helvetica" charset="0"/>
                <a:ea typeface="MS PGothic" charset="0"/>
              </a:rPr>
              <a:t> , process is an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orphan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Return status must be checked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In Linux, orphans assigned </a:t>
            </a:r>
            <a:r>
              <a:rPr lang="en-US" b="1" dirty="0" err="1">
                <a:latin typeface="Courier New"/>
                <a:ea typeface="MS PGothic" charset="0"/>
                <a:cs typeface="Courier New"/>
              </a:rPr>
              <a:t>init</a:t>
            </a:r>
            <a:r>
              <a:rPr lang="en-US" dirty="0">
                <a:latin typeface="Helvetica" charset="0"/>
                <a:ea typeface="MS PGothic" charset="0"/>
              </a:rPr>
              <a:t> as parent</a:t>
            </a:r>
          </a:p>
          <a:p>
            <a:pPr marL="344487" lvl="1" indent="0">
              <a:buNone/>
            </a:pP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55D4-BBA4-4A4F-AF87-6D073C52AC7D}" type="datetime1">
              <a:rPr lang="en-US" smtClean="0"/>
              <a:t>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1 Preview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45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</a:t>
            </a:r>
            <a:r>
              <a:rPr lang="en-US" dirty="0" err="1"/>
              <a:t>Interprocess</a:t>
            </a:r>
            <a:r>
              <a:rPr lang="en-US" dirty="0"/>
              <a:t> Communication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Shared memory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Communication largely process-managed after OS used to set up shared region</a:t>
            </a:r>
          </a:p>
          <a:p>
            <a:r>
              <a:rPr lang="en-US" dirty="0">
                <a:solidFill>
                  <a:srgbClr val="000000"/>
                </a:solidFill>
              </a:rPr>
              <a:t>Message passing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OS responsible for send/receive primitives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Direct communication: processes send messages directly to one another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Indirect communication: processes send to/receive from mailboxes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28C5-F22F-EA4F-B60C-C40528C91903}" type="datetime1">
              <a:rPr lang="en-US" smtClean="0"/>
              <a:t>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1 Preview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07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IPC Models </a:t>
            </a:r>
          </a:p>
        </p:txBody>
      </p:sp>
      <p:pic>
        <p:nvPicPr>
          <p:cNvPr id="32771" name="Picture 1" descr="3_1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1725613"/>
            <a:ext cx="6100762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1933575" y="1143000"/>
            <a:ext cx="637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a) Message passing                 (b) Shared memory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1AE5-AC42-734A-BEC8-A436694B611A}" type="datetime1">
              <a:rPr lang="en-US" smtClean="0"/>
              <a:t>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1 Preview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10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Thread: active sequence of instructions</a:t>
            </a:r>
          </a:p>
          <a:p>
            <a:pPr lvl="1"/>
            <a:r>
              <a:rPr lang="en-US" dirty="0"/>
              <a:t>Basic unit of CPU utilization</a:t>
            </a:r>
          </a:p>
          <a:p>
            <a:pPr lvl="1"/>
            <a:r>
              <a:rPr lang="en-US" dirty="0"/>
              <a:t>Thread creation is lightweight</a:t>
            </a:r>
          </a:p>
          <a:p>
            <a:pPr lvl="1"/>
            <a:r>
              <a:rPr lang="en-US" dirty="0"/>
              <a:t>Multiple threads in same process can share address space</a:t>
            </a:r>
          </a:p>
          <a:p>
            <a:pPr lvl="2"/>
            <a:r>
              <a:rPr lang="en-US" dirty="0"/>
              <a:t>Each thread needs own PC, register copies, stack + SP</a:t>
            </a:r>
          </a:p>
          <a:p>
            <a:r>
              <a:rPr lang="en-US" dirty="0"/>
              <a:t>Threads provide concurrency within application</a:t>
            </a:r>
          </a:p>
          <a:p>
            <a:pPr lvl="1"/>
            <a:r>
              <a:rPr lang="en-US" dirty="0"/>
              <a:t>HW support necessary for parallelism</a:t>
            </a:r>
          </a:p>
          <a:p>
            <a:r>
              <a:rPr lang="en-US" dirty="0"/>
              <a:t>Major issue: non-deterministic ordering</a:t>
            </a:r>
          </a:p>
          <a:p>
            <a:pPr lvl="1"/>
            <a:r>
              <a:rPr lang="en-US" dirty="0"/>
              <a:t>Solutions require atomic operations</a:t>
            </a:r>
          </a:p>
          <a:p>
            <a:pPr lvl="1"/>
            <a:r>
              <a:rPr lang="en-US" dirty="0"/>
              <a:t>Avoid race condition: solution depends on timing/ordering of earlier events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AC7A-F680-AF47-8EB9-E41EB59A4920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99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Critical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Code section that needs to be run atomically with respect to selected other pieces of code</a:t>
            </a:r>
          </a:p>
          <a:p>
            <a:pPr lvl="1"/>
            <a:r>
              <a:rPr lang="en-US" dirty="0"/>
              <a:t>A and B often same piece of code</a:t>
            </a:r>
          </a:p>
          <a:p>
            <a:r>
              <a:rPr lang="en-US" dirty="0"/>
              <a:t>Protects access to shared resource</a:t>
            </a:r>
          </a:p>
          <a:p>
            <a:r>
              <a:rPr lang="en-US" dirty="0"/>
              <a:t>Critical section requirements: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Mutual exclusion</a:t>
            </a:r>
            <a:r>
              <a:rPr lang="en-US" dirty="0"/>
              <a:t>: ≤1 thread executes CS at a time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Progress</a:t>
            </a:r>
            <a:r>
              <a:rPr lang="en-US" dirty="0"/>
              <a:t>: if &gt;1 thread attempts CS at same time, 1 thread guaranteed to be selected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Bounded waiting</a:t>
            </a:r>
            <a:r>
              <a:rPr lang="en-US" dirty="0"/>
              <a:t>: if thread T requests access to its CS, limit on # times other threads can access their CS before T does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94E9-EF10-E140-AFAE-2A2744206D25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96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lock</a:t>
            </a:r>
            <a:r>
              <a:rPr lang="en-US" dirty="0"/>
              <a:t> (or </a:t>
            </a:r>
            <a:r>
              <a:rPr lang="en-US" dirty="0" err="1">
                <a:solidFill>
                  <a:srgbClr val="FF0000"/>
                </a:solidFill>
              </a:rPr>
              <a:t>mutex</a:t>
            </a:r>
            <a:r>
              <a:rPr lang="en-US" dirty="0"/>
              <a:t>) prevents another thread from entering a critical section</a:t>
            </a:r>
          </a:p>
          <a:p>
            <a:pPr lvl="1"/>
            <a:r>
              <a:rPr lang="en-US" dirty="0"/>
              <a:t>“Lock fridge while checking milk &amp; shopping”</a:t>
            </a:r>
          </a:p>
          <a:p>
            <a:r>
              <a:rPr lang="en-US" dirty="0"/>
              <a:t>Two operations: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lock()</a:t>
            </a:r>
            <a:r>
              <a:rPr lang="en-US" dirty="0"/>
              <a:t>: wait until lock is free, then acquire it</a:t>
            </a:r>
          </a:p>
          <a:p>
            <a:pPr marL="344487" lvl="1" indent="0">
              <a:buNone/>
            </a:pPr>
            <a:r>
              <a:rPr lang="en-US" dirty="0"/>
              <a:t>do {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if (lock is free) {		// code in red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b="1" dirty="0">
                <a:solidFill>
                  <a:srgbClr val="FF0000"/>
                </a:solidFill>
              </a:rPr>
              <a:t>		acquire lock		//  is atomic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b="1" dirty="0">
                <a:solidFill>
                  <a:srgbClr val="FF0000"/>
                </a:solidFill>
              </a:rPr>
              <a:t>		break out of loop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b="1" dirty="0">
                <a:solidFill>
                  <a:srgbClr val="FF0000"/>
                </a:solidFill>
              </a:rPr>
              <a:t>	}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dirty="0"/>
              <a:t>} while (1);</a:t>
            </a:r>
          </a:p>
          <a:p>
            <a:pPr lvl="1"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dirty="0">
                <a:latin typeface="Courier New"/>
                <a:cs typeface="Courier New"/>
              </a:rPr>
              <a:t>unlock()</a:t>
            </a:r>
            <a:r>
              <a:rPr lang="en-US" dirty="0"/>
              <a:t>: release lock</a:t>
            </a:r>
          </a:p>
          <a:p>
            <a:pPr lvl="1"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E225-6DD7-044D-870A-C9C6AF50CE98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06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Condition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busy waiting by enabling thread to sleep inside critical section by (steps in red are atomic):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Release lock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Put thread on waiting list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Go to sleep</a:t>
            </a:r>
          </a:p>
          <a:p>
            <a:pPr lvl="1"/>
            <a:r>
              <a:rPr lang="en-US" dirty="0"/>
              <a:t>After being woken, call lock()</a:t>
            </a:r>
          </a:p>
          <a:p>
            <a:r>
              <a:rPr lang="en-US" dirty="0"/>
              <a:t>Each condition variable tracks list of threads waiting on that specific condition</a:t>
            </a:r>
          </a:p>
          <a:p>
            <a:r>
              <a:rPr lang="en-US" dirty="0"/>
              <a:t>Each condition variable associated with lock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87DE2-3549-B743-B28C-BB527D03504B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3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Announcements/reminders</a:t>
            </a:r>
          </a:p>
          <a:p>
            <a:pPr lvl="1"/>
            <a:r>
              <a:rPr lang="en-US" dirty="0"/>
              <a:t>Program 2 still to be posted; due date TBD</a:t>
            </a:r>
          </a:p>
          <a:p>
            <a:pPr lvl="1"/>
            <a:r>
              <a:rPr lang="en-US" dirty="0"/>
              <a:t>Exam 1: Monday, 2/25, 3-5 PM, Ball 214</a:t>
            </a:r>
          </a:p>
          <a:p>
            <a:pPr lvl="2"/>
            <a:r>
              <a:rPr lang="en-US" dirty="0"/>
              <a:t>Covers lectures through Wednesday</a:t>
            </a:r>
            <a:endParaRPr lang="en-US" i="1" dirty="0"/>
          </a:p>
          <a:p>
            <a:pPr lvl="2"/>
            <a:r>
              <a:rPr lang="en-US" dirty="0"/>
              <a:t>Will be allowed </a:t>
            </a:r>
            <a:r>
              <a:rPr lang="en-US" u="sng" dirty="0"/>
              <a:t>two</a:t>
            </a:r>
            <a:r>
              <a:rPr lang="en-US" dirty="0"/>
              <a:t> 8.5” x 11” double-sided note sheets</a:t>
            </a:r>
          </a:p>
          <a:p>
            <a:pPr lvl="2"/>
            <a:r>
              <a:rPr lang="en-US" dirty="0"/>
              <a:t>No electronic devices, other notes allowed</a:t>
            </a:r>
          </a:p>
          <a:p>
            <a:pPr lvl="1"/>
            <a:r>
              <a:rPr lang="en-US" dirty="0"/>
              <a:t>No Monday lecture; will be in office until ~2:45 PM</a:t>
            </a:r>
          </a:p>
          <a:p>
            <a:r>
              <a:rPr lang="en-US" dirty="0"/>
              <a:t>Today’s lecture: Exam 1 preview</a:t>
            </a:r>
          </a:p>
          <a:p>
            <a:pPr lvl="1"/>
            <a:r>
              <a:rPr lang="en-US" dirty="0"/>
              <a:t>Exam guidelines</a:t>
            </a:r>
          </a:p>
          <a:p>
            <a:pPr lvl="1"/>
            <a:r>
              <a:rPr lang="en-US" dirty="0"/>
              <a:t>Review of relevant material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9D3EA7C-1696-4D47-80F5-5F42FEC02339}" type="datetime1">
              <a:rPr lang="en-US" smtClean="0">
                <a:latin typeface="Garamond"/>
                <a:cs typeface="Garamond"/>
              </a:rPr>
              <a:t>2/22/2019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Operating Systems: Exam 1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030225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Condition variable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wait()</a:t>
            </a:r>
          </a:p>
          <a:p>
            <a:pPr lvl="1"/>
            <a:r>
              <a:rPr lang="en-US" dirty="0"/>
              <a:t>Atomically release lock, add thread to waiting list, then go to sleep</a:t>
            </a:r>
          </a:p>
          <a:p>
            <a:pPr lvl="1"/>
            <a:r>
              <a:rPr lang="en-US" dirty="0"/>
              <a:t>Thread must hold lock when calling wait()</a:t>
            </a:r>
          </a:p>
          <a:p>
            <a:r>
              <a:rPr lang="en-US" dirty="0"/>
              <a:t>signal()</a:t>
            </a:r>
          </a:p>
          <a:p>
            <a:pPr lvl="1"/>
            <a:r>
              <a:rPr lang="en-US" dirty="0"/>
              <a:t>Wake up one thread waiting on condition variable</a:t>
            </a:r>
          </a:p>
          <a:p>
            <a:pPr lvl="1"/>
            <a:r>
              <a:rPr lang="en-US" dirty="0"/>
              <a:t>If no thread waiting, does nothing</a:t>
            </a:r>
          </a:p>
          <a:p>
            <a:r>
              <a:rPr lang="en-US" dirty="0"/>
              <a:t>broadcast()</a:t>
            </a:r>
          </a:p>
          <a:p>
            <a:pPr lvl="1"/>
            <a:r>
              <a:rPr lang="en-US" dirty="0"/>
              <a:t>Wake up all threads waiting on condition variable</a:t>
            </a:r>
          </a:p>
          <a:p>
            <a:pPr lvl="1"/>
            <a:r>
              <a:rPr lang="en-US" dirty="0"/>
              <a:t>If no thread waiting, does nothing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8DF9-8414-484E-B9A8-E4A9AF97564C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16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time</a:t>
            </a:r>
          </a:p>
          <a:p>
            <a:pPr lvl="1"/>
            <a:r>
              <a:rPr lang="en-US" dirty="0"/>
              <a:t>Exam 1—</a:t>
            </a:r>
            <a:r>
              <a:rPr lang="en-US" b="1" u="sng" dirty="0"/>
              <a:t>PLEASE BE ON TIME</a:t>
            </a:r>
            <a:endParaRPr lang="en-US" dirty="0"/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Program 2 still to be posted; due date TBD</a:t>
            </a:r>
          </a:p>
          <a:p>
            <a:pPr lvl="1"/>
            <a:r>
              <a:rPr lang="en-US" dirty="0"/>
              <a:t>Exam 1: Monday, 2/25, 3-5 PM, Ball 214</a:t>
            </a:r>
          </a:p>
          <a:p>
            <a:pPr lvl="2"/>
            <a:r>
              <a:rPr lang="en-US" dirty="0"/>
              <a:t>Covers lectures through Wednesday</a:t>
            </a:r>
            <a:endParaRPr lang="en-US" i="1" dirty="0"/>
          </a:p>
          <a:p>
            <a:pPr lvl="2"/>
            <a:r>
              <a:rPr lang="en-US" dirty="0"/>
              <a:t>Will be allowed </a:t>
            </a:r>
            <a:r>
              <a:rPr lang="en-US" u="sng" dirty="0"/>
              <a:t>two</a:t>
            </a:r>
            <a:r>
              <a:rPr lang="en-US" dirty="0"/>
              <a:t> 8.5” x 11” double-sided note sheets</a:t>
            </a:r>
          </a:p>
          <a:p>
            <a:pPr lvl="2"/>
            <a:r>
              <a:rPr lang="en-US" dirty="0"/>
              <a:t>No electronic devices, other notes allowed</a:t>
            </a:r>
          </a:p>
          <a:p>
            <a:pPr lvl="1"/>
            <a:r>
              <a:rPr lang="en-US" dirty="0"/>
              <a:t>No Monday lecture; will be in office </a:t>
            </a:r>
            <a:r>
              <a:rPr lang="en-US"/>
              <a:t>until ~2:45 </a:t>
            </a:r>
            <a:r>
              <a:rPr lang="en-US" dirty="0"/>
              <a:t>PM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3F325AE-7A01-AB40-8500-45D3B003B2D6}" type="datetime1">
              <a:rPr lang="en-US" smtClean="0">
                <a:latin typeface="+mj-lt"/>
              </a:rPr>
              <a:t>2/22/2019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Operating Systems: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>
                <a:latin typeface="+mj-lt"/>
              </a:rPr>
              <a:pPr/>
              <a:t>21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036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Exam 1 notes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5064126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Allowed two 8.5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x 11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double-sided sheets of notes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No other notes; no electronic devices (calculator, phone)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Exam will last 2 hours—</a:t>
            </a:r>
            <a:r>
              <a:rPr lang="en-US" sz="2600" b="1" u="sng" dirty="0">
                <a:latin typeface="Arial" charset="0"/>
              </a:rPr>
              <a:t>please be on time</a:t>
            </a:r>
            <a:endParaRPr lang="en-US" sz="22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Covers lectures 2-12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4 questions, each with multiple parts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Process management (creation, deletion, etc.)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Inter-process communication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General multithreading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Synchronization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Formats include short answer (i.e., explain concept) or problem-solving (i.e. 1 correct numeric answer)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FF0000"/>
                </a:solidFill>
                <a:latin typeface="Arial" charset="0"/>
              </a:rPr>
              <a:t>EECE.5730 students will have additional work on some problems</a:t>
            </a:r>
            <a:endParaRPr lang="en-US" sz="22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5EB3570-173E-A048-B346-3E028BC75783}" type="datetime1">
              <a:rPr lang="en-US" smtClean="0">
                <a:latin typeface="Garamond" charset="0"/>
              </a:rPr>
              <a:t>2/22/2019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1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EADEEE-1CBF-0D43-91EB-925F9AC4C867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67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Test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Prior to passing out exam, your instructor will verify that you only have two note sheets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If you have &gt;2 sheets, I will take all notes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You will not be allowed to remove anything from your bag after you receive your exam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If you need an additional pencil, eraser, or piece of scrap paper during the exam, ask me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Only one person will be allowed to use the bathroom at a time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You must leave your cell phone either with me or clearly visible on the table near your seat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BF38FDE-E32A-2A4C-8434-0EE0C37A5DE1}" type="datetime1">
              <a:rPr lang="en-US" smtClean="0">
                <a:latin typeface="Garamond" charset="0"/>
              </a:rPr>
              <a:t>2/22/2019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Operating Systems: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CA3C80-E581-384F-80E7-E978009F656A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061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Process: program in execution</a:t>
            </a:r>
          </a:p>
          <a:p>
            <a:pPr lvl="1"/>
            <a:r>
              <a:rPr lang="en-US" dirty="0"/>
              <a:t>1+ running pieces of code (</a:t>
            </a:r>
            <a:r>
              <a:rPr lang="en-US" dirty="0">
                <a:solidFill>
                  <a:srgbClr val="0000FF"/>
                </a:solidFill>
              </a:rPr>
              <a:t>threads</a:t>
            </a:r>
            <a:r>
              <a:rPr lang="en-US" dirty="0"/>
              <a:t>) + everything code can read/write</a:t>
            </a:r>
          </a:p>
          <a:p>
            <a:pPr lvl="2"/>
            <a:r>
              <a:rPr lang="en-US" dirty="0"/>
              <a:t>Program counter</a:t>
            </a:r>
          </a:p>
          <a:p>
            <a:pPr lvl="2"/>
            <a:r>
              <a:rPr lang="en-US" dirty="0"/>
              <a:t>Registers</a:t>
            </a:r>
          </a:p>
          <a:p>
            <a:pPr lvl="2"/>
            <a:r>
              <a:rPr lang="en-US" dirty="0"/>
              <a:t>Address space</a:t>
            </a:r>
          </a:p>
          <a:p>
            <a:r>
              <a:rPr lang="en-US" dirty="0"/>
              <a:t>Address space: all code/data stored in memory</a:t>
            </a:r>
          </a:p>
          <a:p>
            <a:pPr lvl="1"/>
            <a:r>
              <a:rPr lang="en-US" dirty="0"/>
              <a:t>Text section: code</a:t>
            </a:r>
          </a:p>
          <a:p>
            <a:pPr lvl="1"/>
            <a:r>
              <a:rPr lang="en-US" dirty="0"/>
              <a:t>Data section: global variables</a:t>
            </a:r>
          </a:p>
          <a:p>
            <a:pPr lvl="1"/>
            <a:r>
              <a:rPr lang="en-US" dirty="0"/>
              <a:t>Stack: temporary data related to functions</a:t>
            </a:r>
          </a:p>
          <a:p>
            <a:pPr lvl="1"/>
            <a:r>
              <a:rPr lang="en-US" dirty="0"/>
              <a:t>Heap: dynamically allocated data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1123-0550-724F-9636-664C37735FF4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5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Review: Process State</a:t>
            </a:r>
          </a:p>
        </p:txBody>
      </p:sp>
      <p:pic>
        <p:nvPicPr>
          <p:cNvPr id="10243" name="Picture 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1143000"/>
            <a:ext cx="6635750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6CEE-08C9-6240-8644-D69B4B7DBB84}" type="datetime1">
              <a:rPr lang="en-US" smtClean="0"/>
              <a:t>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1 Preview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962400"/>
            <a:ext cx="8229600" cy="2168525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latin typeface="Helvetica" charset="0"/>
                <a:ea typeface="MS PGothic" charset="0"/>
              </a:rPr>
              <a:t>new</a:t>
            </a:r>
            <a:r>
              <a:rPr lang="en-US" dirty="0">
                <a:latin typeface="Helvetica" charset="0"/>
                <a:ea typeface="MS PGothic" charset="0"/>
              </a:rPr>
              <a:t>:  Process is being created</a:t>
            </a:r>
          </a:p>
          <a:p>
            <a:r>
              <a:rPr lang="en-US" b="1" dirty="0">
                <a:latin typeface="Helvetica" charset="0"/>
                <a:ea typeface="MS PGothic" charset="0"/>
              </a:rPr>
              <a:t>running</a:t>
            </a:r>
            <a:r>
              <a:rPr lang="en-US" dirty="0">
                <a:latin typeface="Helvetica" charset="0"/>
                <a:ea typeface="MS PGothic" charset="0"/>
              </a:rPr>
              <a:t>:  Instructions are being executed</a:t>
            </a:r>
          </a:p>
          <a:p>
            <a:r>
              <a:rPr lang="en-US" b="1" dirty="0">
                <a:latin typeface="Helvetica" charset="0"/>
                <a:ea typeface="MS PGothic" charset="0"/>
              </a:rPr>
              <a:t>waiting</a:t>
            </a:r>
            <a:r>
              <a:rPr lang="en-US" dirty="0">
                <a:latin typeface="Helvetica" charset="0"/>
                <a:ea typeface="MS PGothic" charset="0"/>
              </a:rPr>
              <a:t>:  Process waiting for some event to occur</a:t>
            </a:r>
          </a:p>
          <a:p>
            <a:r>
              <a:rPr lang="en-US" b="1" dirty="0">
                <a:latin typeface="Helvetica" charset="0"/>
                <a:ea typeface="MS PGothic" charset="0"/>
              </a:rPr>
              <a:t>ready</a:t>
            </a:r>
            <a:r>
              <a:rPr lang="en-US" dirty="0">
                <a:latin typeface="Helvetica" charset="0"/>
                <a:ea typeface="MS PGothic" charset="0"/>
              </a:rPr>
              <a:t>:  Process waiting to be assigned to a processor</a:t>
            </a:r>
          </a:p>
          <a:p>
            <a:r>
              <a:rPr lang="en-US" b="1" dirty="0">
                <a:latin typeface="Helvetica" charset="0"/>
                <a:ea typeface="MS PGothic" charset="0"/>
              </a:rPr>
              <a:t>terminated</a:t>
            </a:r>
            <a:r>
              <a:rPr lang="en-US" dirty="0">
                <a:latin typeface="Helvetica" charset="0"/>
                <a:ea typeface="MS PGothic" charset="0"/>
              </a:rPr>
              <a:t>:  Process has finished execution</a:t>
            </a:r>
          </a:p>
        </p:txBody>
      </p:sp>
    </p:spTree>
    <p:extLst>
      <p:ext uri="{BB962C8B-B14F-4D97-AF65-F5344CB8AC3E}">
        <p14:creationId xmlns:p14="http://schemas.microsoft.com/office/powerpoint/2010/main" val="2717268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Review: Process creation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Each process has to be created by another process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Creator is called </a:t>
            </a:r>
            <a:r>
              <a:rPr lang="en-US" dirty="0">
                <a:solidFill>
                  <a:srgbClr val="0000FF"/>
                </a:solidFill>
                <a:latin typeface="Helvetica" charset="0"/>
                <a:ea typeface="MS PGothic" charset="0"/>
              </a:rPr>
              <a:t>parent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 process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Created process is </a:t>
            </a:r>
            <a:r>
              <a:rPr lang="en-US" dirty="0">
                <a:solidFill>
                  <a:srgbClr val="0000FF"/>
                </a:solidFill>
                <a:latin typeface="Helvetica" charset="0"/>
                <a:ea typeface="MS PGothic" charset="0"/>
              </a:rPr>
              <a:t>child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 process</a:t>
            </a:r>
          </a:p>
          <a:p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Children can create other processes, forming </a:t>
            </a:r>
            <a:r>
              <a:rPr lang="en-US" b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process tree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Parent/child processes may share resources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Parent/child processes may execute concurrently, or parent may wait for child to terminate</a:t>
            </a:r>
          </a:p>
          <a:p>
            <a:pPr lvl="1"/>
            <a:endParaRPr lang="en-US" dirty="0">
              <a:latin typeface="Helvetica" charset="0"/>
              <a:ea typeface="MS PGothic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03D6-666A-5F41-9442-8885CC884B54}" type="datetime1">
              <a:rPr lang="en-US" smtClean="0"/>
              <a:t>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1 Preview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16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Review: Process creation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1"/>
            <a:ext cx="8229600" cy="3352800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Address space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Initially, child duplicate of parent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Child can load a separate program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UNIX examples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fork()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system call creates new process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exec()</a:t>
            </a:r>
            <a:r>
              <a:rPr lang="en-US" dirty="0">
                <a:latin typeface="Helvetica" charset="0"/>
                <a:ea typeface="MS PGothic" charset="0"/>
              </a:rPr>
              <a:t> system call used after a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fork()</a:t>
            </a:r>
            <a:r>
              <a:rPr lang="en-US" dirty="0">
                <a:latin typeface="Helvetica" charset="0"/>
                <a:ea typeface="MS PGothic" charset="0"/>
              </a:rPr>
              <a:t> to replace the process’</a:t>
            </a:r>
            <a:r>
              <a:rPr lang="en-US" altLang="ja-JP" dirty="0">
                <a:latin typeface="Helvetica" charset="0"/>
                <a:ea typeface="MS PGothic" charset="0"/>
              </a:rPr>
              <a:t> memory space with a new program</a:t>
            </a:r>
            <a:endParaRPr lang="en-US" dirty="0">
              <a:latin typeface="Helvetica" charset="0"/>
              <a:ea typeface="MS PGothic" charset="0"/>
            </a:endParaRPr>
          </a:p>
        </p:txBody>
      </p:sp>
      <p:pic>
        <p:nvPicPr>
          <p:cNvPr id="25604" name="Picture 4" descr="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4479925"/>
            <a:ext cx="64198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89CD-7C81-2C41-8E75-31EF5D65D6A7}" type="datetime1">
              <a:rPr lang="en-US" smtClean="0"/>
              <a:t>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1 Preview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70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more details on fork() and wait()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fork()</a:t>
            </a:r>
            <a:r>
              <a:rPr lang="en-US" dirty="0"/>
              <a:t> return value is:</a:t>
            </a:r>
          </a:p>
          <a:p>
            <a:pPr lvl="1"/>
            <a:r>
              <a:rPr lang="en-US" dirty="0"/>
              <a:t>&lt;0 if </a:t>
            </a:r>
            <a:r>
              <a:rPr lang="en-US" dirty="0">
                <a:latin typeface="Courier New"/>
                <a:cs typeface="Courier New"/>
              </a:rPr>
              <a:t>fork()</a:t>
            </a:r>
            <a:r>
              <a:rPr lang="en-US" dirty="0"/>
              <a:t> fails (no child created)</a:t>
            </a:r>
          </a:p>
          <a:p>
            <a:pPr lvl="1"/>
            <a:r>
              <a:rPr lang="en-US" dirty="0"/>
              <a:t>0 within child process</a:t>
            </a:r>
          </a:p>
          <a:p>
            <a:pPr lvl="1"/>
            <a:r>
              <a:rPr lang="en-US" dirty="0"/>
              <a:t>PID of child (&gt;0) within parent process</a:t>
            </a:r>
          </a:p>
          <a:p>
            <a:r>
              <a:rPr lang="en-US" dirty="0"/>
              <a:t>Can use to differentiate child from parent</a:t>
            </a:r>
          </a:p>
          <a:p>
            <a:pPr lvl="1"/>
            <a:r>
              <a:rPr lang="en-US" dirty="0"/>
              <a:t>Run same program but use conditional statement to send parent/child down different paths</a:t>
            </a:r>
          </a:p>
          <a:p>
            <a:r>
              <a:rPr lang="en-US" dirty="0">
                <a:latin typeface="Courier New"/>
                <a:cs typeface="Courier New"/>
              </a:rPr>
              <a:t>wait()</a:t>
            </a:r>
            <a:r>
              <a:rPr lang="en-US" dirty="0"/>
              <a:t> system call allows parent to wait for child to finish execution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4678-ABEF-CD41-95E5-4F332FC887B7}" type="datetime1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1 Preview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2477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14187</TotalTime>
  <Words>1427</Words>
  <Application>Microsoft Office PowerPoint</Application>
  <PresentationFormat>On-screen Show (4:3)</PresentationFormat>
  <Paragraphs>255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Courier New</vt:lpstr>
      <vt:lpstr>Garamond</vt:lpstr>
      <vt:lpstr>Helvetica</vt:lpstr>
      <vt:lpstr>Monotype Sorts</vt:lpstr>
      <vt:lpstr>Wingdings</vt:lpstr>
      <vt:lpstr>Edge</vt:lpstr>
      <vt:lpstr>EECE.4810/EECE.5730 Operating Systems</vt:lpstr>
      <vt:lpstr>Lecture outline</vt:lpstr>
      <vt:lpstr>Exam 1 notes</vt:lpstr>
      <vt:lpstr>Test policies</vt:lpstr>
      <vt:lpstr>Review: Processes</vt:lpstr>
      <vt:lpstr>Review: Process State</vt:lpstr>
      <vt:lpstr>Review: Process creation</vt:lpstr>
      <vt:lpstr>Review: Process creation (cont.)</vt:lpstr>
      <vt:lpstr>Review: more details on fork() and wait()</vt:lpstr>
      <vt:lpstr>Review: exec system calls</vt:lpstr>
      <vt:lpstr>Review: Forking Separate Process</vt:lpstr>
      <vt:lpstr>Review: Process Termination</vt:lpstr>
      <vt:lpstr>Review: Process Termination</vt:lpstr>
      <vt:lpstr>Review: Interprocess Communication</vt:lpstr>
      <vt:lpstr>Review: IPC Models </vt:lpstr>
      <vt:lpstr>Review: Threads</vt:lpstr>
      <vt:lpstr>Review: Critical section</vt:lpstr>
      <vt:lpstr>Review: Locks</vt:lpstr>
      <vt:lpstr>Review: Condition variables</vt:lpstr>
      <vt:lpstr>Review: Condition variable operations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1816</cp:revision>
  <dcterms:created xsi:type="dcterms:W3CDTF">2006-04-03T05:03:01Z</dcterms:created>
  <dcterms:modified xsi:type="dcterms:W3CDTF">2019-02-22T18:59:29Z</dcterms:modified>
</cp:coreProperties>
</file>