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18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42" r:id="rId17"/>
    <p:sldId id="543" r:id="rId18"/>
    <p:sldId id="544" r:id="rId19"/>
    <p:sldId id="545" r:id="rId20"/>
    <p:sldId id="385" r:id="rId21"/>
    <p:sldId id="488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3DC6A-49B0-473F-BD00-891DCA47FE1B}" v="4" dt="2019-03-14T00:40:04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2" autoAdjust="0"/>
    <p:restoredTop sz="89522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6D3DC6A-49B0-473F-BD00-891DCA47FE1B}"/>
    <pc:docChg chg="undo custSel addSld delSld modSld">
      <pc:chgData name="Geiger, Michael J" userId="13cae92b-b37c-450b-a449-82fcae19569d" providerId="ADAL" clId="{26D3DC6A-49B0-473F-BD00-891DCA47FE1B}" dt="2019-03-14T00:39:55.870" v="374" actId="20577"/>
      <pc:docMkLst>
        <pc:docMk/>
      </pc:docMkLst>
      <pc:sldChg chg="modSp">
        <pc:chgData name="Geiger, Michael J" userId="13cae92b-b37c-450b-a449-82fcae19569d" providerId="ADAL" clId="{26D3DC6A-49B0-473F-BD00-891DCA47FE1B}" dt="2019-03-14T00:39:55.870" v="374" actId="20577"/>
        <pc:sldMkLst>
          <pc:docMk/>
          <pc:sldMk cId="0" sldId="256"/>
        </pc:sldMkLst>
        <pc:spChg chg="mod">
          <ac:chgData name="Geiger, Michael J" userId="13cae92b-b37c-450b-a449-82fcae19569d" providerId="ADAL" clId="{26D3DC6A-49B0-473F-BD00-891DCA47FE1B}" dt="2019-03-14T00:39:55.870" v="37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26D3DC6A-49B0-473F-BD00-891DCA47FE1B}" dt="2019-03-06T16:41:53.936" v="69" actId="20577"/>
        <pc:sldMkLst>
          <pc:docMk/>
          <pc:sldMk cId="0" sldId="257"/>
        </pc:sldMkLst>
        <pc:spChg chg="mod">
          <ac:chgData name="Geiger, Michael J" userId="13cae92b-b37c-450b-a449-82fcae19569d" providerId="ADAL" clId="{26D3DC6A-49B0-473F-BD00-891DCA47FE1B}" dt="2019-03-06T16:41:53.936" v="6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 add">
        <pc:chgData name="Geiger, Michael J" userId="13cae92b-b37c-450b-a449-82fcae19569d" providerId="ADAL" clId="{26D3DC6A-49B0-473F-BD00-891DCA47FE1B}" dt="2019-03-06T18:56:31.903" v="370" actId="27636"/>
        <pc:sldMkLst>
          <pc:docMk/>
          <pc:sldMk cId="997849013" sldId="518"/>
        </pc:sldMkLst>
        <pc:spChg chg="mod">
          <ac:chgData name="Geiger, Michael J" userId="13cae92b-b37c-450b-a449-82fcae19569d" providerId="ADAL" clId="{26D3DC6A-49B0-473F-BD00-891DCA47FE1B}" dt="2019-03-06T18:56:31.903" v="370" actId="27636"/>
          <ac:spMkLst>
            <pc:docMk/>
            <pc:sldMk cId="997849013" sldId="518"/>
            <ac:spMk id="2" creationId="{00000000-0000-0000-0000-000000000000}"/>
          </ac:spMkLst>
        </pc:spChg>
        <pc:spChg chg="mod">
          <ac:chgData name="Geiger, Michael J" userId="13cae92b-b37c-450b-a449-82fcae19569d" providerId="ADAL" clId="{26D3DC6A-49B0-473F-BD00-891DCA47FE1B}" dt="2019-03-06T16:43:48.098" v="242" actId="20577"/>
          <ac:spMkLst>
            <pc:docMk/>
            <pc:sldMk cId="997849013" sldId="518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26D3DC6A-49B0-473F-BD00-891DCA47FE1B}" dt="2019-03-06T16:44:54.492" v="283" actId="20577"/>
        <pc:sldMkLst>
          <pc:docMk/>
          <pc:sldMk cId="3024492814" sldId="527"/>
        </pc:sldMkLst>
        <pc:spChg chg="mod">
          <ac:chgData name="Geiger, Michael J" userId="13cae92b-b37c-450b-a449-82fcae19569d" providerId="ADAL" clId="{26D3DC6A-49B0-473F-BD00-891DCA47FE1B}" dt="2019-03-06T16:44:54.492" v="283" actId="20577"/>
          <ac:spMkLst>
            <pc:docMk/>
            <pc:sldMk cId="3024492814" sldId="527"/>
            <ac:spMk id="41987" creationId="{00000000-0000-0000-0000-000000000000}"/>
          </ac:spMkLst>
        </pc:spChg>
      </pc:sldChg>
      <pc:sldChg chg="modSp">
        <pc:chgData name="Geiger, Michael J" userId="13cae92b-b37c-450b-a449-82fcae19569d" providerId="ADAL" clId="{26D3DC6A-49B0-473F-BD00-891DCA47FE1B}" dt="2019-03-06T18:57:21.065" v="372" actId="20577"/>
        <pc:sldMkLst>
          <pc:docMk/>
          <pc:sldMk cId="3861911706" sldId="530"/>
        </pc:sldMkLst>
        <pc:spChg chg="mod">
          <ac:chgData name="Geiger, Michael J" userId="13cae92b-b37c-450b-a449-82fcae19569d" providerId="ADAL" clId="{26D3DC6A-49B0-473F-BD00-891DCA47FE1B}" dt="2019-03-06T18:57:21.065" v="372" actId="20577"/>
          <ac:spMkLst>
            <pc:docMk/>
            <pc:sldMk cId="3861911706" sldId="530"/>
            <ac:spMk id="3" creationId="{00000000-0000-0000-0000-000000000000}"/>
          </ac:spMkLst>
        </pc:spChg>
      </pc:sldChg>
      <pc:sldChg chg="add del">
        <pc:chgData name="Geiger, Michael J" userId="13cae92b-b37c-450b-a449-82fcae19569d" providerId="ADAL" clId="{26D3DC6A-49B0-473F-BD00-891DCA47FE1B}" dt="2019-03-06T16:49:56.348" v="359" actId="2696"/>
        <pc:sldMkLst>
          <pc:docMk/>
          <pc:sldMk cId="3426761295" sldId="5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484F18E-8397-2547-92B3-EB45706F1CDC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9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8FF9047-EC8A-6A4B-A045-3CD8A719A6F8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8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BBB66-8A6F-4D39-BC21-E85C85E5730C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7172E-9697-428C-A763-A7C8D376CA2C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96EA0-6AAB-44FE-96CF-21D56E2CF337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927A8-8B8C-4E9D-9B8E-3EAF7F63A2E6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EB5A27-25C4-49DE-99F1-A0CB0515015A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5E25F-5B99-4854-84D0-574C8A1AE8B9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1EB1B-6C21-43F5-A93C-D725AFF4F5C6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69918-4ABE-4F81-893F-155AEEDED1D2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72C6F-706F-4C05-8FA6-C909D7979A62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C33E2-CF62-44FD-A92B-B423FEF9BF56}" type="datetime1">
              <a:rPr lang="en-US" smtClean="0"/>
              <a:t>3/13/2019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77C2E-F68A-4988-9F12-2B7423E2BD23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D69A0-543D-4B58-A21A-159D39BDCB43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A7AD3-8A01-4A2F-80AB-ECF276946F34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65C8ADA-8707-411F-B474-359FA608E7E0}" type="datetime1">
              <a:rPr lang="en-US" smtClean="0"/>
              <a:t>3/13/2019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Deadlock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one of four necessary conditions</a:t>
            </a:r>
          </a:p>
          <a:p>
            <a:r>
              <a:rPr lang="en-US" dirty="0"/>
              <a:t>Increase resources to decrease waiting</a:t>
            </a:r>
          </a:p>
          <a:p>
            <a:endParaRPr lang="en-US" dirty="0"/>
          </a:p>
          <a:p>
            <a:r>
              <a:rPr lang="en-US" dirty="0"/>
              <a:t>Eliminate hold and wait: move resource acquisition to beginning</a:t>
            </a:r>
          </a:p>
          <a:p>
            <a:pPr lvl="1"/>
            <a:r>
              <a:rPr lang="en-US" dirty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2DB-E50C-41E0-A22E-3DA9C3F2D729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Similar to reserving all resources at beginning, but with more concurrency</a:t>
            </a:r>
          </a:p>
          <a:p>
            <a:r>
              <a:rPr lang="en-US" dirty="0"/>
              <a:t>State maximum resource needs in advance (without acquiring)</a:t>
            </a:r>
          </a:p>
          <a:p>
            <a:r>
              <a:rPr lang="en-US" dirty="0"/>
              <a:t>May block when thread attempts to acquire resource</a:t>
            </a:r>
          </a:p>
          <a:p>
            <a:r>
              <a:rPr lang="en-US" dirty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state maximum resource need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 }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5A9E-B381-46AD-91B9-70DFAB13DE7A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bank loaning money</a:t>
            </a:r>
          </a:p>
          <a:p>
            <a:pPr lvl="1"/>
            <a:r>
              <a:rPr lang="en-US" dirty="0"/>
              <a:t>Bank has $6000</a:t>
            </a:r>
          </a:p>
          <a:p>
            <a:pPr lvl="1"/>
            <a:r>
              <a:rPr lang="en-US" dirty="0"/>
              <a:t>Customers establish credit limit (max $ needed)</a:t>
            </a:r>
          </a:p>
          <a:p>
            <a:pPr lvl="1"/>
            <a:r>
              <a:rPr lang="en-US" dirty="0"/>
              <a:t>Customers borrow in stages and return all money when done</a:t>
            </a:r>
          </a:p>
          <a:p>
            <a:r>
              <a:rPr lang="en-US" dirty="0"/>
              <a:t>Solution 1: Bank promises to give money immediately upon request, up to limit</a:t>
            </a:r>
          </a:p>
          <a:p>
            <a:pPr lvl="1"/>
            <a:r>
              <a:rPr lang="en-US" dirty="0"/>
              <a:t>Ann asks for $2000 limit</a:t>
            </a:r>
          </a:p>
          <a:p>
            <a:pPr lvl="1"/>
            <a:r>
              <a:rPr lang="en-US" dirty="0"/>
              <a:t>Bob asks for $4000 limit</a:t>
            </a:r>
          </a:p>
          <a:p>
            <a:pPr lvl="1"/>
            <a:r>
              <a:rPr lang="en-US" dirty="0"/>
              <a:t>Charlie asks for $6000 limit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bank approve all of them?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6E0-7975-476B-BE60-3C2ADB2FCDEE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Solution 2: Bank approves all limits, but may block individual requests</a:t>
            </a:r>
          </a:p>
          <a:p>
            <a:pPr lvl="1"/>
            <a:r>
              <a:rPr lang="en-US" dirty="0"/>
              <a:t>Ann requests $2000 limit (bank ok’s)</a:t>
            </a:r>
          </a:p>
          <a:p>
            <a:pPr lvl="1"/>
            <a:r>
              <a:rPr lang="en-US" dirty="0"/>
              <a:t>Bob requests $4000 limit (bank ok’s)</a:t>
            </a:r>
          </a:p>
          <a:p>
            <a:pPr lvl="1"/>
            <a:r>
              <a:rPr lang="en-US" dirty="0"/>
              <a:t>Charlie requests $6000 limit (bank ok’s)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Ann takes out $1000 ($5000 left in bank)</a:t>
            </a:r>
          </a:p>
          <a:p>
            <a:pPr lvl="1"/>
            <a:r>
              <a:rPr lang="en-US" dirty="0"/>
              <a:t>Bob takes out $2000 ($3000 left in bank)</a:t>
            </a:r>
          </a:p>
          <a:p>
            <a:pPr lvl="1"/>
            <a:r>
              <a:rPr lang="en-US" dirty="0"/>
              <a:t>Charlie wants to take out $2000</a:t>
            </a:r>
          </a:p>
          <a:p>
            <a:pPr lvl="2"/>
            <a:r>
              <a:rPr lang="en-US" dirty="0"/>
              <a:t>Can this request be satisfied?</a:t>
            </a:r>
          </a:p>
          <a:p>
            <a:pPr lvl="2"/>
            <a:r>
              <a:rPr lang="en-US" dirty="0"/>
              <a:t>Is there a way for all threads to get maximum resources and therefore finish?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664-EEBC-4738-88EB-8BB56225BEA1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 example can finish in following order</a:t>
            </a:r>
          </a:p>
          <a:p>
            <a:pPr lvl="1"/>
            <a:r>
              <a:rPr lang="en-US" dirty="0"/>
              <a:t>Charlie takes out $2000 ($1000 left in bank)</a:t>
            </a:r>
          </a:p>
          <a:p>
            <a:pPr lvl="1"/>
            <a:r>
              <a:rPr lang="en-US" dirty="0"/>
              <a:t>Ann takes out $1000, then finishes ($2000 left in bank)</a:t>
            </a:r>
          </a:p>
          <a:p>
            <a:pPr lvl="1"/>
            <a:r>
              <a:rPr lang="en-US" dirty="0"/>
              <a:t>Bob takes out $2000, then finishes ($4000 left in bank)</a:t>
            </a:r>
          </a:p>
          <a:p>
            <a:pPr lvl="1"/>
            <a:r>
              <a:rPr lang="en-US" dirty="0"/>
              <a:t>Charlie takes </a:t>
            </a:r>
            <a:r>
              <a:rPr lang="en-US"/>
              <a:t>out $4000</a:t>
            </a:r>
            <a:r>
              <a:rPr lang="en-US" dirty="0"/>
              <a:t>, then finishes ($6000 left in bank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ACB6-E43A-4FD1-9B74-3C6B3152FB95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Another scenario</a:t>
            </a:r>
          </a:p>
          <a:p>
            <a:pPr lvl="1"/>
            <a:r>
              <a:rPr lang="en-US" dirty="0"/>
              <a:t>Ann requests $2000 limit (bank ok’s)</a:t>
            </a:r>
          </a:p>
          <a:p>
            <a:pPr lvl="1"/>
            <a:r>
              <a:rPr lang="en-US" dirty="0"/>
              <a:t>Bob requests $4000 limit (bank ok’s)</a:t>
            </a:r>
          </a:p>
          <a:p>
            <a:pPr lvl="1"/>
            <a:r>
              <a:rPr lang="en-US" dirty="0"/>
              <a:t>Charlie requests $6000 limit (bank ok’s)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Ann takes out $1000 ($5000 left in bank)</a:t>
            </a:r>
          </a:p>
          <a:p>
            <a:pPr lvl="1"/>
            <a:r>
              <a:rPr lang="en-US" dirty="0"/>
              <a:t>Bob takes out $2000 ($3000 left in bank)</a:t>
            </a:r>
          </a:p>
          <a:p>
            <a:pPr lvl="1"/>
            <a:r>
              <a:rPr lang="en-US" dirty="0"/>
              <a:t>Charlie wants to take out $2500</a:t>
            </a:r>
          </a:p>
          <a:p>
            <a:pPr lvl="2"/>
            <a:r>
              <a:rPr lang="en-US" dirty="0"/>
              <a:t>Request won’t be satisfied—no way for all to finish</a:t>
            </a:r>
          </a:p>
          <a:p>
            <a:r>
              <a:rPr lang="en-US" dirty="0"/>
              <a:t>Algorithm allows system to overcommit resources without deadlock</a:t>
            </a:r>
          </a:p>
          <a:p>
            <a:pPr lvl="1"/>
            <a:r>
              <a:rPr lang="en-US" dirty="0"/>
              <a:t>Sum of max resource needs can be greater than total resources as long as threads can finish</a:t>
            </a:r>
          </a:p>
          <a:p>
            <a:pPr lvl="1"/>
            <a:r>
              <a:rPr lang="en-US" dirty="0"/>
              <a:t>Difficult to anticipate maximum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B36-44E5-42FC-9F9D-628D8111E82B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Given function from MT bank software package used to transfer money</a:t>
            </a:r>
          </a:p>
          <a:p>
            <a:pPr lvl="1"/>
            <a:r>
              <a:rPr lang="en-US" dirty="0"/>
              <a:t>Assume global array of locks, 1 lock per account</a:t>
            </a:r>
          </a:p>
          <a:p>
            <a:pPr lvl="1"/>
            <a:r>
              <a:rPr lang="en-US" dirty="0"/>
              <a:t>locks[</a:t>
            </a:r>
            <a:r>
              <a:rPr lang="en-US" dirty="0" err="1"/>
              <a:t>i</a:t>
            </a:r>
            <a:r>
              <a:rPr lang="en-US" dirty="0"/>
              <a:t>] = lock for account #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void </a:t>
            </a:r>
            <a:r>
              <a:rPr lang="en-US" sz="2900" b="1" dirty="0" err="1">
                <a:latin typeface="Courier New"/>
                <a:cs typeface="Courier New"/>
              </a:rPr>
              <a:t>transfer_money</a:t>
            </a:r>
            <a:r>
              <a:rPr lang="en-US" sz="2900" b="1" dirty="0">
                <a:latin typeface="Courier New"/>
                <a:cs typeface="Courier New"/>
              </a:rPr>
              <a:t>(</a:t>
            </a:r>
            <a:r>
              <a:rPr lang="en-US" sz="2900" b="1" dirty="0" err="1">
                <a:latin typeface="Courier New"/>
                <a:cs typeface="Courier New"/>
              </a:rPr>
              <a:t>int</a:t>
            </a:r>
            <a:r>
              <a:rPr lang="en-US" sz="2900" b="1" dirty="0">
                <a:latin typeface="Courier New"/>
                <a:cs typeface="Courier New"/>
              </a:rPr>
              <a:t> </a:t>
            </a:r>
            <a:r>
              <a:rPr lang="en-US" sz="2900" b="1" dirty="0" err="1">
                <a:latin typeface="Courier New"/>
                <a:cs typeface="Courier New"/>
              </a:rPr>
              <a:t>src_acct</a:t>
            </a:r>
            <a:r>
              <a:rPr lang="en-US" sz="2900" b="1" dirty="0">
                <a:latin typeface="Courier New"/>
                <a:cs typeface="Courier New"/>
              </a:rPr>
              <a:t>, </a:t>
            </a:r>
            <a:r>
              <a:rPr lang="en-US" sz="2900" b="1" dirty="0" err="1">
                <a:latin typeface="Courier New"/>
                <a:cs typeface="Courier New"/>
              </a:rPr>
              <a:t>int</a:t>
            </a:r>
            <a:r>
              <a:rPr lang="en-US" sz="2900" b="1" dirty="0">
                <a:latin typeface="Courier New"/>
                <a:cs typeface="Courier New"/>
              </a:rPr>
              <a:t> </a:t>
            </a:r>
            <a:r>
              <a:rPr lang="en-US" sz="2900" b="1" dirty="0" err="1">
                <a:latin typeface="Courier New"/>
                <a:cs typeface="Courier New"/>
              </a:rPr>
              <a:t>dest_acct</a:t>
            </a:r>
            <a:r>
              <a:rPr lang="en-US" sz="2900" b="1" dirty="0">
                <a:latin typeface="Courier New"/>
                <a:cs typeface="Courier New"/>
              </a:rPr>
              <a:t>, </a:t>
            </a:r>
            <a:r>
              <a:rPr lang="en-US" sz="2900" b="1" dirty="0" err="1">
                <a:latin typeface="Courier New"/>
                <a:cs typeface="Courier New"/>
              </a:rPr>
              <a:t>int</a:t>
            </a:r>
            <a:r>
              <a:rPr lang="en-US" sz="2900" b="1" dirty="0">
                <a:latin typeface="Courier New"/>
                <a:cs typeface="Courier New"/>
              </a:rPr>
              <a:t> </a:t>
            </a:r>
            <a:r>
              <a:rPr lang="en-US" sz="2900" b="1" dirty="0" err="1">
                <a:latin typeface="Courier New"/>
                <a:cs typeface="Courier New"/>
              </a:rPr>
              <a:t>amt</a:t>
            </a:r>
            <a:r>
              <a:rPr lang="en-US" sz="29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locks[</a:t>
            </a:r>
            <a:r>
              <a:rPr lang="en-US" sz="2900" b="1" dirty="0" err="1">
                <a:latin typeface="Courier New"/>
                <a:cs typeface="Courier New"/>
              </a:rPr>
              <a:t>src_acct</a:t>
            </a:r>
            <a:r>
              <a:rPr lang="en-US" sz="2900" b="1" dirty="0">
                <a:latin typeface="Courier New"/>
                <a:cs typeface="Courier New"/>
              </a:rPr>
              <a:t>].lock();	 // Lock account sending money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locks[</a:t>
            </a:r>
            <a:r>
              <a:rPr lang="en-US" sz="2900" b="1" dirty="0" err="1">
                <a:latin typeface="Courier New"/>
                <a:cs typeface="Courier New"/>
              </a:rPr>
              <a:t>dest_acct</a:t>
            </a:r>
            <a:r>
              <a:rPr lang="en-US" sz="2900" b="1" dirty="0">
                <a:latin typeface="Courier New"/>
                <a:cs typeface="Courier New"/>
              </a:rPr>
              <a:t>].lock();	 // Lock account receiving money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&lt;transfer money&gt;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locks[</a:t>
            </a:r>
            <a:r>
              <a:rPr lang="en-US" sz="2900" b="1" dirty="0" err="1">
                <a:latin typeface="Courier New"/>
                <a:cs typeface="Courier New"/>
              </a:rPr>
              <a:t>dest_acct</a:t>
            </a:r>
            <a:r>
              <a:rPr lang="en-US" sz="2900" b="1" dirty="0">
                <a:latin typeface="Courier New"/>
                <a:cs typeface="Courier New"/>
              </a:rPr>
              <a:t>].unlock();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	locks[</a:t>
            </a:r>
            <a:r>
              <a:rPr lang="en-US" sz="2900" b="1" dirty="0" err="1">
                <a:latin typeface="Courier New"/>
                <a:cs typeface="Courier New"/>
              </a:rPr>
              <a:t>src_acct</a:t>
            </a:r>
            <a:r>
              <a:rPr lang="en-US" sz="2900" b="1" dirty="0">
                <a:latin typeface="Courier New"/>
                <a:cs typeface="Courier New"/>
              </a:rPr>
              <a:t>].unlock();</a:t>
            </a:r>
          </a:p>
          <a:p>
            <a:pPr marL="0" indent="0">
              <a:buNone/>
              <a:tabLst>
                <a:tab pos="222250" algn="l"/>
                <a:tab pos="508000" algn="l"/>
              </a:tabLst>
            </a:pPr>
            <a:r>
              <a:rPr lang="en-US" sz="2900" b="1" dirty="0">
                <a:latin typeface="Courier New"/>
                <a:cs typeface="Courier New"/>
              </a:rPr>
              <a:t>}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Describe how this function can deadlock if called in multiple threads</a:t>
            </a:r>
          </a:p>
          <a:p>
            <a:r>
              <a:rPr lang="en-US" dirty="0"/>
              <a:t>How can we rewrite function to remove deadlock by:</a:t>
            </a:r>
          </a:p>
          <a:p>
            <a:pPr lvl="1"/>
            <a:r>
              <a:rPr lang="en-US" dirty="0"/>
              <a:t>Removing hold and wait?</a:t>
            </a:r>
          </a:p>
          <a:p>
            <a:pPr lvl="1"/>
            <a:r>
              <a:rPr lang="en-US" dirty="0"/>
              <a:t>Removing circular wait?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1477-7F21-4CD1-A470-3038D1B19EC8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solution: deadlock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 threads access same accounts</a:t>
            </a:r>
          </a:p>
          <a:p>
            <a:pPr lvl="1"/>
            <a:r>
              <a:rPr lang="en-US" dirty="0"/>
              <a:t>Account 1: source in one case, </a:t>
            </a:r>
            <a:r>
              <a:rPr lang="en-US" dirty="0" err="1"/>
              <a:t>dest</a:t>
            </a:r>
            <a:r>
              <a:rPr lang="en-US" dirty="0"/>
              <a:t> in other</a:t>
            </a:r>
          </a:p>
          <a:p>
            <a:pPr lvl="1"/>
            <a:r>
              <a:rPr lang="en-US" dirty="0"/>
              <a:t>Account 2: </a:t>
            </a:r>
            <a:r>
              <a:rPr lang="en-US" dirty="0" err="1"/>
              <a:t>dest</a:t>
            </a:r>
            <a:r>
              <a:rPr lang="en-US" dirty="0"/>
              <a:t> in one case, source in other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T1: </a:t>
            </a:r>
            <a:r>
              <a:rPr lang="en-US" dirty="0" err="1">
                <a:latin typeface="Courier New"/>
                <a:cs typeface="Courier New"/>
              </a:rPr>
              <a:t>transfer_money</a:t>
            </a:r>
            <a:r>
              <a:rPr lang="en-US" dirty="0">
                <a:latin typeface="Courier New"/>
                <a:cs typeface="Courier New"/>
              </a:rPr>
              <a:t>(1, 2, 1000);</a:t>
            </a:r>
          </a:p>
          <a:p>
            <a:pPr lvl="1"/>
            <a:r>
              <a:rPr lang="en-US" dirty="0"/>
              <a:t>T2: </a:t>
            </a:r>
            <a:r>
              <a:rPr lang="en-US" dirty="0" err="1">
                <a:latin typeface="Courier New"/>
                <a:cs typeface="Courier New"/>
              </a:rPr>
              <a:t>transfer_money</a:t>
            </a:r>
            <a:r>
              <a:rPr lang="en-US" dirty="0">
                <a:latin typeface="Courier New"/>
                <a:cs typeface="Courier New"/>
              </a:rPr>
              <a:t>(2, 1, 500);</a:t>
            </a:r>
          </a:p>
          <a:p>
            <a:r>
              <a:rPr lang="en-US" dirty="0"/>
              <a:t>Following interleaving deadlocks: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T1: </a:t>
            </a:r>
            <a:r>
              <a:rPr lang="en-US" dirty="0">
                <a:latin typeface="Courier New"/>
                <a:cs typeface="Courier New"/>
              </a:rPr>
              <a:t>locks[1].lock();	// T1 gets locks[1]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T2: </a:t>
            </a:r>
            <a:r>
              <a:rPr lang="en-US" dirty="0">
                <a:latin typeface="Courier New"/>
                <a:cs typeface="Courier New"/>
              </a:rPr>
              <a:t>locks[2].lock();	// T2 gets locks[2]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T1: </a:t>
            </a:r>
            <a:r>
              <a:rPr lang="en-US" dirty="0">
                <a:latin typeface="Courier New"/>
                <a:cs typeface="Courier New"/>
              </a:rPr>
              <a:t>locks[2].lock();	// T1 blocks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T2: </a:t>
            </a:r>
            <a:r>
              <a:rPr lang="en-US" dirty="0">
                <a:latin typeface="Courier New"/>
                <a:cs typeface="Courier New"/>
              </a:rPr>
              <a:t>locks[1].lock();	// T2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E463-2B78-4712-BF7E-2E478B7E7C3A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solution: remove hold and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 thread to give up all locks if one lock call unsuccessful</a:t>
            </a:r>
          </a:p>
          <a:p>
            <a:endParaRPr lang="en-US" dirty="0"/>
          </a:p>
          <a:p>
            <a:r>
              <a:rPr lang="en-US" dirty="0"/>
              <a:t>Pseudo-code: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>
                <a:latin typeface="Courier New"/>
                <a:cs typeface="Courier New"/>
              </a:rPr>
              <a:t>while (both locks not acquired) {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>
                <a:latin typeface="Courier New"/>
                <a:cs typeface="Courier New"/>
              </a:rPr>
              <a:t>	locks[</a:t>
            </a:r>
            <a:r>
              <a:rPr lang="en-US" sz="2400" dirty="0" err="1">
                <a:latin typeface="Courier New"/>
                <a:cs typeface="Courier New"/>
              </a:rPr>
              <a:t>src_acct</a:t>
            </a:r>
            <a:r>
              <a:rPr lang="en-US" sz="2400" dirty="0">
                <a:latin typeface="Courier New"/>
                <a:cs typeface="Courier New"/>
              </a:rPr>
              <a:t>].lock();				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>
                <a:latin typeface="Courier New"/>
                <a:cs typeface="Courier New"/>
              </a:rPr>
              <a:t>	if (locks[</a:t>
            </a:r>
            <a:r>
              <a:rPr lang="en-US" sz="2400" dirty="0" err="1">
                <a:latin typeface="Courier New"/>
                <a:cs typeface="Courier New"/>
              </a:rPr>
              <a:t>dest_acct</a:t>
            </a:r>
            <a:r>
              <a:rPr lang="en-US" sz="2400" dirty="0">
                <a:latin typeface="Courier New"/>
                <a:cs typeface="Courier New"/>
              </a:rPr>
              <a:t>].lock() fails)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>
                <a:latin typeface="Courier New"/>
                <a:cs typeface="Courier New"/>
              </a:rPr>
              <a:t>		locks[</a:t>
            </a:r>
            <a:r>
              <a:rPr lang="en-US" sz="2400" dirty="0" err="1">
                <a:latin typeface="Courier New"/>
                <a:cs typeface="Courier New"/>
              </a:rPr>
              <a:t>src_acct</a:t>
            </a:r>
            <a:r>
              <a:rPr lang="en-US" sz="2400" dirty="0">
                <a:latin typeface="Courier New"/>
                <a:cs typeface="Courier New"/>
              </a:rPr>
              <a:t>].unlock();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sz="2400" dirty="0">
                <a:latin typeface="Courier New"/>
                <a:cs typeface="Courier New"/>
              </a:rPr>
              <a:t>}	</a:t>
            </a:r>
            <a:r>
              <a:rPr lang="en-US" dirty="0">
                <a:latin typeface="Courier New"/>
                <a:cs typeface="Courier New"/>
              </a:rPr>
              <a:t>	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4FC6-9B2F-4CC3-B617-640C7444DAF0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solution: remove circular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Impose ordering on locks so all threads acquire in same order</a:t>
            </a:r>
          </a:p>
          <a:p>
            <a:r>
              <a:rPr lang="en-US" dirty="0"/>
              <a:t>Possible solution: always acquire lowest-numbered lock 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src_acct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dest_acct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		locks[</a:t>
            </a:r>
            <a:r>
              <a:rPr lang="en-US" dirty="0" err="1">
                <a:latin typeface="Courier New"/>
                <a:cs typeface="Courier New"/>
              </a:rPr>
              <a:t>src_acct</a:t>
            </a:r>
            <a:r>
              <a:rPr lang="en-US" dirty="0">
                <a:latin typeface="Courier New"/>
                <a:cs typeface="Courier New"/>
              </a:rPr>
              <a:t>].lock();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		locks[</a:t>
            </a:r>
            <a:r>
              <a:rPr lang="en-US" dirty="0" err="1">
                <a:latin typeface="Courier New"/>
                <a:cs typeface="Courier New"/>
              </a:rPr>
              <a:t>dest_acct</a:t>
            </a:r>
            <a:r>
              <a:rPr lang="en-US" dirty="0">
                <a:latin typeface="Courier New"/>
                <a:cs typeface="Courier New"/>
              </a:rPr>
              <a:t>].lock();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		locks[</a:t>
            </a:r>
            <a:r>
              <a:rPr lang="en-US" dirty="0" err="1">
                <a:latin typeface="Courier New"/>
                <a:cs typeface="Courier New"/>
              </a:rPr>
              <a:t>dest_acct</a:t>
            </a:r>
            <a:r>
              <a:rPr lang="en-US" dirty="0">
                <a:latin typeface="Courier New"/>
                <a:cs typeface="Courier New"/>
              </a:rPr>
              <a:t>].lock();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		locks[</a:t>
            </a:r>
            <a:r>
              <a:rPr lang="en-US" dirty="0" err="1">
                <a:latin typeface="Courier New"/>
                <a:cs typeface="Courier New"/>
              </a:rPr>
              <a:t>src_acct</a:t>
            </a:r>
            <a:r>
              <a:rPr lang="en-US" dirty="0">
                <a:latin typeface="Courier New"/>
                <a:cs typeface="Courier New"/>
              </a:rPr>
              <a:t>].lock();</a:t>
            </a:r>
          </a:p>
          <a:p>
            <a:pPr marL="0" indent="0">
              <a:buNone/>
              <a:tabLst>
                <a:tab pos="222250" algn="l"/>
                <a:tab pos="460375" algn="l"/>
              </a:tabLst>
            </a:pPr>
            <a:r>
              <a:rPr lang="en-US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F0DB-04EC-4A94-80C1-1D4AC46C84E5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2 due 3/20</a:t>
            </a:r>
          </a:p>
          <a:p>
            <a:pPr lvl="2"/>
            <a:r>
              <a:rPr lang="en-US" dirty="0"/>
              <a:t>3/20 = Wednesday after Spring Break</a:t>
            </a:r>
          </a:p>
          <a:p>
            <a:pPr lvl="2"/>
            <a:r>
              <a:rPr lang="en-US" dirty="0"/>
              <a:t>Start the program early!</a:t>
            </a:r>
          </a:p>
          <a:p>
            <a:pPr lvl="1"/>
            <a:r>
              <a:rPr lang="en-US" dirty="0">
                <a:latin typeface="Arial" charset="0"/>
              </a:rPr>
              <a:t>Exams to be returned Friday</a:t>
            </a:r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synchronization primitives</a:t>
            </a:r>
          </a:p>
          <a:p>
            <a:pPr lvl="1"/>
            <a:r>
              <a:rPr lang="en-US" dirty="0"/>
              <a:t>Deadlock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01EB5F0-62FD-4D7B-844F-2B812A7E5C3A}" type="datetime1">
              <a:rPr lang="en-US" smtClean="0">
                <a:latin typeface="Garamond"/>
              </a:rPr>
              <a:t>3/13/2019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 </a:t>
            </a:r>
          </a:p>
          <a:p>
            <a:pPr lvl="1"/>
            <a:r>
              <a:rPr lang="en-US" dirty="0"/>
              <a:t>Return exams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due 3/20</a:t>
            </a:r>
          </a:p>
          <a:p>
            <a:pPr lvl="2"/>
            <a:r>
              <a:rPr lang="en-US" dirty="0"/>
              <a:t>3/20 = Wednesday after Spring Break</a:t>
            </a:r>
          </a:p>
          <a:p>
            <a:pPr lvl="2"/>
            <a:r>
              <a:rPr lang="en-US" dirty="0"/>
              <a:t>Start the program early!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67AE82-3C4F-4875-BA1D-B1005EF2D57B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776-2C15-4070-A1C9-608102879A82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Comparing monitors/semaphores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Semaphores provide 1 mechanism for both mutual exclusion and ordering, while monitors use separate mechanisms for each</a:t>
            </a:r>
          </a:p>
          <a:p>
            <a:pPr lvl="1"/>
            <a:r>
              <a:rPr lang="en-US" dirty="0"/>
              <a:t>Elegant mechanism</a:t>
            </a:r>
          </a:p>
          <a:p>
            <a:pPr lvl="1"/>
            <a:r>
              <a:rPr lang="en-US" dirty="0"/>
              <a:t>Can be difficult to use</a:t>
            </a:r>
          </a:p>
          <a:p>
            <a:r>
              <a:rPr lang="en-US" dirty="0"/>
              <a:t>Monitor lock = binary semaphore (</a:t>
            </a:r>
            <a:r>
              <a:rPr lang="en-US" dirty="0" err="1"/>
              <a:t>init</a:t>
            </a:r>
            <a:r>
              <a:rPr lang="en-US" dirty="0"/>
              <a:t> to 1)</a:t>
            </a:r>
          </a:p>
          <a:p>
            <a:pPr lvl="1"/>
            <a:r>
              <a:rPr lang="en-US" dirty="0"/>
              <a:t>lock() = down()</a:t>
            </a:r>
          </a:p>
          <a:p>
            <a:pPr lvl="1"/>
            <a:r>
              <a:rPr lang="en-US" dirty="0"/>
              <a:t>unlock() = up()</a:t>
            </a:r>
          </a:p>
          <a:p>
            <a:r>
              <a:rPr lang="en-US" dirty="0"/>
              <a:t>Monitor CV = binary semaphore (</a:t>
            </a:r>
            <a:r>
              <a:rPr lang="en-US" dirty="0" err="1"/>
              <a:t>init</a:t>
            </a:r>
            <a:r>
              <a:rPr lang="en-US" dirty="0"/>
              <a:t> to 0)</a:t>
            </a:r>
          </a:p>
          <a:p>
            <a:pPr lvl="1"/>
            <a:r>
              <a:rPr lang="en-US" dirty="0"/>
              <a:t>down() on semaphore initiates wait</a:t>
            </a:r>
          </a:p>
          <a:p>
            <a:pPr lvl="1"/>
            <a:r>
              <a:rPr lang="en-US" dirty="0"/>
              <a:t>up() on semaphore signals 1+ threads to wake 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ACB3-318E-44B6-94A7-F843A534E02B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Resources: something a thread needs and will therefore wait for</a:t>
            </a:r>
          </a:p>
          <a:p>
            <a:pPr lvl="1"/>
            <a:r>
              <a:rPr lang="en-US" dirty="0"/>
              <a:t>Locks, disk space, memory, CPU</a:t>
            </a:r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Cyclical wait for resources, which prevents involved threads from making progress</a:t>
            </a:r>
          </a:p>
          <a:p>
            <a:pPr lvl="1"/>
            <a:r>
              <a:rPr lang="en-US" dirty="0"/>
              <a:t>Threads don’t release resources until they’re done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Thread A</a:t>
            </a:r>
            <a:r>
              <a:rPr lang="en-US" dirty="0"/>
              <a:t>		</a:t>
            </a:r>
            <a:r>
              <a:rPr lang="en-US" u="sng" dirty="0"/>
              <a:t>Thread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x.lock</a:t>
            </a:r>
            <a:r>
              <a:rPr lang="en-US" dirty="0"/>
              <a:t>			</a:t>
            </a:r>
            <a:r>
              <a:rPr lang="en-US" dirty="0" err="1"/>
              <a:t>y.lock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y.lock</a:t>
            </a:r>
            <a:r>
              <a:rPr lang="en-US" dirty="0"/>
              <a:t>			</a:t>
            </a:r>
            <a:r>
              <a:rPr lang="en-US" dirty="0" err="1"/>
              <a:t>x.lock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…		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y.unlock</a:t>
            </a:r>
            <a:r>
              <a:rPr lang="en-US" dirty="0"/>
              <a:t>		</a:t>
            </a:r>
            <a:r>
              <a:rPr lang="en-US" dirty="0" err="1"/>
              <a:t>x.unlock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x.unlock</a:t>
            </a:r>
            <a:r>
              <a:rPr lang="en-US" dirty="0"/>
              <a:t>		</a:t>
            </a:r>
            <a:r>
              <a:rPr lang="en-US" dirty="0" err="1"/>
              <a:t>y.unlock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F44F-30BD-44AA-8CD5-A0A84C9EEC33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Dining-Philosophers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5200"/>
            <a:ext cx="8229600" cy="2625725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Don’</a:t>
            </a:r>
            <a:r>
              <a:rPr lang="en-US" altLang="ja-JP" sz="1800" dirty="0">
                <a:latin typeface="Helvetica" charset="0"/>
                <a:ea typeface="MS PGothic" charset="0"/>
              </a:rPr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Semaphore </a:t>
            </a:r>
            <a:r>
              <a:rPr lang="en-US" sz="18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chopstick [5]</a:t>
            </a:r>
            <a:r>
              <a:rPr lang="en-US" sz="1800" dirty="0">
                <a:latin typeface="Helvetica" charset="0"/>
                <a:ea typeface="MS PGothic" charset="0"/>
              </a:rPr>
              <a:t> initialized to 1 (could be set of locks, too)</a:t>
            </a:r>
          </a:p>
        </p:txBody>
      </p:sp>
      <p:pic>
        <p:nvPicPr>
          <p:cNvPr id="41988" name="Picture 5" descr="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079500"/>
            <a:ext cx="220821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3A1D-BDDF-441F-B90A-234199B7CD6F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ea typeface="MS PGothic" charset="0"/>
              </a:rPr>
              <a:t>  Dining-Philosophers Problem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The structure of Philosopher</a:t>
            </a:r>
            <a:r>
              <a:rPr lang="en-US" i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: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   down(chopstick[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down(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chopStick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[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sz="1600" b="1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up(chopstick[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up(chopstick[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              //  think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} while (TRUE);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4024-01F7-4303-B8AA-B73C85DDE6A7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multithreaded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0C8C-65CA-4BE2-B76F-29CBD322D507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0000"/>
            <a:ext cx="48133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deadlock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36219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Limited resource</a:t>
            </a:r>
            <a:r>
              <a:rPr lang="en-US" dirty="0"/>
              <a:t>: not enough to serve all threads simultaneously</a:t>
            </a:r>
          </a:p>
          <a:p>
            <a:r>
              <a:rPr lang="en-US" dirty="0">
                <a:solidFill>
                  <a:srgbClr val="FF0000"/>
                </a:solidFill>
              </a:rPr>
              <a:t>Hold and wait</a:t>
            </a:r>
            <a:r>
              <a:rPr lang="en-US" dirty="0"/>
              <a:t>: threads hold resources while waiting to acquire other resources</a:t>
            </a:r>
          </a:p>
          <a:p>
            <a:r>
              <a:rPr lang="en-US" dirty="0">
                <a:solidFill>
                  <a:srgbClr val="FF0000"/>
                </a:solidFill>
              </a:rPr>
              <a:t>No preemption</a:t>
            </a:r>
            <a:r>
              <a:rPr lang="en-US" dirty="0"/>
              <a:t>: thread system can’t force one thread to give up resources</a:t>
            </a:r>
          </a:p>
          <a:p>
            <a:r>
              <a:rPr lang="en-US" dirty="0"/>
              <a:t>Cyclical chain of requests</a:t>
            </a:r>
          </a:p>
          <a:p>
            <a:r>
              <a:rPr lang="en-US" dirty="0"/>
              <a:t>How does Dining Philosophers problem meet all of </a:t>
            </a:r>
            <a:r>
              <a:rPr lang="en-US"/>
              <a:t>these conditions?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4D5-F442-4F6F-B37B-05D24457242C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467100"/>
            <a:ext cx="4813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strategies</a:t>
            </a:r>
          </a:p>
          <a:p>
            <a:pPr lvl="1"/>
            <a:r>
              <a:rPr lang="en-US" dirty="0"/>
              <a:t>Ignore (not very effective)</a:t>
            </a:r>
          </a:p>
          <a:p>
            <a:pPr lvl="1"/>
            <a:r>
              <a:rPr lang="en-US" dirty="0"/>
              <a:t>Detect and fix</a:t>
            </a:r>
          </a:p>
          <a:p>
            <a:pPr lvl="2"/>
            <a:r>
              <a:rPr lang="en-US" dirty="0"/>
              <a:t>Find cycles in resource graph</a:t>
            </a:r>
          </a:p>
          <a:p>
            <a:pPr lvl="2"/>
            <a:r>
              <a:rPr lang="en-US" dirty="0"/>
              <a:t>Don’t allow requests that would cause cycle to occur</a:t>
            </a:r>
          </a:p>
          <a:p>
            <a:pPr lvl="1"/>
            <a:r>
              <a:rPr lang="en-US" dirty="0"/>
              <a:t>Prevent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6E9-F9DA-44FF-8662-81A3A0415CB7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129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11798</TotalTime>
  <Words>1183</Words>
  <Application>Microsoft Office PowerPoint</Application>
  <PresentationFormat>On-screen Show (4:3)</PresentationFormat>
  <Paragraphs>261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Garamond</vt:lpstr>
      <vt:lpstr>Helvetica</vt:lpstr>
      <vt:lpstr>Times New Roman</vt:lpstr>
      <vt:lpstr>Webdings</vt:lpstr>
      <vt:lpstr>Wingdings</vt:lpstr>
      <vt:lpstr>Edge</vt:lpstr>
      <vt:lpstr>EECE.4810/EECE.5730 Operating Systems</vt:lpstr>
      <vt:lpstr>Lecture outline</vt:lpstr>
      <vt:lpstr>Review: Comparing monitors/semaphores</vt:lpstr>
      <vt:lpstr>Deadlock</vt:lpstr>
      <vt:lpstr>Dining-Philosophers Problem</vt:lpstr>
      <vt:lpstr>  Dining-Philosophers Problem Algorithm</vt:lpstr>
      <vt:lpstr>Generic multithreaded program</vt:lpstr>
      <vt:lpstr>Necessary deadlock conditions</vt:lpstr>
      <vt:lpstr>Handling deadlock</vt:lpstr>
      <vt:lpstr>Deadlock prevention</vt:lpstr>
      <vt:lpstr>Banker’s Algorithm</vt:lpstr>
      <vt:lpstr>Banker’s Algorithm example</vt:lpstr>
      <vt:lpstr>Banker’s Algorithm example (2)</vt:lpstr>
      <vt:lpstr>Banker’s Algorithm example (3)</vt:lpstr>
      <vt:lpstr>Banker’s Algorithm example (4)</vt:lpstr>
      <vt:lpstr>Deadlock example</vt:lpstr>
      <vt:lpstr>Example solution: deadlock condition</vt:lpstr>
      <vt:lpstr>Example solution: remove hold and wait</vt:lpstr>
      <vt:lpstr>Example solution: remove circular wait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3082</cp:revision>
  <dcterms:created xsi:type="dcterms:W3CDTF">2006-04-03T05:03:01Z</dcterms:created>
  <dcterms:modified xsi:type="dcterms:W3CDTF">2019-03-14T00:40:05Z</dcterms:modified>
</cp:coreProperties>
</file>