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518" r:id="rId4"/>
    <p:sldId id="525" r:id="rId5"/>
    <p:sldId id="526" r:id="rId6"/>
    <p:sldId id="527" r:id="rId7"/>
    <p:sldId id="528" r:id="rId8"/>
    <p:sldId id="529" r:id="rId9"/>
    <p:sldId id="530" r:id="rId10"/>
    <p:sldId id="548" r:id="rId11"/>
    <p:sldId id="532" r:id="rId12"/>
    <p:sldId id="558" r:id="rId13"/>
    <p:sldId id="533" r:id="rId14"/>
    <p:sldId id="559" r:id="rId15"/>
    <p:sldId id="549" r:id="rId16"/>
    <p:sldId id="534" r:id="rId17"/>
    <p:sldId id="550" r:id="rId18"/>
    <p:sldId id="535" r:id="rId19"/>
    <p:sldId id="560" r:id="rId20"/>
    <p:sldId id="536" r:id="rId21"/>
    <p:sldId id="538" r:id="rId22"/>
    <p:sldId id="561" r:id="rId23"/>
    <p:sldId id="539" r:id="rId24"/>
    <p:sldId id="540" r:id="rId25"/>
    <p:sldId id="551" r:id="rId26"/>
    <p:sldId id="552" r:id="rId27"/>
    <p:sldId id="542" r:id="rId28"/>
    <p:sldId id="543" r:id="rId29"/>
    <p:sldId id="554" r:id="rId30"/>
    <p:sldId id="553" r:id="rId31"/>
    <p:sldId id="556" r:id="rId32"/>
    <p:sldId id="557" r:id="rId33"/>
    <p:sldId id="562" r:id="rId34"/>
    <p:sldId id="563" r:id="rId35"/>
    <p:sldId id="564" r:id="rId36"/>
    <p:sldId id="555" r:id="rId37"/>
    <p:sldId id="546" r:id="rId38"/>
    <p:sldId id="385" r:id="rId39"/>
    <p:sldId id="547" r:id="rId4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A2600-A0A9-4305-8207-9B7B8DCD3268}" v="11" dt="2019-03-18T15:34:29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0BA2600-A0A9-4305-8207-9B7B8DCD3268}"/>
    <pc:docChg chg="custSel modSld">
      <pc:chgData name="Geiger, Michael J" userId="13cae92b-b37c-450b-a449-82fcae19569d" providerId="ADAL" clId="{50BA2600-A0A9-4305-8207-9B7B8DCD3268}" dt="2019-03-20T18:39:43.886" v="225" actId="20577"/>
      <pc:docMkLst>
        <pc:docMk/>
      </pc:docMkLst>
      <pc:sldChg chg="modSp">
        <pc:chgData name="Geiger, Michael J" userId="13cae92b-b37c-450b-a449-82fcae19569d" providerId="ADAL" clId="{50BA2600-A0A9-4305-8207-9B7B8DCD3268}" dt="2019-03-18T14:47:23.049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0BA2600-A0A9-4305-8207-9B7B8DCD3268}" dt="2019-03-18T14:47:23.049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BA2600-A0A9-4305-8207-9B7B8DCD3268}" dt="2019-03-18T14:47:57.980" v="13" actId="15"/>
        <pc:sldMkLst>
          <pc:docMk/>
          <pc:sldMk cId="0" sldId="257"/>
        </pc:sldMkLst>
        <pc:spChg chg="mod">
          <ac:chgData name="Geiger, Michael J" userId="13cae92b-b37c-450b-a449-82fcae19569d" providerId="ADAL" clId="{50BA2600-A0A9-4305-8207-9B7B8DCD3268}" dt="2019-03-18T14:47:57.980" v="13" actId="15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BA2600-A0A9-4305-8207-9B7B8DCD3268}" dt="2019-03-18T15:34:21.110" v="224" actId="114"/>
        <pc:sldMkLst>
          <pc:docMk/>
          <pc:sldMk cId="0" sldId="385"/>
        </pc:sldMkLst>
        <pc:spChg chg="mod">
          <ac:chgData name="Geiger, Michael J" userId="13cae92b-b37c-450b-a449-82fcae19569d" providerId="ADAL" clId="{50BA2600-A0A9-4305-8207-9B7B8DCD3268}" dt="2019-03-18T15:34:21.110" v="224" actId="114"/>
          <ac:spMkLst>
            <pc:docMk/>
            <pc:sldMk cId="0" sldId="385"/>
            <ac:spMk id="25603" creationId="{00000000-0000-0000-0000-000000000000}"/>
          </ac:spMkLst>
        </pc:spChg>
      </pc:sldChg>
      <pc:sldChg chg="addSp delSp modSp">
        <pc:chgData name="Geiger, Michael J" userId="13cae92b-b37c-450b-a449-82fcae19569d" providerId="ADAL" clId="{50BA2600-A0A9-4305-8207-9B7B8DCD3268}" dt="2019-03-18T14:51:59.225" v="196" actId="20577"/>
        <pc:sldMkLst>
          <pc:docMk/>
          <pc:sldMk cId="2672757388" sldId="528"/>
        </pc:sldMkLst>
        <pc:spChg chg="add del mod">
          <ac:chgData name="Geiger, Michael J" userId="13cae92b-b37c-450b-a449-82fcae19569d" providerId="ADAL" clId="{50BA2600-A0A9-4305-8207-9B7B8DCD3268}" dt="2019-03-18T14:48:36.901" v="14"/>
          <ac:spMkLst>
            <pc:docMk/>
            <pc:sldMk cId="2672757388" sldId="528"/>
            <ac:spMk id="5" creationId="{C91BC513-DC66-4ECD-9520-D9C6C56645B5}"/>
          </ac:spMkLst>
        </pc:spChg>
        <pc:spChg chg="add del mod">
          <ac:chgData name="Geiger, Michael J" userId="13cae92b-b37c-450b-a449-82fcae19569d" providerId="ADAL" clId="{50BA2600-A0A9-4305-8207-9B7B8DCD3268}" dt="2019-03-18T14:48:36.901" v="14"/>
          <ac:spMkLst>
            <pc:docMk/>
            <pc:sldMk cId="2672757388" sldId="528"/>
            <ac:spMk id="6" creationId="{921D138B-AB42-4C56-BA2A-F13D9D1B6788}"/>
          </ac:spMkLst>
        </pc:spChg>
        <pc:spChg chg="add del mod">
          <ac:chgData name="Geiger, Michael J" userId="13cae92b-b37c-450b-a449-82fcae19569d" providerId="ADAL" clId="{50BA2600-A0A9-4305-8207-9B7B8DCD3268}" dt="2019-03-18T14:48:36.901" v="14"/>
          <ac:spMkLst>
            <pc:docMk/>
            <pc:sldMk cId="2672757388" sldId="528"/>
            <ac:spMk id="7" creationId="{97A6B7DC-FA6A-411F-B4C7-F5099C58FC2E}"/>
          </ac:spMkLst>
        </pc:spChg>
        <pc:spChg chg="add del mod">
          <ac:chgData name="Geiger, Michael J" userId="13cae92b-b37c-450b-a449-82fcae19569d" providerId="ADAL" clId="{50BA2600-A0A9-4305-8207-9B7B8DCD3268}" dt="2019-03-18T14:48:36.901" v="14"/>
          <ac:spMkLst>
            <pc:docMk/>
            <pc:sldMk cId="2672757388" sldId="528"/>
            <ac:spMk id="8" creationId="{0AF60F8B-B372-418D-93DC-622BFB658A3A}"/>
          </ac:spMkLst>
        </pc:spChg>
        <pc:spChg chg="add del mod">
          <ac:chgData name="Geiger, Michael J" userId="13cae92b-b37c-450b-a449-82fcae19569d" providerId="ADAL" clId="{50BA2600-A0A9-4305-8207-9B7B8DCD3268}" dt="2019-03-18T14:48:36.901" v="14"/>
          <ac:spMkLst>
            <pc:docMk/>
            <pc:sldMk cId="2672757388" sldId="528"/>
            <ac:spMk id="9" creationId="{0C4C577A-A5C8-440B-9142-B6108CFE84EA}"/>
          </ac:spMkLst>
        </pc:spChg>
        <pc:spChg chg="mod">
          <ac:chgData name="Geiger, Michael J" userId="13cae92b-b37c-450b-a449-82fcae19569d" providerId="ADAL" clId="{50BA2600-A0A9-4305-8207-9B7B8DCD3268}" dt="2019-03-18T14:51:59.225" v="196" actId="20577"/>
          <ac:spMkLst>
            <pc:docMk/>
            <pc:sldMk cId="2672757388" sldId="528"/>
            <ac:spMk id="27651" creationId="{00000000-0000-0000-0000-000000000000}"/>
          </ac:spMkLst>
        </pc:spChg>
      </pc:sldChg>
      <pc:sldChg chg="modSp">
        <pc:chgData name="Geiger, Michael J" userId="13cae92b-b37c-450b-a449-82fcae19569d" providerId="ADAL" clId="{50BA2600-A0A9-4305-8207-9B7B8DCD3268}" dt="2019-03-20T18:39:43.886" v="225" actId="20577"/>
        <pc:sldMkLst>
          <pc:docMk/>
          <pc:sldMk cId="1041108120" sldId="540"/>
        </pc:sldMkLst>
        <pc:spChg chg="mod">
          <ac:chgData name="Geiger, Michael J" userId="13cae92b-b37c-450b-a449-82fcae19569d" providerId="ADAL" clId="{50BA2600-A0A9-4305-8207-9B7B8DCD3268}" dt="2019-03-20T18:39:43.886" v="225" actId="20577"/>
          <ac:spMkLst>
            <pc:docMk/>
            <pc:sldMk cId="1041108120" sldId="540"/>
            <ac:spMk id="2150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be careful: optimal </a:t>
            </a:r>
            <a:r>
              <a:rPr lang="en-US" dirty="0" err="1"/>
              <a:t>wrt</a:t>
            </a:r>
            <a:r>
              <a:rPr lang="en-US" baseline="0" dirty="0"/>
              <a:t> average response time.</a:t>
            </a:r>
          </a:p>
          <a:p>
            <a:endParaRPr lang="en-US" baseline="0" dirty="0"/>
          </a:p>
          <a:p>
            <a:r>
              <a:rPr lang="en-US" baseline="0" dirty="0"/>
              <a:t>Recall: only preemptive schedulers.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16859FC-7B55-EF4D-B27D-9815E7CB931F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can see why SJF improves average response time – it runs short jobs first.</a:t>
            </a:r>
            <a:r>
              <a:rPr lang="en-US" baseline="0" dirty="0"/>
              <a:t>  Effect on the short jobs is huge; effect on the long job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1366545-FEAE-1240-8625-86081739D423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806E86-BCF1-7342-B15D-5F87FF95B664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BA72B89-5560-EA41-9054-EA9451E8D96B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E4A44-45A9-884B-B108-713AA4A8DE4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E1A1B7-0EAA-814A-8DA0-EA39471DA62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96BD40-2DEF-184F-9B7D-F2A08AC471D4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</a:t>
            </a:r>
            <a:r>
              <a:rPr lang="en-US" baseline="0" dirty="0"/>
              <a:t> we combine best of both worlds?  RR approximates SJF by moving long tasks to the end of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</a:t>
            </a:r>
            <a:r>
              <a:rPr lang="en-US" baseline="0" dirty="0"/>
              <a:t> depends on granularity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6DAE87-85B2-D849-95B3-552452D6496D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00EE8E-0DFD-4344-997D-1C9DEC408D37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of hands!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the worst case for RR?</a:t>
            </a:r>
            <a:r>
              <a:rPr lang="en-US" baseline="0" dirty="0"/>
              <a:t>  Same sized jobs – then you are time-slicing for no purpose.  Worse, this is nearly </a:t>
            </a:r>
            <a:r>
              <a:rPr lang="en-US" baseline="0" dirty="0" err="1"/>
              <a:t>pessimal</a:t>
            </a:r>
            <a:r>
              <a:rPr lang="en-US" baseline="0" dirty="0"/>
              <a:t> for average response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</a:t>
            </a:r>
            <a:r>
              <a:rPr lang="en-US" baseline="0" dirty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/>
          </a:p>
          <a:p>
            <a:r>
              <a:rPr lang="en-US" baseline="0" dirty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0F6266-DE95-8740-A247-A50727A36B3D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598E7B1-8520-BE40-B59C-E8B1A74E0E26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10543A-3C6A-8A4F-B23E-0DD718F4183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BFCFEDF-7C8A-1249-84F3-7AA7CBE92A1A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BED34F-346A-4210-B169-558153EDE3A9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1B75F-F654-4453-A3AF-362005DA384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443B-EBE1-4D31-A6D7-947083B75FC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4B92-C980-4898-9462-BD6C687E48DC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39716-9767-45C8-B279-A26FA6F14284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C6434-38F4-4639-AEA4-734630DAC71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B4CDF-09C4-4C92-A5A5-E5D2E783825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AD4E8-754E-4D76-8959-AD90A6ECE72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D34BB-09F2-46F4-BCEC-8325C45D3D25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E6B80-E7EE-4915-863D-2C1F537AA90A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92C7-90BD-4C06-AD20-7625F108DC22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93FB6-3781-4792-A31F-E5B212D790C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EA662-130E-4608-8701-26EA8B85B227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9816A2-4B5B-4800-8F2A-27CB60CB67EB}" type="datetime1">
              <a:rPr lang="en-US" smtClean="0"/>
              <a:t>3/20/2019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Scheduling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S PGothic" charset="0"/>
              </a:rPr>
              <a:t>First-Come, First-Served (FCFS)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called first-in, first-out (FIFO)</a:t>
            </a:r>
          </a:p>
          <a:p>
            <a:r>
              <a:rPr lang="en-US" dirty="0"/>
              <a:t>Schedule tasks in the order they arrive</a:t>
            </a:r>
          </a:p>
          <a:p>
            <a:pPr lvl="1"/>
            <a:r>
              <a:rPr lang="en-US" dirty="0"/>
              <a:t>Continue running them until they complete or give up the processor—no preemptions</a:t>
            </a:r>
          </a:p>
          <a:p>
            <a:pPr lvl="1"/>
            <a:r>
              <a:rPr lang="en-US" dirty="0"/>
              <a:t>Threads can call yield() or block</a:t>
            </a:r>
          </a:p>
          <a:p>
            <a:endParaRPr lang="en-US" dirty="0"/>
          </a:p>
          <a:p>
            <a:r>
              <a:rPr lang="en-US" dirty="0"/>
              <a:t>Major benefit: simplest scheduling algorithm</a:t>
            </a:r>
          </a:p>
          <a:p>
            <a:r>
              <a:rPr lang="en-US" dirty="0"/>
              <a:t>On what workloads is FCFS particularly bad?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D2CE-E841-4692-A4AE-79E6489824C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PGothic" charset="0"/>
              </a:rPr>
              <a:t>FCFS Scheduling 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at time 0 in the 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are the average waiting and turnaround times?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84FF-8EF0-486E-865B-711AF4EF36C0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PGothic" charset="0"/>
              </a:rPr>
              <a:t>FCFS Scheduling 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	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Suppose that the processes arrive at time 0 in the order: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,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The Gantt Chart for the schedule is:</a:t>
            </a: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sz="1600" dirty="0">
                <a:latin typeface="Helvetica" charset="0"/>
                <a:ea typeface="MS PGothic" charset="0"/>
              </a:rPr>
            </a:br>
            <a:br>
              <a:rPr lang="en-US" sz="1600" dirty="0">
                <a:latin typeface="Helvetica" charset="0"/>
                <a:ea typeface="MS PGothic" charset="0"/>
              </a:rPr>
            </a:br>
            <a:br>
              <a:rPr lang="en-US" sz="1600" dirty="0">
                <a:latin typeface="Helvetica" charset="0"/>
                <a:ea typeface="MS PGothic" charset="0"/>
              </a:rPr>
            </a:br>
            <a:br>
              <a:rPr lang="en-US" sz="1600" dirty="0">
                <a:latin typeface="Helvetica" charset="0"/>
                <a:ea typeface="MS PGothic" charset="0"/>
              </a:rPr>
            </a:b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3028950" algn="ctr"/>
                <a:tab pos="4633913" algn="ctr"/>
              </a:tabLst>
            </a:pPr>
            <a:endParaRPr lang="en-US" sz="16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Waiting time for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  = 0;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  = 24;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 </a:t>
            </a:r>
            <a:r>
              <a:rPr lang="en-US" dirty="0">
                <a:latin typeface="Helvetica" charset="0"/>
                <a:ea typeface="MS PGothic" charset="0"/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time:  (0 + 24 + 27)/3 = 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turnaround time: (24 + 27 + 30)/3 = 27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9FD-46BB-4243-B448-C531A9A99B51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8100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15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Suppose that the same processes arrive at time 0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 </a:t>
            </a: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waiting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turnaround time for each process?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are the average waiting and turnaround times?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94A1-DFE6-425C-9DB8-CE5FB5D42936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FCFS Scheduling 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Suppose that the processes arrive at time 0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 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The Gantt chart for the schedule is:</a:t>
            </a:r>
            <a:br>
              <a:rPr lang="en-US" altLang="en-US" dirty="0">
                <a:cs typeface="ＭＳ Ｐゴシック" charset="-128"/>
              </a:rPr>
            </a:b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Waiting time for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 </a:t>
            </a:r>
            <a:r>
              <a:rPr lang="en-US" altLang="en-US" i="1" dirty="0">
                <a:cs typeface="ＭＳ Ｐゴシック" charset="-128"/>
              </a:rPr>
              <a:t>=</a:t>
            </a:r>
            <a:r>
              <a:rPr lang="en-US" altLang="en-US" dirty="0">
                <a:cs typeface="ＭＳ Ｐゴシック" charset="-128"/>
              </a:rPr>
              <a:t> 6</a:t>
            </a:r>
            <a:r>
              <a:rPr lang="en-US" altLang="en-US" i="1" dirty="0">
                <a:cs typeface="ＭＳ Ｐゴシック" charset="-128"/>
              </a:rPr>
              <a:t>;</a:t>
            </a:r>
            <a:r>
              <a:rPr lang="en-US" altLang="en-US" i="1" baseline="-25000" dirty="0">
                <a:cs typeface="ＭＳ Ｐゴシック" charset="-128"/>
              </a:rPr>
              <a:t>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 = 0</a:t>
            </a:r>
            <a:r>
              <a:rPr lang="en-US" altLang="en-US" i="1" baseline="-25000" dirty="0">
                <a:cs typeface="ＭＳ Ｐゴシック" charset="-128"/>
              </a:rPr>
              <a:t>;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 </a:t>
            </a:r>
            <a:r>
              <a:rPr lang="en-US" altLang="en-US" i="1" dirty="0">
                <a:cs typeface="ＭＳ Ｐゴシック" charset="-128"/>
              </a:rPr>
              <a:t>= </a:t>
            </a:r>
            <a:r>
              <a:rPr lang="en-US" altLang="en-US" dirty="0">
                <a:cs typeface="ＭＳ Ｐゴシック" charset="-128"/>
              </a:rPr>
              <a:t>3</a:t>
            </a:r>
            <a:endParaRPr lang="en-US" altLang="en-US" i="1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time:   (6 + 0 + 3)/3 = 3</a:t>
            </a:r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dirty="0">
                <a:latin typeface="Helvetica" charset="0"/>
                <a:ea typeface="MS PGothic" charset="0"/>
              </a:rPr>
              <a:t>Average turnaround time: (3 + 6 + 30)/3 = 13</a:t>
            </a:r>
            <a:endParaRPr lang="en-US" altLang="en-US" dirty="0">
              <a:cs typeface="ＭＳ Ｐゴシック" charset="-128"/>
            </a:endParaRP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Much better than previous case</a:t>
            </a:r>
          </a:p>
          <a:p>
            <a:pPr lvl="1"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dirty="0">
                <a:cs typeface="ＭＳ Ｐゴシック" charset="-128"/>
              </a:rPr>
              <a:t>- short process behind long process</a:t>
            </a:r>
          </a:p>
          <a:p>
            <a:pPr lvl="2"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  <a:p>
            <a:pPr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11CF-53A6-4300-85BF-7A87F989F9E0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do the task that has the shortest remaining amount of work to do</a:t>
            </a:r>
          </a:p>
          <a:p>
            <a:endParaRPr lang="en-US" dirty="0"/>
          </a:p>
          <a:p>
            <a:r>
              <a:rPr lang="en-US" dirty="0"/>
              <a:t>Suppose we have five tasks arrive one right after each other, but the first one is much longer than the others</a:t>
            </a:r>
          </a:p>
          <a:p>
            <a:pPr lvl="1"/>
            <a:r>
              <a:rPr lang="en-US" dirty="0"/>
              <a:t>Which completes first in FCFS? Next?</a:t>
            </a:r>
          </a:p>
          <a:p>
            <a:pPr lvl="1"/>
            <a:r>
              <a:rPr lang="en-US" dirty="0"/>
              <a:t>Which completes first in SJF? Next?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E400-8CE8-4DCB-A211-3D8AEC6085A1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SJF Scheduling 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 these lengths to schedule the process with the shortest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SJF is “optimal” – gives minimum average waiting time for a given set of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SJF optimal by all metrics?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Difficulty: knowing length of the next CPU burst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0FB5-12CB-4024-9F05-CD337301F3D5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vs. SJF</a:t>
            </a:r>
          </a:p>
        </p:txBody>
      </p:sp>
      <p:pic>
        <p:nvPicPr>
          <p:cNvPr id="6" name="Content Placeholder 3" descr="ch7-01_badFIFO.pdf"/>
          <p:cNvPicPr>
            <a:picLocks noChangeAspect="1"/>
          </p:cNvPicPr>
          <p:nvPr/>
        </p:nvPicPr>
        <p:blipFill>
          <a:blip r:embed="rId3"/>
          <a:srcRect l="-12941" r="-12941"/>
          <a:stretch>
            <a:fillRect/>
          </a:stretch>
        </p:blipFill>
        <p:spPr>
          <a:xfrm>
            <a:off x="-813825" y="873168"/>
            <a:ext cx="10882275" cy="59848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BDA-AD35-4066-805F-BE63D4BDF799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SJF Example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 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is the waiting time and turnaround time for each process?</a:t>
            </a:r>
            <a:endParaRPr lang="en-US" i="1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What are the average waiting and turnaround times?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F78D-9167-4801-8784-E45170F03397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SJF Example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      	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 Time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0.0</a:t>
            </a:r>
            <a:r>
              <a:rPr lang="en-US" dirty="0">
                <a:latin typeface="Helvetica" charset="0"/>
                <a:ea typeface="MS PGothic" charset="0"/>
              </a:rPr>
              <a:t>	6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2.0</a:t>
            </a:r>
            <a:r>
              <a:rPr lang="en-US" dirty="0">
                <a:latin typeface="Helvetica" charset="0"/>
                <a:ea typeface="MS PGothic" charset="0"/>
              </a:rPr>
              <a:t>	8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4.0</a:t>
            </a:r>
            <a:r>
              <a:rPr lang="en-US" dirty="0">
                <a:latin typeface="Helvetica" charset="0"/>
                <a:ea typeface="MS PGothic" charset="0"/>
              </a:rPr>
              <a:t>	7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  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Helvetica" charset="0"/>
                <a:ea typeface="MS PGothic" charset="0"/>
              </a:rPr>
              <a:t>5.0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= (3 + 16 + 9 + 0) / 4 = 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turnaround time = (3 + 9 + 16 + 24) / 4 = 13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7ED4-31D5-4E1B-80C2-E3155FC9BA2B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8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2 due 3/20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</a:t>
            </a:r>
          </a:p>
          <a:p>
            <a:pPr lvl="2"/>
            <a:r>
              <a:rPr lang="en-US" dirty="0"/>
              <a:t>Deadlock</a:t>
            </a:r>
          </a:p>
          <a:p>
            <a:pPr lvl="1"/>
            <a:r>
              <a:rPr lang="en-US" dirty="0"/>
              <a:t>Scheduling</a:t>
            </a:r>
          </a:p>
          <a:p>
            <a:pPr lvl="2"/>
            <a:r>
              <a:rPr lang="en-US" dirty="0"/>
              <a:t>Scheduling metrics</a:t>
            </a:r>
          </a:p>
          <a:p>
            <a:pPr lvl="2"/>
            <a:r>
              <a:rPr lang="en-US" dirty="0"/>
              <a:t>Scheduling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FC4471-3D7E-41F2-8CD7-CA683CDF5CD9}" type="datetime1">
              <a:rPr lang="en-US" smtClean="0">
                <a:latin typeface="Garamond"/>
              </a:rPr>
              <a:t>3/20/2019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Can only estimate the length – should be similar to the previous one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Then pick process with shortest predicted next CPU burst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Can be done by using the length of previous CPU bursts, using exponential averaging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Commonly, </a:t>
            </a:r>
            <a:r>
              <a:rPr lang="en-US" dirty="0">
                <a:latin typeface="Lucida Grande" charset="0"/>
                <a:ea typeface="MS PGothic" charset="0"/>
              </a:rPr>
              <a:t>α </a:t>
            </a:r>
            <a:r>
              <a:rPr lang="en-US" dirty="0">
                <a:latin typeface="Helvetica" charset="0"/>
                <a:ea typeface="MS PGothic" charset="0"/>
              </a:rPr>
              <a:t>set to ½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Preemptive version: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shortest-remaining-time-first (SRTF) </a:t>
            </a:r>
            <a:r>
              <a:rPr lang="en-US" dirty="0">
                <a:latin typeface="Helvetica" charset="0"/>
                <a:ea typeface="MS PGothic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shortest time to completion first (STCF)</a:t>
            </a: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26D0-DC72-4D40-B117-8F0D997CFF2B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86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MS PGothic" charset="0"/>
              </a:rPr>
              <a:t>STCF example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035300" algn="ctr"/>
                <a:tab pos="514032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</a:t>
            </a:r>
            <a:r>
              <a:rPr lang="en-US" altLang="en-US" u="sng" dirty="0" err="1">
                <a:cs typeface="ＭＳ Ｐゴシック" charset="-128"/>
              </a:rPr>
              <a:t>Process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890963" algn="ctr"/>
                <a:tab pos="6056313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What are the waiting and turnaround times for each process?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What are the average waiting and turnaround times?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71D-1AFC-4D61-AAEB-4B7A93A71825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MS PGothic" charset="0"/>
              </a:rPr>
              <a:t>STCF example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</a:t>
            </a:r>
            <a:r>
              <a:rPr lang="en-US" altLang="en-US" u="sng" dirty="0" err="1">
                <a:cs typeface="ＭＳ Ｐゴシック" charset="-128"/>
              </a:rPr>
              <a:t>Process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cs typeface="ＭＳ Ｐゴシック" charset="-128"/>
              </a:rPr>
              <a:t>Preemptive </a:t>
            </a:r>
            <a:r>
              <a:rPr lang="en-US" altLang="en-US" dirty="0">
                <a:cs typeface="ＭＳ Ｐゴシック" charset="-128"/>
              </a:rPr>
              <a:t>SJF (STCF) Gantt Chart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 = [(10-1)+(1-1)+(17-2)+(5-3)]/4 = 26/4 = 6.5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turnaround time = [17 + (5-1) + (26-2) + (10 – 3)]/4 = 13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B793-DAE6-455E-AE7B-7B2F9E8B9FB4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038600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90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Priority number (integer) associated with process</a:t>
            </a:r>
          </a:p>
          <a:p>
            <a:pPr lvl="1"/>
            <a:r>
              <a:rPr lang="en-US" dirty="0"/>
              <a:t>Can be preemptive </a:t>
            </a:r>
            <a:r>
              <a:rPr lang="en-US"/>
              <a:t>or non-preemptive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CPU allocated to the process with the highest priority (smallest integer </a:t>
            </a:r>
            <a:r>
              <a:rPr lang="en-US" dirty="0">
                <a:sym typeface="Symbol" charset="0"/>
              </a:rPr>
              <a:t>= highest priority)</a:t>
            </a:r>
            <a:endParaRPr lang="en-US" dirty="0"/>
          </a:p>
          <a:p>
            <a:pPr lvl="1"/>
            <a:r>
              <a:rPr lang="en-US" dirty="0"/>
              <a:t>SJF is priority scheduling where priority is inverse of predicted next CPU burst time</a:t>
            </a:r>
          </a:p>
          <a:p>
            <a:endParaRPr lang="en-US" dirty="0"/>
          </a:p>
          <a:p>
            <a:r>
              <a:rPr lang="en-US" dirty="0">
                <a:sym typeface="Symbol" charset="0"/>
              </a:rPr>
              <a:t>Potential problems? Solution?</a:t>
            </a:r>
          </a:p>
          <a:p>
            <a:pPr lvl="1"/>
            <a:r>
              <a:rPr lang="en-US" dirty="0">
                <a:sym typeface="Symbol" charset="0"/>
              </a:rPr>
              <a:t>Problem: starvation for low-priority jobs</a:t>
            </a:r>
          </a:p>
          <a:p>
            <a:pPr lvl="1"/>
            <a:r>
              <a:rPr lang="en-US" dirty="0">
                <a:sym typeface="Symbol" charset="0"/>
              </a:rPr>
              <a:t>Solution: aging </a:t>
            </a:r>
            <a:r>
              <a:rPr lang="en-US" dirty="0">
                <a:sym typeface="Wingdings"/>
              </a:rPr>
              <a:t> priority increases longer job stays in queue</a:t>
            </a:r>
            <a:endParaRPr lang="en-US" dirty="0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4EFD-4249-46D9-BDAA-5C2E6D2C2431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Priority Scheduling Example</a:t>
            </a:r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        </a:t>
            </a:r>
            <a:r>
              <a:rPr lang="en-US" u="sng" dirty="0" err="1">
                <a:latin typeface="Helvetica" charset="0"/>
                <a:ea typeface="MS PGothic" charset="0"/>
              </a:rPr>
              <a:t>Process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	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arri</a:t>
            </a:r>
            <a:r>
              <a:rPr lang="en-US" u="sng" dirty="0">
                <a:solidFill>
                  <a:schemeClr val="bg1"/>
                </a:solidFill>
                <a:latin typeface="Helvetica" charset="0"/>
                <a:ea typeface="MS PGothic" charset="0"/>
              </a:rPr>
              <a:t> </a:t>
            </a:r>
            <a:r>
              <a:rPr lang="en-US" u="sng" dirty="0">
                <a:latin typeface="Helvetica" charset="0"/>
                <a:ea typeface="MS PGothic" charset="0"/>
              </a:rPr>
              <a:t>Burst </a:t>
            </a:r>
            <a:r>
              <a:rPr lang="en-US" u="sng" dirty="0" err="1">
                <a:latin typeface="Helvetica" charset="0"/>
                <a:ea typeface="MS PGothic" charset="0"/>
              </a:rPr>
              <a:t>Time</a:t>
            </a:r>
            <a:r>
              <a:rPr lang="en-US" u="sng" dirty="0" err="1">
                <a:solidFill>
                  <a:schemeClr val="bg1"/>
                </a:solidFill>
                <a:latin typeface="Helvetica" charset="0"/>
                <a:ea typeface="MS PGothic" charset="0"/>
              </a:rPr>
              <a:t>T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Priority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1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0</a:t>
            </a:r>
            <a:r>
              <a:rPr lang="en-US" dirty="0">
                <a:latin typeface="Helvetica" charset="0"/>
                <a:ea typeface="MS PGothic" charset="0"/>
              </a:rPr>
              <a:t>	3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 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1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2</a:t>
            </a:r>
            <a:r>
              <a:rPr lang="en-US" dirty="0">
                <a:latin typeface="Helvetica" charset="0"/>
                <a:ea typeface="MS PGothic" charset="0"/>
              </a:rPr>
              <a:t>	4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4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	5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5	</a:t>
            </a:r>
            <a:r>
              <a:rPr lang="en-US" dirty="0">
                <a:latin typeface="Helvetica" charset="0"/>
                <a:ea typeface="MS PGothic" charset="0"/>
              </a:rPr>
              <a:t>5	2</a:t>
            </a: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baseline="-25000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waiting time </a:t>
            </a:r>
            <a:r>
              <a:rPr lang="en-US">
                <a:latin typeface="Helvetica" charset="0"/>
                <a:ea typeface="MS PGothic" charset="0"/>
              </a:rPr>
              <a:t>= 8.2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Average turnaround time = 12</a:t>
            </a:r>
            <a:endParaRPr lang="en-US" i="1" baseline="-250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451-7AF7-4DF4-B3B5-562D9C13CEBB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91000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054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43618" y="4419600"/>
            <a:ext cx="3709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10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task gets resource for a fixed period of time (time quantum)</a:t>
            </a:r>
          </a:p>
          <a:p>
            <a:pPr lvl="1"/>
            <a:r>
              <a:rPr lang="en-US" dirty="0"/>
              <a:t>On order of 10-100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If task doesn’t complete, it goes back in line</a:t>
            </a:r>
          </a:p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processes in ready queue and time quantum is </a:t>
            </a:r>
            <a:r>
              <a:rPr lang="en-US" i="1" dirty="0"/>
              <a:t>q</a:t>
            </a:r>
            <a:r>
              <a:rPr lang="en-US" dirty="0"/>
              <a:t>, each process gets 1/</a:t>
            </a:r>
            <a:r>
              <a:rPr lang="en-US" i="1" dirty="0"/>
              <a:t>n</a:t>
            </a:r>
            <a:r>
              <a:rPr lang="en-US" dirty="0"/>
              <a:t> of the CPU time in chunks of &lt;= </a:t>
            </a:r>
            <a:r>
              <a:rPr lang="en-US" i="1" dirty="0"/>
              <a:t>q</a:t>
            </a:r>
            <a:r>
              <a:rPr lang="en-US" dirty="0"/>
              <a:t> time units at once.  </a:t>
            </a:r>
          </a:p>
          <a:p>
            <a:pPr lvl="1"/>
            <a:r>
              <a:rPr lang="en-US" dirty="0"/>
              <a:t>No process waits more than (</a:t>
            </a:r>
            <a:r>
              <a:rPr lang="en-US" i="1" dirty="0"/>
              <a:t>n</a:t>
            </a:r>
            <a:r>
              <a:rPr lang="en-US" dirty="0"/>
              <a:t>-1)</a:t>
            </a:r>
            <a:r>
              <a:rPr lang="en-US" i="1" dirty="0"/>
              <a:t>q</a:t>
            </a:r>
            <a:r>
              <a:rPr lang="en-US" dirty="0"/>
              <a:t> time units.</a:t>
            </a:r>
          </a:p>
          <a:p>
            <a:endParaRPr lang="en-US" dirty="0"/>
          </a:p>
          <a:p>
            <a:r>
              <a:rPr lang="en-US" dirty="0"/>
              <a:t>Need to pick a time quantum</a:t>
            </a:r>
          </a:p>
          <a:p>
            <a:pPr lvl="1"/>
            <a:r>
              <a:rPr lang="en-US" dirty="0"/>
              <a:t>What if time quantum is too long?  </a:t>
            </a:r>
          </a:p>
          <a:p>
            <a:pPr lvl="2"/>
            <a:r>
              <a:rPr lang="en-US" dirty="0"/>
              <a:t>Degenerates to FCFS</a:t>
            </a:r>
          </a:p>
          <a:p>
            <a:pPr lvl="1"/>
            <a:r>
              <a:rPr lang="en-US" dirty="0"/>
              <a:t>What if time quantum is too short?  </a:t>
            </a:r>
          </a:p>
          <a:p>
            <a:pPr lvl="2"/>
            <a:r>
              <a:rPr lang="en-US" dirty="0"/>
              <a:t>Context switching overhead causes delays</a:t>
            </a:r>
          </a:p>
          <a:p>
            <a:pPr lvl="2"/>
            <a:r>
              <a:rPr lang="en-US" dirty="0"/>
              <a:t>Want tradeoff—quantum long enough to dwarf switching time</a:t>
            </a:r>
          </a:p>
          <a:p>
            <a:r>
              <a:rPr lang="en-US" dirty="0"/>
              <a:t>How can we impose priority in round robin?</a:t>
            </a:r>
          </a:p>
          <a:p>
            <a:pPr lvl="1"/>
            <a:r>
              <a:rPr lang="en-US" dirty="0"/>
              <a:t>Add task to ready queue multiple times </a:t>
            </a:r>
            <a:r>
              <a:rPr lang="en-US" dirty="0">
                <a:sym typeface="Wingdings"/>
              </a:rPr>
              <a:t> multiple quanta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350D-D239-4294-B787-23136C0E6BD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(continued)</a:t>
            </a:r>
          </a:p>
        </p:txBody>
      </p:sp>
      <p:pic>
        <p:nvPicPr>
          <p:cNvPr id="5" name="Content Placeholder 4" descr="ch7-02_badFIFORR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711200" y="1019175"/>
            <a:ext cx="10617200" cy="58388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EC8C-4081-4741-8740-48965D3AE900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RR example (quantum = 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u="sng" dirty="0">
                <a:latin typeface="Helvetica" charset="0"/>
                <a:ea typeface="MS PGothic" charset="0"/>
              </a:rPr>
              <a:t>Process</a:t>
            </a: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u="sng" dirty="0">
                <a:latin typeface="Helvetica" charset="0"/>
                <a:ea typeface="MS PGothic" charset="0"/>
              </a:rPr>
              <a:t>Burst Time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i="1" dirty="0">
                <a:latin typeface="Helvetica" charset="0"/>
                <a:ea typeface="MS PGothic" charset="0"/>
              </a:rPr>
              <a:t>		P</a:t>
            </a:r>
            <a:r>
              <a:rPr lang="en-US" i="1" baseline="-25000" dirty="0">
                <a:latin typeface="Helvetica" charset="0"/>
                <a:ea typeface="MS PGothic" charset="0"/>
              </a:rPr>
              <a:t>1	</a:t>
            </a:r>
            <a:r>
              <a:rPr lang="en-US" dirty="0">
                <a:latin typeface="Helvetica" charset="0"/>
                <a:ea typeface="MS PGothic" charset="0"/>
              </a:rPr>
              <a:t>24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	 </a:t>
            </a:r>
            <a:r>
              <a:rPr lang="en-US" dirty="0">
                <a:latin typeface="Helvetica" charset="0"/>
                <a:ea typeface="MS PGothic" charset="0"/>
              </a:rPr>
              <a:t>3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3	</a:t>
            </a:r>
            <a:r>
              <a:rPr lang="en-US" dirty="0">
                <a:latin typeface="Helvetica" charset="0"/>
                <a:ea typeface="MS PGothic" charset="0"/>
              </a:rPr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The Gantt chart is: </a:t>
            </a: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dirty="0">
                <a:latin typeface="Helvetica" charset="0"/>
                <a:ea typeface="MS PGothic" charset="0"/>
              </a:rPr>
            </a:b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Typically, higher average turnaround than SJF, but better </a:t>
            </a:r>
            <a:r>
              <a:rPr lang="en-US" b="1" i="1" dirty="0">
                <a:latin typeface="Helvetica" charset="0"/>
                <a:ea typeface="MS PGothic" charset="0"/>
              </a:rPr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q usually 10ms to 100ms, context switch &lt; 10 </a:t>
            </a:r>
            <a:r>
              <a:rPr lang="en-US" dirty="0" err="1">
                <a:latin typeface="Helvetica" charset="0"/>
                <a:ea typeface="MS PGothic" charset="0"/>
              </a:rPr>
              <a:t>usec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749A-4D92-49BD-9547-6DAA7EF093A1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Time Quantum and Context Switch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EAB9-8CDD-4034-B942-C7BE1E46F0AB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0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vs. FCFS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zero-cost time slice, is Round Robin always better than FCFS?</a:t>
            </a:r>
          </a:p>
          <a:p>
            <a:r>
              <a:rPr lang="en-US" dirty="0"/>
              <a:t>When would FCFS be better?</a:t>
            </a:r>
          </a:p>
          <a:p>
            <a:pPr lvl="1"/>
            <a:r>
              <a:rPr lang="en-US" dirty="0"/>
              <a:t>Same-sized jobs</a:t>
            </a:r>
          </a:p>
          <a:p>
            <a:pPr lvl="1"/>
            <a:r>
              <a:rPr lang="en-US" dirty="0"/>
              <a:t>Time-slicing for no reason</a:t>
            </a:r>
          </a:p>
          <a:p>
            <a:pPr lvl="1"/>
            <a:r>
              <a:rPr lang="en-US" dirty="0"/>
              <a:t>Every single job finishes late!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24CB-BA9B-4F0F-8A8A-4DF948D263F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Cyclical wait for resources, which prevents involved threads from making progress</a:t>
            </a:r>
          </a:p>
          <a:p>
            <a:r>
              <a:rPr lang="en-US" dirty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08B3-1A17-4E02-BB91-782FCBB3855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vs. FIFO</a:t>
            </a:r>
          </a:p>
        </p:txBody>
      </p:sp>
      <p:pic>
        <p:nvPicPr>
          <p:cNvPr id="5" name="Content Placeholder 4" descr="ch7-03_equalLength.pd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674688" y="1163638"/>
            <a:ext cx="10352088" cy="569436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DA6-BCE0-4DDD-94F0-8BC752B3FD27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Consider following processes with the length of the CPU burst time given in milliseconds: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Process</a:t>
            </a:r>
            <a:r>
              <a:rPr lang="en-US" dirty="0"/>
              <a:t>	</a:t>
            </a:r>
            <a:r>
              <a:rPr lang="en-US" u="sng" dirty="0"/>
              <a:t>Burst</a:t>
            </a:r>
            <a:r>
              <a:rPr lang="en-US" dirty="0"/>
              <a:t>		</a:t>
            </a:r>
            <a:r>
              <a:rPr lang="en-US" u="sng" dirty="0"/>
              <a:t>Priority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P1		10		3</a:t>
            </a:r>
          </a:p>
          <a:p>
            <a:pPr marL="0" indent="0">
              <a:buNone/>
            </a:pPr>
            <a:r>
              <a:rPr lang="en-US" dirty="0"/>
              <a:t>	P2		1		1</a:t>
            </a:r>
          </a:p>
          <a:p>
            <a:pPr marL="0" indent="0">
              <a:buNone/>
            </a:pPr>
            <a:r>
              <a:rPr lang="en-US" dirty="0"/>
              <a:t>	P3		2		3</a:t>
            </a:r>
          </a:p>
          <a:p>
            <a:pPr marL="0" indent="0">
              <a:buNone/>
            </a:pPr>
            <a:r>
              <a:rPr lang="en-US" dirty="0"/>
              <a:t>	P4		1		4</a:t>
            </a:r>
          </a:p>
          <a:p>
            <a:pPr marL="0" indent="0">
              <a:buNone/>
            </a:pPr>
            <a:r>
              <a:rPr lang="en-US" dirty="0"/>
              <a:t>	P5		5		2</a:t>
            </a:r>
          </a:p>
          <a:p>
            <a:r>
              <a:rPr lang="en-US" dirty="0"/>
              <a:t>Assume processes arrive at same time, in order P1 </a:t>
            </a:r>
            <a:r>
              <a:rPr lang="en-US" dirty="0">
                <a:sym typeface="Wingdings"/>
              </a:rPr>
              <a:t> P5</a:t>
            </a:r>
          </a:p>
          <a:p>
            <a:r>
              <a:rPr lang="en-US" dirty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>
                <a:sym typeface="Wingdings"/>
              </a:rPr>
              <a:t>Round Robin (quantum = 1)</a:t>
            </a:r>
          </a:p>
          <a:p>
            <a:pPr lvl="1"/>
            <a:r>
              <a:rPr lang="en-US" dirty="0">
                <a:sym typeface="Wingdings"/>
              </a:rPr>
              <a:t>SJF</a:t>
            </a: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F6C7-FAA6-4E6F-B0BF-5BEAEF137C46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FCFS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RR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SJF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Priority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P1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P2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P3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P4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P5</a:t>
                      </a: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entry shows start/end time under given scheduling algorithm</a:t>
            </a:r>
          </a:p>
          <a:p>
            <a:pPr lvl="1"/>
            <a:r>
              <a:rPr lang="en-US" dirty="0"/>
              <a:t>Start at beginning of given time step, end at end of given time step</a:t>
            </a:r>
          </a:p>
          <a:p>
            <a:pPr lvl="1"/>
            <a:r>
              <a:rPr lang="en-US" dirty="0"/>
              <a:t>So process with burst time of 1 (i.e., P2, P4) will appear to start and end in same “cycle”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7D01-D80E-4B6C-B139-77F2BE2F260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264764"/>
              </p:ext>
            </p:extLst>
          </p:nvPr>
        </p:nvGraphicFramePr>
        <p:xfrm>
          <a:off x="457200" y="1143000"/>
          <a:ext cx="822960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Burst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Arrival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229600" cy="31591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/>
              </a:rPr>
              <a:t>Now consider processes with different arrival times</a:t>
            </a:r>
          </a:p>
          <a:p>
            <a:pPr lvl="1"/>
            <a:r>
              <a:rPr lang="en-US" dirty="0">
                <a:sym typeface="Wingdings"/>
              </a:rPr>
              <a:t>Assume all times in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; process can start 1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after it arrives (e.g., process arriving at time 0 can start at time 1)</a:t>
            </a:r>
          </a:p>
          <a:p>
            <a:r>
              <a:rPr lang="en-US" dirty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>
                <a:sym typeface="Wingdings"/>
              </a:rPr>
              <a:t>SJF</a:t>
            </a:r>
          </a:p>
          <a:p>
            <a:pPr lvl="1"/>
            <a:r>
              <a:rPr lang="en-US" dirty="0">
                <a:sym typeface="Wingdings"/>
              </a:rPr>
              <a:t>STCF (remember, this scheme is preemptive!)</a:t>
            </a:r>
          </a:p>
          <a:p>
            <a:pPr lvl="1"/>
            <a:r>
              <a:rPr lang="en-US" dirty="0">
                <a:sym typeface="Wingdings"/>
              </a:rPr>
              <a:t>RR (time quantum: 1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; assume ready queue ordered based on </a:t>
            </a:r>
            <a:r>
              <a:rPr lang="en-US" u="sng" dirty="0">
                <a:sym typeface="Wingdings"/>
              </a:rPr>
              <a:t>arrival</a:t>
            </a:r>
            <a:r>
              <a:rPr lang="en-US" dirty="0">
                <a:sym typeface="Wingdings"/>
              </a:rPr>
              <a:t> order)</a:t>
            </a: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ABDC-C4CA-4770-ADD3-229AACFFF23F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1325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FCFS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SJF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STCF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Proc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C4B-B2BE-4FE6-8DE7-54841B4F9DF4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7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 (2)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707759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27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1         3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6      11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12      16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17       26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Process (time)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P2 (1-3)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P4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(2-7)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P5 (1-5)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P1 (1-10)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630237"/>
          </a:xfrm>
        </p:spPr>
        <p:txBody>
          <a:bodyPr/>
          <a:lstStyle/>
          <a:p>
            <a:r>
              <a:rPr lang="en-US" dirty="0"/>
              <a:t>Detailed STCF schedule: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7C8C-2628-4CCA-9586-8B9534699CF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 Placeholder 7"/>
          <p:cNvSpPr txBox="1">
            <a:spLocks/>
          </p:cNvSpPr>
          <p:nvPr/>
        </p:nvSpPr>
        <p:spPr bwMode="auto">
          <a:xfrm>
            <a:off x="457200" y="2590800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Detailed RR schedule:</a:t>
            </a: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137701"/>
              </p:ext>
            </p:extLst>
          </p:nvPr>
        </p:nvGraphicFramePr>
        <p:xfrm>
          <a:off x="457201" y="3276600"/>
          <a:ext cx="822959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8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thus far on average wait time/turnaround time</a:t>
            </a:r>
          </a:p>
          <a:p>
            <a:r>
              <a:rPr lang="en-US" dirty="0"/>
              <a:t>Real-time systems require tasks to meet deadlines</a:t>
            </a:r>
          </a:p>
          <a:p>
            <a:pPr lvl="1"/>
            <a:r>
              <a:rPr lang="en-US" dirty="0"/>
              <a:t>Video or audio output</a:t>
            </a:r>
          </a:p>
          <a:p>
            <a:pPr lvl="1"/>
            <a:r>
              <a:rPr lang="en-US" dirty="0"/>
              <a:t>Control of physical systems</a:t>
            </a:r>
          </a:p>
          <a:p>
            <a:r>
              <a:rPr lang="en-US" dirty="0"/>
              <a:t>Requires worst-case analysis</a:t>
            </a:r>
          </a:p>
          <a:p>
            <a:pPr lvl="1"/>
            <a:r>
              <a:rPr lang="en-US" dirty="0"/>
              <a:t>How do we schedule for deadlines in life?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2A2-705D-49C3-A6E5-2667F17BB696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assigned according to deadlines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Optimal: will meet all deadlines if possible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A52D-BEE9-45E6-929F-7674F0B5C384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Memory management </a:t>
            </a:r>
            <a:r>
              <a:rPr lang="en-US" i="1" dirty="0"/>
              <a:t>(likely starting </a:t>
            </a:r>
            <a:r>
              <a:rPr lang="en-US" i="1" dirty="0" err="1"/>
              <a:t>Lec</a:t>
            </a:r>
            <a:r>
              <a:rPr lang="en-US" i="1" dirty="0"/>
              <a:t>. 21)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3/20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1954A1-C0C6-46A1-B90D-612B06D009C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Anderson &amp; </a:t>
            </a:r>
            <a:r>
              <a:rPr lang="en-US" dirty="0" err="1"/>
              <a:t>Dahlin</a:t>
            </a:r>
            <a:r>
              <a:rPr lang="en-US" dirty="0"/>
              <a:t>, </a:t>
            </a:r>
            <a:r>
              <a:rPr lang="en-US" i="1" dirty="0"/>
              <a:t>Operating Systems: Principles and Practice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239D-2611-4074-9193-CD8435B06E7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one of four necessary conditions</a:t>
            </a:r>
          </a:p>
          <a:p>
            <a:r>
              <a:rPr lang="en-US" dirty="0"/>
              <a:t>Increase resources to decrease waiting</a:t>
            </a:r>
          </a:p>
          <a:p>
            <a:endParaRPr lang="en-US" dirty="0"/>
          </a:p>
          <a:p>
            <a:r>
              <a:rPr lang="en-US" dirty="0"/>
              <a:t>Eliminate hold and wait: move resource acquisition to beginning</a:t>
            </a:r>
          </a:p>
          <a:p>
            <a:pPr lvl="1"/>
            <a:r>
              <a:rPr lang="en-US" dirty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2A51-3B1B-48DE-8364-51445026F6B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Similar to reserving all resources at beginning, but with more concurrency</a:t>
            </a:r>
          </a:p>
          <a:p>
            <a:r>
              <a:rPr lang="en-US" dirty="0"/>
              <a:t>State maximum resource needs in advance (without acquiring)</a:t>
            </a:r>
          </a:p>
          <a:p>
            <a:r>
              <a:rPr lang="en-US" dirty="0"/>
              <a:t>May block when thread attempts to acquire resource</a:t>
            </a:r>
          </a:p>
          <a:p>
            <a:r>
              <a:rPr lang="en-US" dirty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state maximum resource need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 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13-E732-457D-AD1E-AA373E3631E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Scheduling basics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4419600" cy="49879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Multiprogramming maximizes CPU utilization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execution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cycle</a:t>
            </a:r>
            <a:r>
              <a:rPr lang="en-US" dirty="0">
                <a:latin typeface="Helvetica" charset="0"/>
                <a:ea typeface="MS PGothic" charset="0"/>
              </a:rPr>
              <a:t> of CPU execution and I/O wait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CPU burst </a:t>
            </a:r>
            <a:r>
              <a:rPr lang="en-US" dirty="0">
                <a:latin typeface="Helvetica" charset="0"/>
                <a:ea typeface="MS PGothic" charset="0"/>
              </a:rPr>
              <a:t>followed by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I/O burst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CPU burst distribution is of main concern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799-E953-4683-86F3-18A0F3EA00BE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Short-term scheduler </a:t>
            </a:r>
            <a:r>
              <a:rPr lang="en-US" dirty="0"/>
              <a:t>selects from among the processes in ready queue, and allocates the CPU to one of them</a:t>
            </a:r>
          </a:p>
          <a:p>
            <a:pPr lvl="1"/>
            <a:r>
              <a:rPr lang="en-US" dirty="0"/>
              <a:t>Queue may be ordered in various ways</a:t>
            </a:r>
          </a:p>
          <a:p>
            <a:r>
              <a:rPr lang="en-US" dirty="0"/>
              <a:t>CPU scheduling decisions may take place when a process: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Switches from running to waiting state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Switches from running to ready state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Switches from waiting to ready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Terminates</a:t>
            </a:r>
          </a:p>
          <a:p>
            <a:r>
              <a:rPr lang="en-US" dirty="0"/>
              <a:t>Scheduling under 1 and 4 is </a:t>
            </a:r>
            <a:r>
              <a:rPr lang="en-US" b="1" dirty="0" err="1">
                <a:solidFill>
                  <a:srgbClr val="0000FF"/>
                </a:solidFill>
              </a:rPr>
              <a:t>nonpreemptive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Currently running process “chooses” to give up CPU</a:t>
            </a:r>
          </a:p>
          <a:p>
            <a:r>
              <a:rPr lang="en-US" dirty="0"/>
              <a:t>All other scheduling is </a:t>
            </a:r>
            <a:r>
              <a:rPr lang="en-US" b="1" dirty="0">
                <a:solidFill>
                  <a:srgbClr val="0000FF"/>
                </a:solidFill>
              </a:rPr>
              <a:t>preemptive</a:t>
            </a:r>
          </a:p>
          <a:p>
            <a:pPr lvl="1"/>
            <a:r>
              <a:rPr lang="en-US" dirty="0"/>
              <a:t>Scheduler forces current process to give up CPU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48B-2367-4206-A801-979479EBD808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Dispatcher module gives control of the CPU to the process selected by the short-term scheduler; this involves: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context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switching to user mode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jumping to the proper location in the user program to restart that program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Dispatch latency </a:t>
            </a:r>
            <a:r>
              <a:rPr lang="en-US">
                <a:latin typeface="Helvetica" charset="0"/>
                <a:ea typeface="MS PGothic" charset="0"/>
              </a:rPr>
              <a:t>– time it takes for the dispatcher to stop one process and start another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ABCC-84D2-40B8-A742-334D2727D84C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>
                <a:latin typeface="Helvetica" charset="0"/>
                <a:ea typeface="MS PGothic" charset="0"/>
              </a:rPr>
              <a:t> amount of time to execute a particular process, from arrival to completion (includes waiting time)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Sometimes called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time</a:t>
            </a:r>
            <a:r>
              <a:rPr lang="en-US" dirty="0">
                <a:latin typeface="Helvetica" charset="0"/>
                <a:ea typeface="MS PGothic" charset="0"/>
              </a:rPr>
              <a:t>: amount of time a process has been waiting in the ready queue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Want to avoid, not just minimize!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FB39-85B3-46BA-B980-E01692D75F77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9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12874</TotalTime>
  <Words>2192</Words>
  <Application>Microsoft Office PowerPoint</Application>
  <PresentationFormat>On-screen Show (4:3)</PresentationFormat>
  <Paragraphs>725</Paragraphs>
  <Slides>39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Courier New</vt:lpstr>
      <vt:lpstr>Garamond</vt:lpstr>
      <vt:lpstr>Helvetica</vt:lpstr>
      <vt:lpstr>Lucida Grande</vt:lpstr>
      <vt:lpstr>Monotype Sorts</vt:lpstr>
      <vt:lpstr>Times New Roman</vt:lpstr>
      <vt:lpstr>Wingdings</vt:lpstr>
      <vt:lpstr>Edge</vt:lpstr>
      <vt:lpstr>Equation</vt:lpstr>
      <vt:lpstr>EECE.4810/EECE.5730 Operating Systems</vt:lpstr>
      <vt:lpstr>Lecture outline</vt:lpstr>
      <vt:lpstr>Review: Deadlock</vt:lpstr>
      <vt:lpstr>Review: Deadlock prevention</vt:lpstr>
      <vt:lpstr>Review: Banker’s Algorithm</vt:lpstr>
      <vt:lpstr>Scheduling basics</vt:lpstr>
      <vt:lpstr>CPU Scheduler</vt:lpstr>
      <vt:lpstr>Dispatcher</vt:lpstr>
      <vt:lpstr>Scheduling Criteria</vt:lpstr>
      <vt:lpstr>First-Come, First-Served (FCFS) Scheduling</vt:lpstr>
      <vt:lpstr>FCFS Scheduling (continued)</vt:lpstr>
      <vt:lpstr>FCFS Scheduling (continued)</vt:lpstr>
      <vt:lpstr>FCFS Scheduling (continued)</vt:lpstr>
      <vt:lpstr>FCFS Scheduling (continued)</vt:lpstr>
      <vt:lpstr>Shortest Job First (SJF)</vt:lpstr>
      <vt:lpstr>SJF Scheduling (continued)</vt:lpstr>
      <vt:lpstr>FIFO vs. SJF</vt:lpstr>
      <vt:lpstr>SJF Example</vt:lpstr>
      <vt:lpstr>SJF Example</vt:lpstr>
      <vt:lpstr>Determining Length of Next CPU Burst</vt:lpstr>
      <vt:lpstr>STCF example</vt:lpstr>
      <vt:lpstr>STCF example</vt:lpstr>
      <vt:lpstr>Priority Scheduling</vt:lpstr>
      <vt:lpstr>Priority Scheduling Example</vt:lpstr>
      <vt:lpstr>Round Robin (RR)</vt:lpstr>
      <vt:lpstr>Round Robin (continued)</vt:lpstr>
      <vt:lpstr>RR example (quantum = 4)</vt:lpstr>
      <vt:lpstr>Time Quantum and Context Switch Time</vt:lpstr>
      <vt:lpstr>Round Robin vs. FCFS</vt:lpstr>
      <vt:lpstr>Round Robin vs. FIFO</vt:lpstr>
      <vt:lpstr>Example</vt:lpstr>
      <vt:lpstr>Solution</vt:lpstr>
      <vt:lpstr>Example 2</vt:lpstr>
      <vt:lpstr>Example solution</vt:lpstr>
      <vt:lpstr>Example solution (2)</vt:lpstr>
      <vt:lpstr>Real-time scheduling</vt:lpstr>
      <vt:lpstr>Earliest Deadline First Scheduling (EDF)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3408</cp:revision>
  <dcterms:created xsi:type="dcterms:W3CDTF">2006-04-03T05:03:01Z</dcterms:created>
  <dcterms:modified xsi:type="dcterms:W3CDTF">2019-03-20T18:39:45Z</dcterms:modified>
</cp:coreProperties>
</file>