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9"/>
  </p:notesMasterIdLst>
  <p:handoutMasterIdLst>
    <p:handoutMasterId r:id="rId30"/>
  </p:handoutMasterIdLst>
  <p:sldIdLst>
    <p:sldId id="256" r:id="rId2"/>
    <p:sldId id="257" r:id="rId3"/>
    <p:sldId id="570" r:id="rId4"/>
    <p:sldId id="571" r:id="rId5"/>
    <p:sldId id="572" r:id="rId6"/>
    <p:sldId id="573" r:id="rId7"/>
    <p:sldId id="574" r:id="rId8"/>
    <p:sldId id="575" r:id="rId9"/>
    <p:sldId id="593" r:id="rId10"/>
    <p:sldId id="576" r:id="rId11"/>
    <p:sldId id="577" r:id="rId12"/>
    <p:sldId id="578" r:id="rId13"/>
    <p:sldId id="579" r:id="rId14"/>
    <p:sldId id="580" r:id="rId15"/>
    <p:sldId id="581" r:id="rId16"/>
    <p:sldId id="582" r:id="rId17"/>
    <p:sldId id="585" r:id="rId18"/>
    <p:sldId id="583" r:id="rId19"/>
    <p:sldId id="584" r:id="rId20"/>
    <p:sldId id="586" r:id="rId21"/>
    <p:sldId id="587" r:id="rId22"/>
    <p:sldId id="588" r:id="rId23"/>
    <p:sldId id="591" r:id="rId24"/>
    <p:sldId id="592" r:id="rId25"/>
    <p:sldId id="589" r:id="rId26"/>
    <p:sldId id="590" r:id="rId27"/>
    <p:sldId id="547" r:id="rId28"/>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C8A0C-BC3C-44D3-99BA-7B8120EF2AF3}" v="6" dt="2019-04-03T14:26:06.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47" autoAdjust="0"/>
    <p:restoredTop sz="89537" autoAdjust="0"/>
  </p:normalViewPr>
  <p:slideViewPr>
    <p:cSldViewPr>
      <p:cViewPr varScale="1">
        <p:scale>
          <a:sx n="109" d="100"/>
          <a:sy n="109"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ger, Michael J" userId="13cae92b-b37c-450b-a449-82fcae19569d" providerId="ADAL" clId="{C55C8A0C-BC3C-44D3-99BA-7B8120EF2AF3}"/>
    <pc:docChg chg="custSel addSld modSld sldOrd">
      <pc:chgData name="Geiger, Michael J" userId="13cae92b-b37c-450b-a449-82fcae19569d" providerId="ADAL" clId="{C55C8A0C-BC3C-44D3-99BA-7B8120EF2AF3}" dt="2019-04-03T14:27:30.273" v="726" actId="20577"/>
      <pc:docMkLst>
        <pc:docMk/>
      </pc:docMkLst>
      <pc:sldChg chg="modSp">
        <pc:chgData name="Geiger, Michael J" userId="13cae92b-b37c-450b-a449-82fcae19569d" providerId="ADAL" clId="{C55C8A0C-BC3C-44D3-99BA-7B8120EF2AF3}" dt="2019-04-03T14:16:26.534" v="157" actId="20577"/>
        <pc:sldMkLst>
          <pc:docMk/>
          <pc:sldMk cId="0" sldId="256"/>
        </pc:sldMkLst>
        <pc:spChg chg="mod">
          <ac:chgData name="Geiger, Michael J" userId="13cae92b-b37c-450b-a449-82fcae19569d" providerId="ADAL" clId="{C55C8A0C-BC3C-44D3-99BA-7B8120EF2AF3}" dt="2019-04-03T14:16:26.534" v="157" actId="20577"/>
          <ac:spMkLst>
            <pc:docMk/>
            <pc:sldMk cId="0" sldId="256"/>
            <ac:spMk id="3075" creationId="{00000000-0000-0000-0000-000000000000}"/>
          </ac:spMkLst>
        </pc:spChg>
      </pc:sldChg>
      <pc:sldChg chg="modSp">
        <pc:chgData name="Geiger, Michael J" userId="13cae92b-b37c-450b-a449-82fcae19569d" providerId="ADAL" clId="{C55C8A0C-BC3C-44D3-99BA-7B8120EF2AF3}" dt="2019-04-03T14:17:41.477" v="201" actId="20577"/>
        <pc:sldMkLst>
          <pc:docMk/>
          <pc:sldMk cId="0" sldId="257"/>
        </pc:sldMkLst>
        <pc:spChg chg="mod">
          <ac:chgData name="Geiger, Michael J" userId="13cae92b-b37c-450b-a449-82fcae19569d" providerId="ADAL" clId="{C55C8A0C-BC3C-44D3-99BA-7B8120EF2AF3}" dt="2019-04-03T14:17:41.477" v="201" actId="20577"/>
          <ac:spMkLst>
            <pc:docMk/>
            <pc:sldMk cId="0" sldId="257"/>
            <ac:spMk id="4099" creationId="{00000000-0000-0000-0000-000000000000}"/>
          </ac:spMkLst>
        </pc:spChg>
      </pc:sldChg>
      <pc:sldChg chg="modSp">
        <pc:chgData name="Geiger, Michael J" userId="13cae92b-b37c-450b-a449-82fcae19569d" providerId="ADAL" clId="{C55C8A0C-BC3C-44D3-99BA-7B8120EF2AF3}" dt="2019-04-03T14:24:39.221" v="570" actId="20577"/>
        <pc:sldMkLst>
          <pc:docMk/>
          <pc:sldMk cId="2378782490" sldId="575"/>
        </pc:sldMkLst>
        <pc:spChg chg="mod">
          <ac:chgData name="Geiger, Michael J" userId="13cae92b-b37c-450b-a449-82fcae19569d" providerId="ADAL" clId="{C55C8A0C-BC3C-44D3-99BA-7B8120EF2AF3}" dt="2019-04-03T14:24:39.221" v="570" actId="20577"/>
          <ac:spMkLst>
            <pc:docMk/>
            <pc:sldMk cId="2378782490" sldId="575"/>
            <ac:spMk id="8" creationId="{00000000-0000-0000-0000-000000000000}"/>
          </ac:spMkLst>
        </pc:spChg>
      </pc:sldChg>
      <pc:sldChg chg="modNotes">
        <pc:chgData name="Geiger, Michael J" userId="13cae92b-b37c-450b-a449-82fcae19569d" providerId="ADAL" clId="{C55C8A0C-BC3C-44D3-99BA-7B8120EF2AF3}" dt="2019-04-03T14:18:01.299" v="202" actId="27636"/>
        <pc:sldMkLst>
          <pc:docMk/>
          <pc:sldMk cId="1037363085" sldId="581"/>
        </pc:sldMkLst>
      </pc:sldChg>
      <pc:sldChg chg="modNotes">
        <pc:chgData name="Geiger, Michael J" userId="13cae92b-b37c-450b-a449-82fcae19569d" providerId="ADAL" clId="{C55C8A0C-BC3C-44D3-99BA-7B8120EF2AF3}" dt="2019-04-03T14:18:01.318" v="203" actId="27636"/>
        <pc:sldMkLst>
          <pc:docMk/>
          <pc:sldMk cId="1341403534" sldId="582"/>
        </pc:sldMkLst>
      </pc:sldChg>
      <pc:sldChg chg="modSp ord">
        <pc:chgData name="Geiger, Michael J" userId="13cae92b-b37c-450b-a449-82fcae19569d" providerId="ADAL" clId="{C55C8A0C-BC3C-44D3-99BA-7B8120EF2AF3}" dt="2019-04-03T14:27:30.273" v="726" actId="20577"/>
        <pc:sldMkLst>
          <pc:docMk/>
          <pc:sldMk cId="3855640639" sldId="585"/>
        </pc:sldMkLst>
        <pc:spChg chg="mod">
          <ac:chgData name="Geiger, Michael J" userId="13cae92b-b37c-450b-a449-82fcae19569d" providerId="ADAL" clId="{C55C8A0C-BC3C-44D3-99BA-7B8120EF2AF3}" dt="2019-04-03T14:27:30.273" v="726" actId="20577"/>
          <ac:spMkLst>
            <pc:docMk/>
            <pc:sldMk cId="3855640639" sldId="585"/>
            <ac:spMk id="9" creationId="{00000000-0000-0000-0000-000000000000}"/>
          </ac:spMkLst>
        </pc:spChg>
      </pc:sldChg>
      <pc:sldChg chg="modSp">
        <pc:chgData name="Geiger, Michael J" userId="13cae92b-b37c-450b-a449-82fcae19569d" providerId="ADAL" clId="{C55C8A0C-BC3C-44D3-99BA-7B8120EF2AF3}" dt="2019-04-03T14:15:46.029" v="153" actId="20577"/>
        <pc:sldMkLst>
          <pc:docMk/>
          <pc:sldMk cId="2105366977" sldId="586"/>
        </pc:sldMkLst>
        <pc:spChg chg="mod">
          <ac:chgData name="Geiger, Michael J" userId="13cae92b-b37c-450b-a449-82fcae19569d" providerId="ADAL" clId="{C55C8A0C-BC3C-44D3-99BA-7B8120EF2AF3}" dt="2019-04-03T14:15:46.029" v="153" actId="20577"/>
          <ac:spMkLst>
            <pc:docMk/>
            <pc:sldMk cId="2105366977" sldId="586"/>
            <ac:spMk id="26627" creationId="{00000000-0000-0000-0000-000000000000}"/>
          </ac:spMkLst>
        </pc:spChg>
      </pc:sldChg>
      <pc:sldChg chg="modSp">
        <pc:chgData name="Geiger, Michael J" userId="13cae92b-b37c-450b-a449-82fcae19569d" providerId="ADAL" clId="{C55C8A0C-BC3C-44D3-99BA-7B8120EF2AF3}" dt="2019-04-03T14:18:51.384" v="257" actId="20577"/>
        <pc:sldMkLst>
          <pc:docMk/>
          <pc:sldMk cId="3826228519" sldId="590"/>
        </pc:sldMkLst>
        <pc:spChg chg="mod">
          <ac:chgData name="Geiger, Michael J" userId="13cae92b-b37c-450b-a449-82fcae19569d" providerId="ADAL" clId="{C55C8A0C-BC3C-44D3-99BA-7B8120EF2AF3}" dt="2019-04-03T14:18:51.384" v="257" actId="20577"/>
          <ac:spMkLst>
            <pc:docMk/>
            <pc:sldMk cId="3826228519" sldId="590"/>
            <ac:spMk id="25603" creationId="{00000000-0000-0000-0000-000000000000}"/>
          </ac:spMkLst>
        </pc:spChg>
      </pc:sldChg>
      <pc:sldChg chg="modSp add">
        <pc:chgData name="Geiger, Michael J" userId="13cae92b-b37c-450b-a449-82fcae19569d" providerId="ADAL" clId="{C55C8A0C-BC3C-44D3-99BA-7B8120EF2AF3}" dt="2019-04-03T14:21:58.451" v="377" actId="20577"/>
        <pc:sldMkLst>
          <pc:docMk/>
          <pc:sldMk cId="304639280" sldId="593"/>
        </pc:sldMkLst>
        <pc:spChg chg="mod">
          <ac:chgData name="Geiger, Michael J" userId="13cae92b-b37c-450b-a449-82fcae19569d" providerId="ADAL" clId="{C55C8A0C-BC3C-44D3-99BA-7B8120EF2AF3}" dt="2019-04-03T14:21:32.437" v="280" actId="20577"/>
          <ac:spMkLst>
            <pc:docMk/>
            <pc:sldMk cId="304639280" sldId="593"/>
            <ac:spMk id="2" creationId="{5DEC1904-F772-48F9-82B9-EC4F3EDF233F}"/>
          </ac:spMkLst>
        </pc:spChg>
        <pc:spChg chg="mod">
          <ac:chgData name="Geiger, Michael J" userId="13cae92b-b37c-450b-a449-82fcae19569d" providerId="ADAL" clId="{C55C8A0C-BC3C-44D3-99BA-7B8120EF2AF3}" dt="2019-04-03T14:21:58.451" v="377" actId="20577"/>
          <ac:spMkLst>
            <pc:docMk/>
            <pc:sldMk cId="304639280" sldId="593"/>
            <ac:spMk id="3" creationId="{533B930B-83B2-4F37-B9D8-8C33C49FE5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6B65BE02-1E0F-9447-9CFD-D7B6EF152DB5}" type="slidenum">
              <a:rPr lang="en-US">
                <a:latin typeface="Helvetica" charset="0"/>
              </a:rPr>
              <a:pPr/>
              <a:t>3</a:t>
            </a:fld>
            <a:endParaRPr lang="en-US">
              <a:latin typeface="Helvetica" charset="0"/>
            </a:endParaRPr>
          </a:p>
        </p:txBody>
      </p:sp>
      <p:sp>
        <p:nvSpPr>
          <p:cNvPr id="79875" name="Rectangle 2"/>
          <p:cNvSpPr>
            <a:spLocks noGrp="1" noRot="1" noChangeAspect="1" noChangeArrowheads="1" noTextEdit="1"/>
          </p:cNvSpPr>
          <p:nvPr>
            <p:ph type="sldImg"/>
          </p:nvPr>
        </p:nvSpPr>
        <p:spPr>
          <a:xfrm>
            <a:off x="2857500" y="514350"/>
            <a:ext cx="3429000" cy="25717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12981760-B3D2-F04C-B93F-7FD9663D5B5E}" type="slidenum">
              <a:rPr lang="en-US">
                <a:latin typeface="Helvetica" charset="0"/>
              </a:rPr>
              <a:pPr/>
              <a:t>6</a:t>
            </a:fld>
            <a:endParaRPr lang="en-US">
              <a:latin typeface="Helvetic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sz="1200"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lnSpcReduction="20000"/>
          </a:bodyPr>
          <a:lstStyle/>
          <a:p>
            <a:r>
              <a:rPr lang="en-US" sz="1200" i="1" kern="1200" dirty="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Because OS manages the translation, we control the vertical, we control the horizontal.</a:t>
            </a:r>
          </a:p>
          <a:p>
            <a:r>
              <a:rPr lang="en-US" sz="1200" i="1" kern="1200" dirty="0">
                <a:solidFill>
                  <a:schemeClr val="tx1"/>
                </a:solidFill>
                <a:latin typeface="+mn-lt"/>
                <a:ea typeface="+mn-ea"/>
                <a:cs typeface="+mn-cs"/>
              </a:rPr>
              <a:t> </a:t>
            </a:r>
          </a:p>
          <a:p>
            <a:r>
              <a:rPr lang="en-US" sz="1200" kern="1200" dirty="0">
                <a:solidFill>
                  <a:schemeClr val="tx1"/>
                </a:solidFill>
                <a:latin typeface="+mn-lt"/>
                <a:ea typeface="+mn-ea"/>
                <a:cs typeface="+mn-cs"/>
              </a:rPr>
              <a:t>Hardware cost:</a:t>
            </a:r>
          </a:p>
          <a:p>
            <a:r>
              <a:rPr lang="en-US" sz="1200" kern="1200" dirty="0">
                <a:solidFill>
                  <a:schemeClr val="tx1"/>
                </a:solidFill>
                <a:latin typeface="+mn-lt"/>
                <a:ea typeface="+mn-ea"/>
                <a:cs typeface="+mn-cs"/>
              </a:rPr>
              <a:t>	2 registers</a:t>
            </a:r>
          </a:p>
          <a:p>
            <a:r>
              <a:rPr lang="en-US" sz="1200" kern="1200" dirty="0">
                <a:solidFill>
                  <a:schemeClr val="tx1"/>
                </a:solidFill>
                <a:latin typeface="+mn-lt"/>
                <a:ea typeface="+mn-ea"/>
                <a:cs typeface="+mn-cs"/>
              </a:rPr>
              <a:t>       	adder, comparator</a:t>
            </a:r>
          </a:p>
          <a:p>
            <a:r>
              <a:rPr lang="en-US" sz="1200" kern="1200" dirty="0">
                <a:solidFill>
                  <a:schemeClr val="tx1"/>
                </a:solidFill>
                <a:latin typeface="+mn-lt"/>
                <a:ea typeface="+mn-ea"/>
                <a:cs typeface="+mn-cs"/>
              </a:rPr>
              <a:t>Plus, slows down hardware because need to take time to do add/compare on every memory reference.</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In 60's, thought to be too expensive!</a:t>
            </a:r>
          </a:p>
          <a:p>
            <a:r>
              <a:rPr lang="en-US" sz="1200" i="1" kern="1200" dirty="0">
                <a:solidFill>
                  <a:schemeClr val="tx1"/>
                </a:solidFill>
                <a:latin typeface="+mn-lt"/>
                <a:ea typeface="+mn-ea"/>
                <a:cs typeface="+mn-cs"/>
              </a:rPr>
              <a:t> </a:t>
            </a:r>
          </a:p>
          <a:p>
            <a:r>
              <a:rPr lang="en-US" sz="1200" i="1" kern="1200" dirty="0">
                <a:solidFill>
                  <a:schemeClr val="tx1"/>
                </a:solidFill>
                <a:latin typeface="+mn-lt"/>
                <a:ea typeface="+mn-ea"/>
                <a:cs typeface="+mn-cs"/>
              </a:rPr>
              <a:t>But get better use of memory, and you get protection.  These are really important.  CPU speed (especially now) is the easy part.</a:t>
            </a: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lnSpcReduction="20000"/>
          </a:bodyPr>
          <a:lstStyle/>
          <a:p>
            <a:r>
              <a:rPr lang="en-US" sz="1200" i="1" kern="1200" dirty="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Because OS manages the translation, we control the vertical, we control the horizontal.</a:t>
            </a:r>
          </a:p>
          <a:p>
            <a:r>
              <a:rPr lang="en-US" sz="1200" i="1" kern="1200" dirty="0">
                <a:solidFill>
                  <a:schemeClr val="tx1"/>
                </a:solidFill>
                <a:latin typeface="+mn-lt"/>
                <a:ea typeface="+mn-ea"/>
                <a:cs typeface="+mn-cs"/>
              </a:rPr>
              <a:t> </a:t>
            </a:r>
          </a:p>
          <a:p>
            <a:r>
              <a:rPr lang="en-US" sz="1200" kern="1200" dirty="0">
                <a:solidFill>
                  <a:schemeClr val="tx1"/>
                </a:solidFill>
                <a:latin typeface="+mn-lt"/>
                <a:ea typeface="+mn-ea"/>
                <a:cs typeface="+mn-cs"/>
              </a:rPr>
              <a:t>Hardware cost:</a:t>
            </a:r>
          </a:p>
          <a:p>
            <a:r>
              <a:rPr lang="en-US" sz="1200" kern="1200" dirty="0">
                <a:solidFill>
                  <a:schemeClr val="tx1"/>
                </a:solidFill>
                <a:latin typeface="+mn-lt"/>
                <a:ea typeface="+mn-ea"/>
                <a:cs typeface="+mn-cs"/>
              </a:rPr>
              <a:t>	2 registers</a:t>
            </a:r>
          </a:p>
          <a:p>
            <a:r>
              <a:rPr lang="en-US" sz="1200" kern="1200" dirty="0">
                <a:solidFill>
                  <a:schemeClr val="tx1"/>
                </a:solidFill>
                <a:latin typeface="+mn-lt"/>
                <a:ea typeface="+mn-ea"/>
                <a:cs typeface="+mn-cs"/>
              </a:rPr>
              <a:t>       	adder, comparator</a:t>
            </a:r>
          </a:p>
          <a:p>
            <a:r>
              <a:rPr lang="en-US" sz="1200" kern="1200" dirty="0">
                <a:solidFill>
                  <a:schemeClr val="tx1"/>
                </a:solidFill>
                <a:latin typeface="+mn-lt"/>
                <a:ea typeface="+mn-ea"/>
                <a:cs typeface="+mn-cs"/>
              </a:rPr>
              <a:t>Plus, slows down hardware because need to take time to do add/compare on every memory reference.</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In 60's, thought to be too expensive!</a:t>
            </a:r>
          </a:p>
          <a:p>
            <a:r>
              <a:rPr lang="en-US" sz="1200" i="1" kern="1200" dirty="0">
                <a:solidFill>
                  <a:schemeClr val="tx1"/>
                </a:solidFill>
                <a:latin typeface="+mn-lt"/>
                <a:ea typeface="+mn-ea"/>
                <a:cs typeface="+mn-cs"/>
              </a:rPr>
              <a:t> </a:t>
            </a:r>
          </a:p>
          <a:p>
            <a:r>
              <a:rPr lang="en-US" sz="1200" i="1" kern="1200" dirty="0">
                <a:solidFill>
                  <a:schemeClr val="tx1"/>
                </a:solidFill>
                <a:latin typeface="+mn-lt"/>
                <a:ea typeface="+mn-ea"/>
                <a:cs typeface="+mn-cs"/>
              </a:rPr>
              <a:t>But get better use of memory, and you get protection.  These are really important.  CPU speed (especially now) is the easy part.</a:t>
            </a: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7BBB246F-20FF-4747-B1B0-6070E9844D89}" type="slidenum">
              <a:rPr lang="en-US">
                <a:latin typeface="Helvetica" charset="0"/>
              </a:rPr>
              <a:pPr/>
              <a:t>19</a:t>
            </a:fld>
            <a:endParaRPr lang="en-US">
              <a:latin typeface="Helvetic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AF66BD6A-729F-0949-8E26-A917F3F65F3A}" type="slidenum">
              <a:rPr lang="en-US">
                <a:latin typeface="Helvetica" charset="0"/>
              </a:rPr>
              <a:pPr/>
              <a:t>20</a:t>
            </a:fld>
            <a:endParaRPr lang="en-US">
              <a:latin typeface="Helvetica"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68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FA07557F-8F06-4039-8FA0-67D851949B53}" type="datetime1">
              <a:rPr lang="en-US" smtClean="0"/>
              <a:t>4/3/2019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Operating Systems: Lecture 24</a:t>
            </a:r>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51C60C9-3447-441A-B4C5-6636C22733A1}" type="datetime1">
              <a:rPr lang="en-US" smtClean="0"/>
              <a:t>4/3/2019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A285378-8456-4D69-BF00-C69FD9D866FA}" type="datetime1">
              <a:rPr lang="en-US" smtClean="0"/>
              <a:t>4/3/2019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a:t>Click to edit Master title style</a:t>
            </a:r>
          </a:p>
        </p:txBody>
      </p:sp>
      <p:sp>
        <p:nvSpPr>
          <p:cNvPr id="3" name="Content Placeholder 2"/>
          <p:cNvSpPr>
            <a:spLocks noGrp="1"/>
          </p:cNvSpPr>
          <p:nvPr>
            <p:ph sz="half" idx="1"/>
          </p:nvPr>
        </p:nvSpPr>
        <p:spPr>
          <a:xfrm>
            <a:off x="457200" y="1143000"/>
            <a:ext cx="8229600" cy="241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713163"/>
            <a:ext cx="8229600" cy="2417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9F7BAE5-8270-4378-996E-14A13AAD82C7}" type="datetime1">
              <a:rPr lang="en-US" smtClean="0"/>
              <a:t>4/3/2019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7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143000"/>
            <a:ext cx="4038600" cy="4987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0D83CFF3-10F2-476C-8A44-1144438B7E64}" type="datetime1">
              <a:rPr lang="en-US" smtClean="0"/>
              <a:t>4/3/2019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AF9A12C-CE9D-49AD-8D85-EE84F68C4764}" type="datetime1">
              <a:rPr lang="en-US" smtClean="0"/>
              <a:t>4/3/2019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616AD0A5-51D4-4511-9865-6835DDB535AE}" type="datetime1">
              <a:rPr lang="en-US" smtClean="0"/>
              <a:t>4/3/2019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6EE997F-C0A1-4192-A111-B8F602E8BF45}" type="datetime1">
              <a:rPr lang="en-US" smtClean="0"/>
              <a:t>4/3/2019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B542D30-9075-4430-A4FF-21EF3718D156}" type="datetime1">
              <a:rPr lang="en-US" smtClean="0"/>
              <a:t>4/3/2019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0079A60-8AB5-4F5F-907A-E10525A37794}" type="datetime1">
              <a:rPr lang="en-US" smtClean="0"/>
              <a:t>4/3/2019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4A44383-0DC6-4E9C-A6E0-4F1B6A0DE75D}" type="datetime1">
              <a:rPr lang="en-US" smtClean="0"/>
              <a:t>4/3/2019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F232B7D-0B67-442B-B1E1-DD5C3E9F6D8D}" type="datetime1">
              <a:rPr lang="en-US" smtClean="0"/>
              <a:t>4/3/2019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6E9C10-29E9-46AB-BC2E-C660E57C5CB8}" type="datetime1">
              <a:rPr lang="en-US" smtClean="0"/>
              <a:t>4/3/2019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Operating Systems: Lecture 24</a:t>
            </a:r>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F8326781-B4F9-44FE-AEBE-A564BFF89197}" type="datetime1">
              <a:rPr lang="en-US" smtClean="0"/>
              <a:t>4/3/2019</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a:t>Operating Systems: Lecture 24</a:t>
            </a:r>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295400"/>
            <a:ext cx="7623175" cy="2133600"/>
          </a:xfrm>
        </p:spPr>
        <p:txBody>
          <a:bodyPr/>
          <a:lstStyle/>
          <a:p>
            <a:pPr algn="ctr" eaLnBrk="1" hangingPunct="1"/>
            <a:r>
              <a:rPr lang="en-US" sz="4600" dirty="0">
                <a:latin typeface="Garamond" charset="0"/>
              </a:rPr>
              <a:t>EECE.4810/EECE.5730</a:t>
            </a:r>
            <a:br>
              <a:rPr lang="en-US" sz="4600" dirty="0">
                <a:latin typeface="Garamond" charset="0"/>
              </a:rPr>
            </a:br>
            <a:r>
              <a:rPr lang="en-US" sz="4600" dirty="0">
                <a:latin typeface="Garamond" charset="0"/>
              </a:rPr>
              <a:t>Operating Systems</a:t>
            </a:r>
          </a:p>
        </p:txBody>
      </p:sp>
      <p:sp>
        <p:nvSpPr>
          <p:cNvPr id="3075" name="Rectangle 3"/>
          <p:cNvSpPr>
            <a:spLocks noGrp="1" noChangeArrowheads="1"/>
          </p:cNvSpPr>
          <p:nvPr>
            <p:ph type="subTitle" idx="1"/>
          </p:nvPr>
        </p:nvSpPr>
        <p:spPr>
          <a:xfrm>
            <a:off x="0" y="3505200"/>
            <a:ext cx="9144000" cy="3048000"/>
          </a:xfrm>
        </p:spPr>
        <p:txBody>
          <a:bodyPr>
            <a:normAutofit lnSpcReduction="10000"/>
          </a:bodyPr>
          <a:lstStyle/>
          <a:p>
            <a:pPr algn="ctr" eaLnBrk="1" hangingPunct="1">
              <a:lnSpc>
                <a:spcPct val="90000"/>
              </a:lnSpc>
              <a:buFont typeface="Wingdings" charset="0"/>
              <a:buNone/>
            </a:pPr>
            <a:r>
              <a:rPr lang="en-US" dirty="0">
                <a:latin typeface="Arial" charset="0"/>
              </a:rPr>
              <a:t>Instructor:  </a:t>
            </a:r>
          </a:p>
          <a:p>
            <a:pPr algn="ctr" eaLnBrk="1" hangingPunct="1">
              <a:lnSpc>
                <a:spcPct val="90000"/>
              </a:lnSpc>
              <a:buFont typeface="Wingdings" charset="0"/>
              <a:buNone/>
            </a:pPr>
            <a:r>
              <a:rPr lang="en-US" dirty="0">
                <a:latin typeface="Arial" charset="0"/>
              </a:rPr>
              <a:t>Dr. Michael Geiger</a:t>
            </a:r>
          </a:p>
          <a:p>
            <a:pPr algn="ctr" eaLnBrk="1" hangingPunct="1">
              <a:lnSpc>
                <a:spcPct val="90000"/>
              </a:lnSpc>
              <a:buFont typeface="Wingdings" charset="0"/>
              <a:buNone/>
            </a:pPr>
            <a:r>
              <a:rPr lang="en-US" dirty="0">
                <a:latin typeface="Arial" charset="0"/>
              </a:rPr>
              <a:t>Spring 2019</a:t>
            </a: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24:</a:t>
            </a:r>
          </a:p>
          <a:p>
            <a:pPr algn="ctr" eaLnBrk="1" hangingPunct="1">
              <a:lnSpc>
                <a:spcPct val="90000"/>
              </a:lnSpc>
              <a:buFont typeface="Wingdings" charset="0"/>
              <a:buNone/>
            </a:pPr>
            <a:r>
              <a:rPr lang="en-US" dirty="0">
                <a:latin typeface="Arial" charset="0"/>
              </a:rPr>
              <a:t>Memory management: address translation intro, base and bounds</a:t>
            </a:r>
          </a:p>
          <a:p>
            <a:pPr algn="ctr" eaLnBrk="1" hangingPunct="1">
              <a:lnSpc>
                <a:spcPct val="90000"/>
              </a:lnSpc>
              <a:buFont typeface="Wingdings" charset="0"/>
              <a:buNone/>
            </a:pPr>
            <a:endParaRPr lang="en-US"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address translation</a:t>
            </a:r>
          </a:p>
        </p:txBody>
      </p:sp>
      <p:sp>
        <p:nvSpPr>
          <p:cNvPr id="3" name="Content Placeholder 2"/>
          <p:cNvSpPr>
            <a:spLocks noGrp="1"/>
          </p:cNvSpPr>
          <p:nvPr>
            <p:ph idx="1"/>
          </p:nvPr>
        </p:nvSpPr>
        <p:spPr/>
        <p:txBody>
          <a:bodyPr>
            <a:normAutofit fontScale="92500"/>
          </a:bodyPr>
          <a:lstStyle/>
          <a:p>
            <a:r>
              <a:rPr lang="en-US" dirty="0"/>
              <a:t>Translate </a:t>
            </a:r>
            <a:r>
              <a:rPr lang="en-US" u="sng" dirty="0"/>
              <a:t>every</a:t>
            </a:r>
            <a:r>
              <a:rPr lang="en-US" dirty="0"/>
              <a:t> memory reference</a:t>
            </a:r>
          </a:p>
          <a:p>
            <a:pPr lvl="1"/>
            <a:r>
              <a:rPr lang="en-US" dirty="0"/>
              <a:t>Process uses </a:t>
            </a:r>
            <a:r>
              <a:rPr lang="en-US" dirty="0">
                <a:solidFill>
                  <a:srgbClr val="0000FF"/>
                </a:solidFill>
              </a:rPr>
              <a:t>virtual addresses</a:t>
            </a:r>
          </a:p>
          <a:p>
            <a:pPr lvl="1"/>
            <a:r>
              <a:rPr lang="en-US" dirty="0"/>
              <a:t>Hardware uses </a:t>
            </a:r>
            <a:r>
              <a:rPr lang="en-US" dirty="0">
                <a:solidFill>
                  <a:srgbClr val="0000FF"/>
                </a:solidFill>
              </a:rPr>
              <a:t>physical addresses</a:t>
            </a:r>
          </a:p>
          <a:p>
            <a:r>
              <a:rPr lang="en-US" dirty="0"/>
              <a:t>Translation enforces protection</a:t>
            </a:r>
          </a:p>
          <a:p>
            <a:pPr lvl="1"/>
            <a:r>
              <a:rPr lang="en-US" dirty="0"/>
              <a:t>One process can’t access another’s address space unless allowed</a:t>
            </a:r>
          </a:p>
          <a:p>
            <a:r>
              <a:rPr lang="en-US" dirty="0"/>
              <a:t>Translation enables virtual memory</a:t>
            </a:r>
          </a:p>
          <a:p>
            <a:pPr lvl="1"/>
            <a:r>
              <a:rPr lang="en-US" dirty="0"/>
              <a:t>Virtual address only in physical memory when necessary</a:t>
            </a:r>
          </a:p>
          <a:p>
            <a:pPr lvl="1"/>
            <a:r>
              <a:rPr lang="en-US" dirty="0"/>
              <a:t>Can change translations on the fly--physical memory addresses assigned when blocks brought in from disk</a:t>
            </a:r>
          </a:p>
        </p:txBody>
      </p:sp>
      <p:sp>
        <p:nvSpPr>
          <p:cNvPr id="4" name="Date Placeholder 3"/>
          <p:cNvSpPr>
            <a:spLocks noGrp="1"/>
          </p:cNvSpPr>
          <p:nvPr>
            <p:ph type="dt" sz="half" idx="10"/>
          </p:nvPr>
        </p:nvSpPr>
        <p:spPr/>
        <p:txBody>
          <a:bodyPr/>
          <a:lstStyle/>
          <a:p>
            <a:fld id="{CA96EF6C-3266-4C9F-BD16-18C5E5EC71F3}"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249578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Concept</a:t>
            </a:r>
          </a:p>
        </p:txBody>
      </p:sp>
      <p:pic>
        <p:nvPicPr>
          <p:cNvPr id="4" name="Content Placeholder 3" descr="ch8-01_abstract.pdf"/>
          <p:cNvPicPr>
            <a:picLocks noGrp="1" noChangeAspect="1"/>
          </p:cNvPicPr>
          <p:nvPr>
            <p:ph idx="1"/>
          </p:nvPr>
        </p:nvPicPr>
        <p:blipFill>
          <a:blip r:embed="rId2"/>
          <a:srcRect l="-3258" r="-3258"/>
          <a:stretch>
            <a:fillRect/>
          </a:stretch>
        </p:blipFill>
        <p:spPr/>
      </p:pic>
      <p:sp>
        <p:nvSpPr>
          <p:cNvPr id="3" name="Date Placeholder 2"/>
          <p:cNvSpPr>
            <a:spLocks noGrp="1"/>
          </p:cNvSpPr>
          <p:nvPr>
            <p:ph type="dt" sz="half" idx="10"/>
          </p:nvPr>
        </p:nvSpPr>
        <p:spPr/>
        <p:txBody>
          <a:bodyPr/>
          <a:lstStyle/>
          <a:p>
            <a:fld id="{C7463F6A-7FFA-47CB-9834-964B9B608F8C}"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11</a:t>
            </a:fld>
            <a:endParaRPr lang="en-US"/>
          </a:p>
        </p:txBody>
      </p:sp>
    </p:spTree>
    <p:extLst>
      <p:ext uri="{BB962C8B-B14F-4D97-AF65-F5344CB8AC3E}">
        <p14:creationId xmlns:p14="http://schemas.microsoft.com/office/powerpoint/2010/main" val="123851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address translation</a:t>
            </a:r>
          </a:p>
        </p:txBody>
      </p:sp>
      <p:sp>
        <p:nvSpPr>
          <p:cNvPr id="3" name="Content Placeholder 2"/>
          <p:cNvSpPr>
            <a:spLocks noGrp="1"/>
          </p:cNvSpPr>
          <p:nvPr>
            <p:ph idx="1"/>
          </p:nvPr>
        </p:nvSpPr>
        <p:spPr/>
        <p:txBody>
          <a:bodyPr>
            <a:normAutofit fontScale="92500" lnSpcReduction="10000"/>
          </a:bodyPr>
          <a:lstStyle/>
          <a:p>
            <a:r>
              <a:rPr lang="en-US" dirty="0"/>
              <a:t>Base </a:t>
            </a:r>
            <a:r>
              <a:rPr lang="en-US"/>
              <a:t>and bounds</a:t>
            </a:r>
            <a:endParaRPr lang="en-US" dirty="0"/>
          </a:p>
          <a:p>
            <a:pPr lvl="1"/>
            <a:r>
              <a:rPr lang="en-US" dirty="0"/>
              <a:t>Contiguous region allocated for entire address space</a:t>
            </a:r>
          </a:p>
          <a:p>
            <a:r>
              <a:rPr lang="en-US" dirty="0"/>
              <a:t>Segmentation</a:t>
            </a:r>
          </a:p>
          <a:p>
            <a:pPr lvl="1"/>
            <a:r>
              <a:rPr lang="en-US" dirty="0"/>
              <a:t>Address space split into variable-sized segments</a:t>
            </a:r>
          </a:p>
          <a:p>
            <a:r>
              <a:rPr lang="en-US" dirty="0"/>
              <a:t>Paging</a:t>
            </a:r>
          </a:p>
          <a:p>
            <a:pPr lvl="1"/>
            <a:r>
              <a:rPr lang="en-US" dirty="0"/>
              <a:t>Address space split into fixed-size pages</a:t>
            </a:r>
          </a:p>
          <a:p>
            <a:pPr lvl="1"/>
            <a:endParaRPr lang="en-US" dirty="0"/>
          </a:p>
          <a:p>
            <a:r>
              <a:rPr lang="en-US" dirty="0"/>
              <a:t>Tradeoffs between</a:t>
            </a:r>
          </a:p>
          <a:p>
            <a:pPr lvl="1"/>
            <a:r>
              <a:rPr lang="en-US" dirty="0"/>
              <a:t>Flexibility (sharing, growth, VM)</a:t>
            </a:r>
          </a:p>
          <a:p>
            <a:pPr lvl="1"/>
            <a:r>
              <a:rPr lang="en-US" dirty="0"/>
              <a:t>Size of data needed to support translation</a:t>
            </a:r>
          </a:p>
          <a:p>
            <a:pPr lvl="1"/>
            <a:r>
              <a:rPr lang="en-US" dirty="0"/>
              <a:t>Speed of translation</a:t>
            </a:r>
          </a:p>
        </p:txBody>
      </p:sp>
      <p:sp>
        <p:nvSpPr>
          <p:cNvPr id="4" name="Date Placeholder 3"/>
          <p:cNvSpPr>
            <a:spLocks noGrp="1"/>
          </p:cNvSpPr>
          <p:nvPr>
            <p:ph type="dt" sz="half" idx="10"/>
          </p:nvPr>
        </p:nvSpPr>
        <p:spPr/>
        <p:txBody>
          <a:bodyPr/>
          <a:lstStyle/>
          <a:p>
            <a:fld id="{E61C6A92-F93D-44F6-85A8-1069E72FEDE0}"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212635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bounds</a:t>
            </a:r>
          </a:p>
        </p:txBody>
      </p:sp>
      <p:sp>
        <p:nvSpPr>
          <p:cNvPr id="3" name="Content Placeholder 2"/>
          <p:cNvSpPr>
            <a:spLocks noGrp="1"/>
          </p:cNvSpPr>
          <p:nvPr>
            <p:ph idx="1"/>
          </p:nvPr>
        </p:nvSpPr>
        <p:spPr/>
        <p:txBody>
          <a:bodyPr>
            <a:normAutofit lnSpcReduction="10000"/>
          </a:bodyPr>
          <a:lstStyle/>
          <a:p>
            <a:r>
              <a:rPr lang="en-US" dirty="0"/>
              <a:t>Each process allocated contiguous block for entire address space</a:t>
            </a:r>
          </a:p>
          <a:p>
            <a:r>
              <a:rPr lang="en-US" dirty="0"/>
              <a:t>Address space defined by two values</a:t>
            </a:r>
          </a:p>
          <a:p>
            <a:pPr lvl="1"/>
            <a:r>
              <a:rPr lang="en-US" dirty="0">
                <a:solidFill>
                  <a:srgbClr val="0000FF"/>
                </a:solidFill>
              </a:rPr>
              <a:t>Base (or relocation register)</a:t>
            </a:r>
            <a:r>
              <a:rPr lang="en-US" dirty="0"/>
              <a:t>: lowest PA used</a:t>
            </a:r>
          </a:p>
          <a:p>
            <a:pPr lvl="1"/>
            <a:r>
              <a:rPr lang="en-US" dirty="0">
                <a:solidFill>
                  <a:srgbClr val="0000FF"/>
                </a:solidFill>
              </a:rPr>
              <a:t>Bound (or limit)</a:t>
            </a:r>
            <a:r>
              <a:rPr lang="en-US" dirty="0"/>
              <a:t>: total size of address space</a:t>
            </a:r>
          </a:p>
          <a:p>
            <a:pPr lvl="1"/>
            <a:r>
              <a:rPr lang="en-US" dirty="0"/>
              <a:t>Only OS can change values</a:t>
            </a:r>
          </a:p>
          <a:p>
            <a:pPr lvl="1"/>
            <a:r>
              <a:rPr lang="en-US" dirty="0"/>
              <a:t>HW support: only two registers</a:t>
            </a:r>
            <a:endParaRPr lang="en-US" dirty="0">
              <a:solidFill>
                <a:srgbClr val="0000FF"/>
              </a:solidFill>
            </a:endParaRPr>
          </a:p>
          <a:p>
            <a:r>
              <a:rPr lang="en-US" dirty="0"/>
              <a:t>Process sees virtual address space</a:t>
            </a:r>
          </a:p>
          <a:p>
            <a:pPr marL="0" indent="0">
              <a:buNone/>
            </a:pPr>
            <a:r>
              <a:rPr lang="en-US" dirty="0"/>
              <a:t>	0 ≤ address &lt; bound</a:t>
            </a:r>
          </a:p>
          <a:p>
            <a:r>
              <a:rPr lang="en-US" dirty="0"/>
              <a:t>Simple translation: PA = VA + base</a:t>
            </a:r>
          </a:p>
          <a:p>
            <a:endParaRPr lang="en-US" dirty="0"/>
          </a:p>
        </p:txBody>
      </p:sp>
      <p:sp>
        <p:nvSpPr>
          <p:cNvPr id="4" name="Date Placeholder 3"/>
          <p:cNvSpPr>
            <a:spLocks noGrp="1"/>
          </p:cNvSpPr>
          <p:nvPr>
            <p:ph type="dt" sz="half" idx="10"/>
          </p:nvPr>
        </p:nvSpPr>
        <p:spPr/>
        <p:txBody>
          <a:bodyPr/>
          <a:lstStyle/>
          <a:p>
            <a:fld id="{A16EBC06-BB04-4854-965A-1873866C6105}"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13</a:t>
            </a:fld>
            <a:endParaRPr lang="en-US"/>
          </a:p>
        </p:txBody>
      </p:sp>
    </p:spTree>
    <p:extLst>
      <p:ext uri="{BB962C8B-B14F-4D97-AF65-F5344CB8AC3E}">
        <p14:creationId xmlns:p14="http://schemas.microsoft.com/office/powerpoint/2010/main" val="225595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Virtually Addressed Base and Bounds</a:t>
            </a:r>
          </a:p>
        </p:txBody>
      </p:sp>
      <p:pic>
        <p:nvPicPr>
          <p:cNvPr id="4" name="Content Placeholder 3" descr="ch8-02_virtualbase.pdf"/>
          <p:cNvPicPr>
            <a:picLocks noGrp="1" noChangeAspect="1"/>
          </p:cNvPicPr>
          <p:nvPr>
            <p:ph idx="1"/>
          </p:nvPr>
        </p:nvPicPr>
        <p:blipFill>
          <a:blip r:embed="rId3"/>
          <a:srcRect t="-9440" b="-9440"/>
          <a:stretch>
            <a:fillRect/>
          </a:stretch>
        </p:blipFill>
        <p:spPr>
          <a:xfrm>
            <a:off x="-298052" y="942828"/>
            <a:ext cx="9760135" cy="5367698"/>
          </a:xfrm>
        </p:spPr>
      </p:pic>
      <p:sp>
        <p:nvSpPr>
          <p:cNvPr id="3" name="Date Placeholder 2"/>
          <p:cNvSpPr>
            <a:spLocks noGrp="1"/>
          </p:cNvSpPr>
          <p:nvPr>
            <p:ph type="dt" sz="half" idx="10"/>
          </p:nvPr>
        </p:nvSpPr>
        <p:spPr/>
        <p:txBody>
          <a:bodyPr/>
          <a:lstStyle/>
          <a:p>
            <a:fld id="{C0A92A49-DA00-413B-9E69-FB22C2ABC1D1}"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216360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and bounds pros/cons</a:t>
            </a:r>
          </a:p>
        </p:txBody>
      </p:sp>
      <p:sp>
        <p:nvSpPr>
          <p:cNvPr id="3" name="Content Placeholder 2"/>
          <p:cNvSpPr>
            <a:spLocks noGrp="1"/>
          </p:cNvSpPr>
          <p:nvPr>
            <p:ph idx="1"/>
          </p:nvPr>
        </p:nvSpPr>
        <p:spPr/>
        <p:txBody>
          <a:bodyPr>
            <a:normAutofit fontScale="85000" lnSpcReduction="20000"/>
          </a:bodyPr>
          <a:lstStyle/>
          <a:p>
            <a:r>
              <a:rPr lang="en-US" dirty="0"/>
              <a:t>What are benefits?</a:t>
            </a:r>
          </a:p>
          <a:p>
            <a:endParaRPr lang="en-US" dirty="0"/>
          </a:p>
          <a:p>
            <a:endParaRPr lang="en-US" dirty="0"/>
          </a:p>
          <a:p>
            <a:endParaRPr lang="en-US" dirty="0"/>
          </a:p>
          <a:p>
            <a:endParaRPr lang="en-US" dirty="0"/>
          </a:p>
          <a:p>
            <a:r>
              <a:rPr lang="en-US" dirty="0"/>
              <a:t>What are downsides?</a:t>
            </a:r>
          </a:p>
          <a:p>
            <a:endParaRPr lang="en-US" dirty="0"/>
          </a:p>
          <a:p>
            <a:endParaRPr lang="en-US" dirty="0"/>
          </a:p>
          <a:p>
            <a:endParaRPr lang="en-US" dirty="0"/>
          </a:p>
          <a:p>
            <a:r>
              <a:rPr lang="en-US" dirty="0"/>
              <a:t>Does base and bounds support:</a:t>
            </a:r>
          </a:p>
          <a:p>
            <a:pPr lvl="1"/>
            <a:r>
              <a:rPr lang="en-US" dirty="0"/>
              <a:t>Address independence?</a:t>
            </a:r>
          </a:p>
          <a:p>
            <a:pPr lvl="1"/>
            <a:r>
              <a:rPr lang="en-US" dirty="0"/>
              <a:t>Protection?</a:t>
            </a:r>
          </a:p>
          <a:p>
            <a:pPr lvl="1"/>
            <a:r>
              <a:rPr lang="en-US" dirty="0"/>
              <a:t>Virtual memory?</a:t>
            </a:r>
          </a:p>
          <a:p>
            <a:pPr lvl="1"/>
            <a:endParaRPr lang="en-US" dirty="0"/>
          </a:p>
        </p:txBody>
      </p:sp>
      <p:sp>
        <p:nvSpPr>
          <p:cNvPr id="4" name="Date Placeholder 3"/>
          <p:cNvSpPr>
            <a:spLocks noGrp="1"/>
          </p:cNvSpPr>
          <p:nvPr>
            <p:ph type="dt" sz="half" idx="10"/>
          </p:nvPr>
        </p:nvSpPr>
        <p:spPr/>
        <p:txBody>
          <a:bodyPr/>
          <a:lstStyle/>
          <a:p>
            <a:fld id="{47986259-613A-4B77-A064-5D26E8C1B035}"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103736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and bounds pros/cons (continued)</a:t>
            </a:r>
          </a:p>
        </p:txBody>
      </p:sp>
      <p:sp>
        <p:nvSpPr>
          <p:cNvPr id="3" name="Content Placeholder 2"/>
          <p:cNvSpPr>
            <a:spLocks noGrp="1"/>
          </p:cNvSpPr>
          <p:nvPr>
            <p:ph idx="1"/>
          </p:nvPr>
        </p:nvSpPr>
        <p:spPr/>
        <p:txBody>
          <a:bodyPr>
            <a:normAutofit fontScale="92500" lnSpcReduction="20000"/>
          </a:bodyPr>
          <a:lstStyle/>
          <a:p>
            <a:r>
              <a:rPr lang="en-US" dirty="0"/>
              <a:t>Pros</a:t>
            </a:r>
          </a:p>
          <a:p>
            <a:pPr lvl="1"/>
            <a:r>
              <a:rPr lang="en-US" dirty="0"/>
              <a:t>Simple</a:t>
            </a:r>
          </a:p>
          <a:p>
            <a:pPr lvl="1"/>
            <a:r>
              <a:rPr lang="en-US" dirty="0"/>
              <a:t>Fast (2 registers, adder, comparator)</a:t>
            </a:r>
          </a:p>
          <a:p>
            <a:pPr lvl="1"/>
            <a:r>
              <a:rPr lang="en-US" dirty="0"/>
              <a:t>Context switch—save base/bound (</a:t>
            </a:r>
            <a:r>
              <a:rPr lang="en-US" dirty="0" err="1"/>
              <a:t>mem</a:t>
            </a:r>
            <a:r>
              <a:rPr lang="en-US" dirty="0"/>
              <a:t> if needed)</a:t>
            </a:r>
          </a:p>
          <a:p>
            <a:pPr lvl="1"/>
            <a:r>
              <a:rPr lang="en-US" dirty="0"/>
              <a:t>Safe … as far as multiple processes are concerned</a:t>
            </a:r>
          </a:p>
          <a:p>
            <a:pPr lvl="1"/>
            <a:r>
              <a:rPr lang="en-US" dirty="0"/>
              <a:t>Can relocate in physical memory without changing process</a:t>
            </a:r>
          </a:p>
          <a:p>
            <a:r>
              <a:rPr lang="en-US" dirty="0"/>
              <a:t>Cons</a:t>
            </a:r>
          </a:p>
          <a:p>
            <a:pPr lvl="1"/>
            <a:r>
              <a:rPr lang="en-US" dirty="0"/>
              <a:t>Can’t keep program from accidentally overwriting its own code</a:t>
            </a:r>
          </a:p>
          <a:p>
            <a:pPr lvl="1"/>
            <a:r>
              <a:rPr lang="en-US" dirty="0"/>
              <a:t>Can’t share (partial) code/data with other processes</a:t>
            </a:r>
          </a:p>
          <a:p>
            <a:pPr lvl="1"/>
            <a:r>
              <a:rPr lang="en-US" dirty="0"/>
              <a:t>Can’t grow stack/heap as needed</a:t>
            </a:r>
          </a:p>
          <a:p>
            <a:pPr lvl="1"/>
            <a:r>
              <a:rPr lang="en-US" dirty="0"/>
              <a:t>Fragmentation</a:t>
            </a:r>
          </a:p>
        </p:txBody>
      </p:sp>
      <p:sp>
        <p:nvSpPr>
          <p:cNvPr id="4" name="Date Placeholder 3"/>
          <p:cNvSpPr>
            <a:spLocks noGrp="1"/>
          </p:cNvSpPr>
          <p:nvPr>
            <p:ph type="dt" sz="half" idx="10"/>
          </p:nvPr>
        </p:nvSpPr>
        <p:spPr/>
        <p:txBody>
          <a:bodyPr/>
          <a:lstStyle/>
          <a:p>
            <a:fld id="{B1BBE872-619C-41FF-AD7E-96E8031D968F}"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16</a:t>
            </a:fld>
            <a:endParaRPr lang="en-US"/>
          </a:p>
        </p:txBody>
      </p:sp>
    </p:spTree>
    <p:extLst>
      <p:ext uri="{BB962C8B-B14F-4D97-AF65-F5344CB8AC3E}">
        <p14:creationId xmlns:p14="http://schemas.microsoft.com/office/powerpoint/2010/main" val="134140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Fragmentation</a:t>
            </a:r>
          </a:p>
        </p:txBody>
      </p:sp>
      <p:sp>
        <p:nvSpPr>
          <p:cNvPr id="9" name="Content Placeholder 8"/>
          <p:cNvSpPr>
            <a:spLocks noGrp="1"/>
          </p:cNvSpPr>
          <p:nvPr>
            <p:ph idx="1"/>
          </p:nvPr>
        </p:nvSpPr>
        <p:spPr/>
        <p:txBody>
          <a:bodyPr/>
          <a:lstStyle/>
          <a:p>
            <a:r>
              <a:rPr lang="en-US" dirty="0">
                <a:solidFill>
                  <a:srgbClr val="0000FF"/>
                </a:solidFill>
              </a:rPr>
              <a:t>Internal fragmentation</a:t>
            </a:r>
          </a:p>
          <a:p>
            <a:pPr lvl="1"/>
            <a:r>
              <a:rPr lang="en-US" dirty="0"/>
              <a:t>Wasted space inside partition</a:t>
            </a:r>
          </a:p>
          <a:p>
            <a:pPr lvl="1"/>
            <a:r>
              <a:rPr lang="en-US" dirty="0"/>
              <a:t>Common with fixed-size partitions</a:t>
            </a:r>
          </a:p>
          <a:p>
            <a:r>
              <a:rPr lang="en-US" dirty="0">
                <a:solidFill>
                  <a:srgbClr val="0000FF"/>
                </a:solidFill>
              </a:rPr>
              <a:t>External fragmentation</a:t>
            </a:r>
          </a:p>
          <a:p>
            <a:pPr lvl="1"/>
            <a:r>
              <a:rPr lang="en-US" dirty="0"/>
              <a:t>Total memory space exists to satisfy request but is non-contiguous</a:t>
            </a:r>
          </a:p>
          <a:p>
            <a:pPr lvl="1"/>
            <a:r>
              <a:rPr lang="en-US" dirty="0"/>
              <a:t>Result of leftover space as processes exit</a:t>
            </a:r>
          </a:p>
          <a:p>
            <a:pPr lvl="1"/>
            <a:r>
              <a:rPr lang="en-US" dirty="0"/>
              <a:t>Can resolve through compaction</a:t>
            </a:r>
          </a:p>
          <a:p>
            <a:pPr lvl="2"/>
            <a:r>
              <a:rPr lang="en-US" dirty="0"/>
              <a:t>Shuffle memory blocks to make partitions use consecutive addresses</a:t>
            </a:r>
          </a:p>
          <a:p>
            <a:pPr lvl="1"/>
            <a:endParaRPr lang="en-US" dirty="0"/>
          </a:p>
          <a:p>
            <a:endParaRPr lang="en-US" dirty="0"/>
          </a:p>
        </p:txBody>
      </p:sp>
      <p:sp>
        <p:nvSpPr>
          <p:cNvPr id="5" name="Date Placeholder 4"/>
          <p:cNvSpPr>
            <a:spLocks noGrp="1"/>
          </p:cNvSpPr>
          <p:nvPr>
            <p:ph type="dt" sz="half" idx="10"/>
          </p:nvPr>
        </p:nvSpPr>
        <p:spPr/>
        <p:txBody>
          <a:bodyPr/>
          <a:lstStyle/>
          <a:p>
            <a:fld id="{B94FF4AB-2B65-44D1-8F96-09854F40B15B}" type="datetime1">
              <a:rPr lang="en-US" smtClean="0"/>
              <a:t>4/3/2019</a:t>
            </a:fld>
            <a:endParaRPr lang="en-US"/>
          </a:p>
        </p:txBody>
      </p:sp>
      <p:sp>
        <p:nvSpPr>
          <p:cNvPr id="6" name="Footer Placeholder 5"/>
          <p:cNvSpPr>
            <a:spLocks noGrp="1"/>
          </p:cNvSpPr>
          <p:nvPr>
            <p:ph type="ftr" sz="quarter" idx="11"/>
          </p:nvPr>
        </p:nvSpPr>
        <p:spPr/>
        <p:txBody>
          <a:bodyPr/>
          <a:lstStyle/>
          <a:p>
            <a:pPr>
              <a:defRPr/>
            </a:pPr>
            <a:r>
              <a:rPr lang="en-US" altLang="en-US"/>
              <a:t>Operating Systems: Lecture 24</a:t>
            </a:r>
          </a:p>
        </p:txBody>
      </p:sp>
      <p:sp>
        <p:nvSpPr>
          <p:cNvPr id="7" name="Slide Number Placeholder 6"/>
          <p:cNvSpPr>
            <a:spLocks noGrp="1"/>
          </p:cNvSpPr>
          <p:nvPr>
            <p:ph type="sldNum" sz="quarter" idx="12"/>
          </p:nvPr>
        </p:nvSpPr>
        <p:spPr/>
        <p:txBody>
          <a:bodyPr/>
          <a:lstStyle/>
          <a:p>
            <a:fld id="{F1BE0F1F-2016-AB47-89E8-85EB545AF702}" type="slidenum">
              <a:rPr lang="en-US" smtClean="0"/>
              <a:pPr/>
              <a:t>17</a:t>
            </a:fld>
            <a:endParaRPr lang="en-US"/>
          </a:p>
        </p:txBody>
      </p:sp>
    </p:spTree>
    <p:extLst>
      <p:ext uri="{BB962C8B-B14F-4D97-AF65-F5344CB8AC3E}">
        <p14:creationId xmlns:p14="http://schemas.microsoft.com/office/powerpoint/2010/main" val="385564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and bounds sharing</a:t>
            </a:r>
          </a:p>
        </p:txBody>
      </p:sp>
      <p:pic>
        <p:nvPicPr>
          <p:cNvPr id="7" name="Content Placeholder 6"/>
          <p:cNvPicPr>
            <a:picLocks noGrp="1" noChangeAspect="1"/>
          </p:cNvPicPr>
          <p:nvPr>
            <p:ph sz="half" idx="1"/>
          </p:nvPr>
        </p:nvPicPr>
        <p:blipFill>
          <a:blip r:embed="rId2"/>
          <a:srcRect l="-3056" r="-3056"/>
          <a:stretch>
            <a:fillRect/>
          </a:stretch>
        </p:blipFill>
        <p:spPr>
          <a:xfrm>
            <a:off x="457200" y="1392237"/>
            <a:ext cx="8229600" cy="2417763"/>
          </a:xfrm>
        </p:spPr>
      </p:pic>
      <p:sp>
        <p:nvSpPr>
          <p:cNvPr id="8" name="Text Placeholder 7"/>
          <p:cNvSpPr>
            <a:spLocks noGrp="1"/>
          </p:cNvSpPr>
          <p:nvPr>
            <p:ph type="body" sz="half" idx="2"/>
          </p:nvPr>
        </p:nvSpPr>
        <p:spPr>
          <a:xfrm>
            <a:off x="457200" y="4267200"/>
            <a:ext cx="8229600" cy="1863726"/>
          </a:xfrm>
        </p:spPr>
        <p:txBody>
          <a:bodyPr/>
          <a:lstStyle/>
          <a:p>
            <a:r>
              <a:rPr lang="en-US" dirty="0"/>
              <a:t>Even if we split code/data, sharing all or none </a:t>
            </a:r>
          </a:p>
        </p:txBody>
      </p:sp>
      <p:sp>
        <p:nvSpPr>
          <p:cNvPr id="4" name="Date Placeholder 3"/>
          <p:cNvSpPr>
            <a:spLocks noGrp="1"/>
          </p:cNvSpPr>
          <p:nvPr>
            <p:ph type="dt" sz="half" idx="10"/>
          </p:nvPr>
        </p:nvSpPr>
        <p:spPr/>
        <p:txBody>
          <a:bodyPr/>
          <a:lstStyle/>
          <a:p>
            <a:fld id="{9564F0A1-CE33-4FB1-AE5D-4CB466372C8D}"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18</a:t>
            </a:fld>
            <a:endParaRPr lang="en-US"/>
          </a:p>
        </p:txBody>
      </p:sp>
    </p:spTree>
    <p:extLst>
      <p:ext uri="{BB962C8B-B14F-4D97-AF65-F5344CB8AC3E}">
        <p14:creationId xmlns:p14="http://schemas.microsoft.com/office/powerpoint/2010/main" val="180713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Multiple-partition allocation</a:t>
            </a:r>
            <a:br>
              <a:rPr lang="en-US"/>
            </a:br>
            <a:endParaRPr lang="en-US"/>
          </a:p>
        </p:txBody>
      </p:sp>
      <p:sp>
        <p:nvSpPr>
          <p:cNvPr id="25603" name="Rectangle 3"/>
          <p:cNvSpPr>
            <a:spLocks noGrp="1" noChangeArrowheads="1"/>
          </p:cNvSpPr>
          <p:nvPr>
            <p:ph idx="1"/>
          </p:nvPr>
        </p:nvSpPr>
        <p:spPr>
          <a:xfrm>
            <a:off x="457200" y="1066800"/>
            <a:ext cx="8229600" cy="3276599"/>
          </a:xfrm>
        </p:spPr>
        <p:txBody>
          <a:bodyPr>
            <a:normAutofit fontScale="77500" lnSpcReduction="20000"/>
          </a:bodyPr>
          <a:lstStyle/>
          <a:p>
            <a:r>
              <a:rPr lang="en-US" dirty="0"/>
              <a:t>Degree of multiprogramming limited by number of partitions</a:t>
            </a:r>
          </a:p>
          <a:p>
            <a:r>
              <a:rPr lang="en-US" dirty="0"/>
              <a:t>Variable-sized partitions for efficiency</a:t>
            </a:r>
          </a:p>
          <a:p>
            <a:r>
              <a:rPr lang="en-US" dirty="0">
                <a:solidFill>
                  <a:srgbClr val="0000FF"/>
                </a:solidFill>
              </a:rPr>
              <a:t>Hole</a:t>
            </a:r>
            <a:r>
              <a:rPr lang="en-US" dirty="0"/>
              <a:t> – block of available memory; holes of various size are scattered throughout memory</a:t>
            </a:r>
          </a:p>
          <a:p>
            <a:r>
              <a:rPr lang="en-US" dirty="0"/>
              <a:t>When a process arrives, it is allocated memory from a hole large enough to accommodate it</a:t>
            </a:r>
          </a:p>
          <a:p>
            <a:r>
              <a:rPr lang="en-US" dirty="0"/>
              <a:t>Process exiting frees its partition, adjacent free partitions combined</a:t>
            </a:r>
          </a:p>
          <a:p>
            <a:r>
              <a:rPr lang="en-US" dirty="0"/>
              <a:t>Operating system maintains information about:</a:t>
            </a:r>
            <a:br>
              <a:rPr lang="en-US" dirty="0"/>
            </a:br>
            <a:r>
              <a:rPr lang="en-US" dirty="0"/>
              <a:t>a) allocated partitions    b) free partitions (hole)</a:t>
            </a:r>
          </a:p>
        </p:txBody>
      </p:sp>
      <p:pic>
        <p:nvPicPr>
          <p:cNvPr id="25604"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400" y="4343400"/>
            <a:ext cx="6675437" cy="217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56268E8D-4AF3-4456-988A-4F7A58945736}"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380981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a:t>Lecture outline</a:t>
            </a:r>
          </a:p>
        </p:txBody>
      </p:sp>
      <p:sp>
        <p:nvSpPr>
          <p:cNvPr id="4099" name="Rectangle 5"/>
          <p:cNvSpPr>
            <a:spLocks noGrp="1" noChangeArrowheads="1"/>
          </p:cNvSpPr>
          <p:nvPr>
            <p:ph idx="1"/>
          </p:nvPr>
        </p:nvSpPr>
        <p:spPr/>
        <p:txBody>
          <a:bodyPr>
            <a:normAutofit/>
          </a:bodyPr>
          <a:lstStyle/>
          <a:p>
            <a:r>
              <a:rPr lang="en-US" dirty="0"/>
              <a:t>Announcements/reminders</a:t>
            </a:r>
          </a:p>
          <a:p>
            <a:pPr lvl="1"/>
            <a:r>
              <a:rPr lang="en-US" dirty="0"/>
              <a:t>Program 3 due 4/22</a:t>
            </a:r>
          </a:p>
          <a:p>
            <a:pPr lvl="1"/>
            <a:r>
              <a:rPr lang="en-US" dirty="0"/>
              <a:t>Exams to be returned Friday or Monday</a:t>
            </a:r>
          </a:p>
          <a:p>
            <a:r>
              <a:rPr lang="en-US" dirty="0"/>
              <a:t>Today’s lecture: memory management</a:t>
            </a:r>
          </a:p>
          <a:p>
            <a:pPr lvl="1"/>
            <a:r>
              <a:rPr lang="en-US" dirty="0"/>
              <a:t>Address translation basics</a:t>
            </a:r>
          </a:p>
          <a:p>
            <a:pPr lvl="1"/>
            <a:r>
              <a:rPr lang="en-US" dirty="0"/>
              <a:t>Address translation schemes</a:t>
            </a:r>
          </a:p>
          <a:p>
            <a:pPr lvl="2"/>
            <a:r>
              <a:rPr lang="en-US" dirty="0"/>
              <a:t>Base and bounds</a:t>
            </a:r>
          </a:p>
          <a:p>
            <a:pPr lvl="2"/>
            <a:r>
              <a:rPr lang="en-US" dirty="0"/>
              <a:t>Segmentation</a:t>
            </a:r>
          </a:p>
          <a:p>
            <a:pPr lvl="2"/>
            <a:r>
              <a:rPr lang="en-US" dirty="0"/>
              <a:t>Paging</a:t>
            </a:r>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A13465B-4079-4DC6-8160-46F71DE384AE}" type="datetime1">
              <a:rPr lang="en-US" smtClean="0">
                <a:latin typeface="Garamond"/>
              </a:rPr>
              <a:t>4/3/2019</a:t>
            </a:fld>
            <a:endParaRPr lang="en-US" dirty="0">
              <a:latin typeface="Garamond"/>
              <a:cs typeface="Garamond"/>
            </a:endParaRPr>
          </a:p>
        </p:txBody>
      </p:sp>
      <p:sp>
        <p:nvSpPr>
          <p:cNvPr id="5" name="Footer Placeholder 4"/>
          <p:cNvSpPr>
            <a:spLocks noGrp="1"/>
          </p:cNvSpPr>
          <p:nvPr>
            <p:ph type="ftr" sz="quarter" idx="11"/>
          </p:nvPr>
        </p:nvSpPr>
        <p:spPr/>
        <p:txBody>
          <a:bodyPr/>
          <a:lstStyle/>
          <a:p>
            <a:r>
              <a:rPr lang="en-US" altLang="en-US"/>
              <a:t>Operating Systems: Lecture 24</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Garamond"/>
                <a:cs typeface="Garamond"/>
              </a:rPr>
              <a:pPr/>
              <a:t>2</a:t>
            </a:fld>
            <a:endParaRPr lang="en-US" dirty="0">
              <a:latin typeface="Garamond"/>
              <a:cs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Storage Allocation Problem</a:t>
            </a:r>
            <a:endParaRPr lang="en-US" dirty="0"/>
          </a:p>
        </p:txBody>
      </p:sp>
      <p:sp>
        <p:nvSpPr>
          <p:cNvPr id="26627" name="Rectangle 3"/>
          <p:cNvSpPr>
            <a:spLocks noGrp="1" noChangeArrowheads="1"/>
          </p:cNvSpPr>
          <p:nvPr>
            <p:ph idx="1"/>
          </p:nvPr>
        </p:nvSpPr>
        <p:spPr/>
        <p:txBody>
          <a:bodyPr>
            <a:normAutofit fontScale="92500" lnSpcReduction="10000"/>
          </a:bodyPr>
          <a:lstStyle/>
          <a:p>
            <a:r>
              <a:rPr lang="en-US" dirty="0"/>
              <a:t>Given space request and list of holes in memory, how do we satisfy it?</a:t>
            </a:r>
          </a:p>
          <a:p>
            <a:r>
              <a:rPr lang="en-US" dirty="0">
                <a:solidFill>
                  <a:srgbClr val="0000FF"/>
                </a:solidFill>
              </a:rPr>
              <a:t>First-fit</a:t>
            </a:r>
            <a:r>
              <a:rPr lang="en-US" dirty="0"/>
              <a:t>:  Allocate the first hole that is big enough</a:t>
            </a:r>
          </a:p>
          <a:p>
            <a:r>
              <a:rPr lang="en-US" dirty="0">
                <a:solidFill>
                  <a:srgbClr val="0000FF"/>
                </a:solidFill>
              </a:rPr>
              <a:t>Best-fit</a:t>
            </a:r>
            <a:r>
              <a:rPr lang="en-US" dirty="0"/>
              <a:t>:  Allocate the smallest hole that is big enough; must search entire list, unless ordered by size  </a:t>
            </a:r>
          </a:p>
          <a:p>
            <a:pPr lvl="1"/>
            <a:r>
              <a:rPr lang="en-US" dirty="0"/>
              <a:t>Produces the smallest leftover hole</a:t>
            </a:r>
          </a:p>
          <a:p>
            <a:r>
              <a:rPr lang="en-US" dirty="0">
                <a:solidFill>
                  <a:srgbClr val="0000FF"/>
                </a:solidFill>
              </a:rPr>
              <a:t>Worst-fit</a:t>
            </a:r>
            <a:r>
              <a:rPr lang="en-US" dirty="0"/>
              <a:t>:  Allocate the largest hole; must also search entire list  </a:t>
            </a:r>
          </a:p>
          <a:p>
            <a:pPr lvl="1"/>
            <a:r>
              <a:rPr lang="en-US" dirty="0"/>
              <a:t>Produces the largest leftover hole</a:t>
            </a:r>
          </a:p>
          <a:p>
            <a:pPr lvl="1"/>
            <a:r>
              <a:rPr lang="en-US" dirty="0"/>
              <a:t>Increases likelihood new process can use remaining hole </a:t>
            </a:r>
            <a:r>
              <a:rPr lang="en-US" dirty="0">
                <a:sym typeface="Wingdings" panose="05000000000000000000" pitchFamily="2" charset="2"/>
              </a:rPr>
              <a:t> reduce fragmentation</a:t>
            </a:r>
            <a:endParaRPr lang="en-US" dirty="0"/>
          </a:p>
        </p:txBody>
      </p:sp>
      <p:sp>
        <p:nvSpPr>
          <p:cNvPr id="2" name="Date Placeholder 1"/>
          <p:cNvSpPr>
            <a:spLocks noGrp="1"/>
          </p:cNvSpPr>
          <p:nvPr>
            <p:ph type="dt" sz="half" idx="10"/>
          </p:nvPr>
        </p:nvSpPr>
        <p:spPr/>
        <p:txBody>
          <a:bodyPr/>
          <a:lstStyle/>
          <a:p>
            <a:fld id="{5FF9A7EF-181F-4E21-A533-362F3EABFB59}" type="datetime1">
              <a:rPr lang="en-US" smtClean="0"/>
              <a:t>4/3/2019</a:t>
            </a:fld>
            <a:endParaRPr lang="en-US"/>
          </a:p>
        </p:txBody>
      </p:sp>
      <p:sp>
        <p:nvSpPr>
          <p:cNvPr id="3" name="Footer Placeholder 2"/>
          <p:cNvSpPr>
            <a:spLocks noGrp="1"/>
          </p:cNvSpPr>
          <p:nvPr>
            <p:ph type="ftr" sz="quarter" idx="11"/>
          </p:nvPr>
        </p:nvSpPr>
        <p:spPr/>
        <p:txBody>
          <a:bodyPr/>
          <a:lstStyle/>
          <a:p>
            <a:pPr>
              <a:defRPr/>
            </a:pPr>
            <a:r>
              <a:rPr lang="en-US" altLang="en-US"/>
              <a:t>Operating Systems: Lecture 24</a:t>
            </a:r>
          </a:p>
        </p:txBody>
      </p:sp>
      <p:sp>
        <p:nvSpPr>
          <p:cNvPr id="4" name="Slide Number Placeholder 3"/>
          <p:cNvSpPr>
            <a:spLocks noGrp="1"/>
          </p:cNvSpPr>
          <p:nvPr>
            <p:ph type="sldNum" sz="quarter" idx="12"/>
          </p:nvPr>
        </p:nvSpPr>
        <p:spPr/>
        <p:txBody>
          <a:bodyPr/>
          <a:lstStyle/>
          <a:p>
            <a:fld id="{2907D84A-D9E1-964C-B1EF-5C5C24A64F29}" type="slidenum">
              <a:rPr lang="en-US" smtClean="0"/>
              <a:pPr/>
              <a:t>20</a:t>
            </a:fld>
            <a:endParaRPr lang="en-US"/>
          </a:p>
        </p:txBody>
      </p:sp>
    </p:spTree>
    <p:extLst>
      <p:ext uri="{BB962C8B-B14F-4D97-AF65-F5344CB8AC3E}">
        <p14:creationId xmlns:p14="http://schemas.microsoft.com/office/powerpoint/2010/main" val="2105366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allocation example</a:t>
            </a:r>
          </a:p>
        </p:txBody>
      </p:sp>
      <p:sp>
        <p:nvSpPr>
          <p:cNvPr id="3" name="Content Placeholder 2"/>
          <p:cNvSpPr>
            <a:spLocks noGrp="1"/>
          </p:cNvSpPr>
          <p:nvPr>
            <p:ph idx="1"/>
          </p:nvPr>
        </p:nvSpPr>
        <p:spPr/>
        <p:txBody>
          <a:bodyPr>
            <a:normAutofit fontScale="92500" lnSpcReduction="10000"/>
          </a:bodyPr>
          <a:lstStyle/>
          <a:p>
            <a:r>
              <a:rPr lang="en-US" dirty="0"/>
              <a:t>You are given:</a:t>
            </a:r>
          </a:p>
          <a:p>
            <a:pPr lvl="1"/>
            <a:r>
              <a:rPr lang="en-US" dirty="0"/>
              <a:t>List of holes: 300 KB, 600 KB, 350 KB, 200 KB, 750 KB, 125 KB</a:t>
            </a:r>
          </a:p>
          <a:p>
            <a:pPr lvl="1"/>
            <a:r>
              <a:rPr lang="en-US" dirty="0"/>
              <a:t>List of processes with address space sizes: 115 KB, 500 KB, 358 KB, 200 KB, 375 KB</a:t>
            </a:r>
          </a:p>
          <a:p>
            <a:r>
              <a:rPr lang="en-US" dirty="0"/>
              <a:t>How would these processes be placed using</a:t>
            </a:r>
          </a:p>
          <a:p>
            <a:pPr lvl="1"/>
            <a:r>
              <a:rPr lang="en-US" dirty="0"/>
              <a:t>First-fit?</a:t>
            </a:r>
          </a:p>
          <a:p>
            <a:pPr lvl="1"/>
            <a:r>
              <a:rPr lang="en-US" dirty="0"/>
              <a:t>Best-fit?</a:t>
            </a:r>
          </a:p>
          <a:p>
            <a:pPr lvl="1"/>
            <a:r>
              <a:rPr lang="en-US" dirty="0"/>
              <a:t>Worst-fit?</a:t>
            </a:r>
          </a:p>
          <a:p>
            <a:r>
              <a:rPr lang="en-US" dirty="0"/>
              <a:t>Which uses memory most efficiently?</a:t>
            </a:r>
          </a:p>
          <a:p>
            <a:r>
              <a:rPr lang="en-US" dirty="0"/>
              <a:t>Which is most time-efficient?</a:t>
            </a:r>
          </a:p>
          <a:p>
            <a:pPr lvl="1"/>
            <a:r>
              <a:rPr lang="en-US" dirty="0"/>
              <a:t>Time based on time required to search list of holes</a:t>
            </a:r>
          </a:p>
        </p:txBody>
      </p:sp>
      <p:sp>
        <p:nvSpPr>
          <p:cNvPr id="4" name="Date Placeholder 3"/>
          <p:cNvSpPr>
            <a:spLocks noGrp="1"/>
          </p:cNvSpPr>
          <p:nvPr>
            <p:ph type="dt" sz="half" idx="10"/>
          </p:nvPr>
        </p:nvSpPr>
        <p:spPr/>
        <p:txBody>
          <a:bodyPr/>
          <a:lstStyle/>
          <a:p>
            <a:fld id="{CB2E9CC2-324A-459C-A357-C7CF67991964}"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21</a:t>
            </a:fld>
            <a:endParaRPr lang="en-US"/>
          </a:p>
        </p:txBody>
      </p:sp>
    </p:spTree>
    <p:extLst>
      <p:ext uri="{BB962C8B-B14F-4D97-AF65-F5344CB8AC3E}">
        <p14:creationId xmlns:p14="http://schemas.microsoft.com/office/powerpoint/2010/main" val="405455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solution: first fit</a:t>
            </a:r>
          </a:p>
        </p:txBody>
      </p:sp>
      <p:sp>
        <p:nvSpPr>
          <p:cNvPr id="3" name="Content Placeholder 2"/>
          <p:cNvSpPr>
            <a:spLocks noGrp="1"/>
          </p:cNvSpPr>
          <p:nvPr>
            <p:ph idx="1"/>
          </p:nvPr>
        </p:nvSpPr>
        <p:spPr/>
        <p:txBody>
          <a:bodyPr>
            <a:normAutofit fontScale="92500" lnSpcReduction="10000"/>
          </a:bodyPr>
          <a:lstStyle/>
          <a:p>
            <a:r>
              <a:rPr lang="en-US" dirty="0"/>
              <a:t>Address spaces and how they fit:</a:t>
            </a:r>
          </a:p>
          <a:p>
            <a:r>
              <a:rPr lang="en-US" dirty="0"/>
              <a:t>115 KB </a:t>
            </a:r>
            <a:r>
              <a:rPr lang="en-US" dirty="0">
                <a:sym typeface="Wingdings"/>
              </a:rPr>
              <a:t> 300 KB hole</a:t>
            </a:r>
          </a:p>
          <a:p>
            <a:pPr lvl="1"/>
            <a:r>
              <a:rPr lang="en-US" dirty="0">
                <a:sym typeface="Wingdings"/>
              </a:rPr>
              <a:t>Holes now: </a:t>
            </a:r>
            <a:r>
              <a:rPr lang="en-US" dirty="0">
                <a:solidFill>
                  <a:srgbClr val="FF0000"/>
                </a:solidFill>
                <a:sym typeface="Wingdings"/>
              </a:rPr>
              <a:t>185</a:t>
            </a:r>
            <a:r>
              <a:rPr lang="en-US" dirty="0">
                <a:solidFill>
                  <a:srgbClr val="000000"/>
                </a:solidFill>
                <a:sym typeface="Wingdings"/>
              </a:rPr>
              <a:t>, 600, 350, 200, 750, 125 KB</a:t>
            </a:r>
          </a:p>
          <a:p>
            <a:r>
              <a:rPr lang="en-US" dirty="0">
                <a:solidFill>
                  <a:srgbClr val="000000"/>
                </a:solidFill>
                <a:sym typeface="Wingdings"/>
              </a:rPr>
              <a:t>500 KB  600 KB hole</a:t>
            </a:r>
          </a:p>
          <a:p>
            <a:pPr lvl="1"/>
            <a:r>
              <a:rPr lang="en-US" dirty="0">
                <a:sym typeface="Wingdings"/>
              </a:rPr>
              <a:t>Holes now: 185</a:t>
            </a:r>
            <a:r>
              <a:rPr lang="en-US" dirty="0">
                <a:solidFill>
                  <a:srgbClr val="000000"/>
                </a:solidFill>
                <a:sym typeface="Wingdings"/>
              </a:rPr>
              <a:t>, </a:t>
            </a:r>
            <a:r>
              <a:rPr lang="en-US" dirty="0">
                <a:solidFill>
                  <a:srgbClr val="FF0000"/>
                </a:solidFill>
                <a:sym typeface="Wingdings"/>
              </a:rPr>
              <a:t>100</a:t>
            </a:r>
            <a:r>
              <a:rPr lang="en-US" dirty="0">
                <a:solidFill>
                  <a:srgbClr val="000000"/>
                </a:solidFill>
                <a:sym typeface="Wingdings"/>
              </a:rPr>
              <a:t>, 350, 200, 750, 125 KB</a:t>
            </a:r>
          </a:p>
          <a:p>
            <a:r>
              <a:rPr lang="en-US" dirty="0">
                <a:solidFill>
                  <a:srgbClr val="000000"/>
                </a:solidFill>
                <a:sym typeface="Wingdings"/>
              </a:rPr>
              <a:t>358 KB  750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dirty="0">
                <a:solidFill>
                  <a:srgbClr val="000000"/>
                </a:solidFill>
                <a:sym typeface="Wingdings"/>
              </a:rPr>
              <a:t>, 350, 200, </a:t>
            </a:r>
            <a:r>
              <a:rPr lang="en-US" dirty="0">
                <a:solidFill>
                  <a:srgbClr val="FF0000"/>
                </a:solidFill>
                <a:sym typeface="Wingdings"/>
              </a:rPr>
              <a:t>392</a:t>
            </a:r>
            <a:r>
              <a:rPr lang="en-US" dirty="0">
                <a:solidFill>
                  <a:srgbClr val="000000"/>
                </a:solidFill>
                <a:sym typeface="Wingdings"/>
              </a:rPr>
              <a:t>, 125 KB</a:t>
            </a:r>
          </a:p>
          <a:p>
            <a:r>
              <a:rPr lang="en-US" dirty="0">
                <a:solidFill>
                  <a:srgbClr val="000000"/>
                </a:solidFill>
                <a:sym typeface="Wingdings"/>
              </a:rPr>
              <a:t>200 KB  350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dirty="0">
                <a:solidFill>
                  <a:srgbClr val="000000"/>
                </a:solidFill>
                <a:sym typeface="Wingdings"/>
              </a:rPr>
              <a:t>, </a:t>
            </a:r>
            <a:r>
              <a:rPr lang="en-US" dirty="0">
                <a:solidFill>
                  <a:srgbClr val="FF0000"/>
                </a:solidFill>
                <a:sym typeface="Wingdings"/>
              </a:rPr>
              <a:t>150</a:t>
            </a:r>
            <a:r>
              <a:rPr lang="en-US" dirty="0">
                <a:solidFill>
                  <a:srgbClr val="000000"/>
                </a:solidFill>
                <a:sym typeface="Wingdings"/>
              </a:rPr>
              <a:t>, 200, </a:t>
            </a:r>
            <a:r>
              <a:rPr lang="en-US" dirty="0">
                <a:sym typeface="Wingdings"/>
              </a:rPr>
              <a:t>392</a:t>
            </a:r>
            <a:r>
              <a:rPr lang="en-US" dirty="0">
                <a:solidFill>
                  <a:srgbClr val="000000"/>
                </a:solidFill>
                <a:sym typeface="Wingdings"/>
              </a:rPr>
              <a:t>, 125 KB</a:t>
            </a:r>
          </a:p>
          <a:p>
            <a:r>
              <a:rPr lang="en-US" dirty="0">
                <a:solidFill>
                  <a:srgbClr val="000000"/>
                </a:solidFill>
                <a:sym typeface="Wingdings"/>
              </a:rPr>
              <a:t>375 KB  392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a:solidFill>
                  <a:srgbClr val="000000"/>
                </a:solidFill>
                <a:sym typeface="Wingdings"/>
              </a:rPr>
              <a:t>, 150</a:t>
            </a:r>
            <a:r>
              <a:rPr lang="en-US" dirty="0">
                <a:solidFill>
                  <a:srgbClr val="000000"/>
                </a:solidFill>
                <a:sym typeface="Wingdings"/>
              </a:rPr>
              <a:t>, 200, </a:t>
            </a:r>
            <a:r>
              <a:rPr lang="en-US" dirty="0">
                <a:solidFill>
                  <a:srgbClr val="FF0000"/>
                </a:solidFill>
                <a:sym typeface="Wingdings"/>
              </a:rPr>
              <a:t>17</a:t>
            </a:r>
            <a:r>
              <a:rPr lang="en-US" dirty="0">
                <a:solidFill>
                  <a:srgbClr val="000000"/>
                </a:solidFill>
                <a:sym typeface="Wingdings"/>
              </a:rPr>
              <a:t>, 125 KB</a:t>
            </a: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252BD7B5-9B71-4E9E-8672-83B9858217D0}"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22</a:t>
            </a:fld>
            <a:endParaRPr lang="en-US"/>
          </a:p>
        </p:txBody>
      </p:sp>
    </p:spTree>
    <p:extLst>
      <p:ext uri="{BB962C8B-B14F-4D97-AF65-F5344CB8AC3E}">
        <p14:creationId xmlns:p14="http://schemas.microsoft.com/office/powerpoint/2010/main" val="1667030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solution: best fit</a:t>
            </a:r>
          </a:p>
        </p:txBody>
      </p:sp>
      <p:sp>
        <p:nvSpPr>
          <p:cNvPr id="3" name="Content Placeholder 2"/>
          <p:cNvSpPr>
            <a:spLocks noGrp="1"/>
          </p:cNvSpPr>
          <p:nvPr>
            <p:ph idx="1"/>
          </p:nvPr>
        </p:nvSpPr>
        <p:spPr/>
        <p:txBody>
          <a:bodyPr>
            <a:normAutofit fontScale="92500" lnSpcReduction="10000"/>
          </a:bodyPr>
          <a:lstStyle/>
          <a:p>
            <a:r>
              <a:rPr lang="en-US" dirty="0"/>
              <a:t>Address spaces and how they fit:</a:t>
            </a:r>
          </a:p>
          <a:p>
            <a:r>
              <a:rPr lang="en-US" dirty="0"/>
              <a:t>115 KB </a:t>
            </a:r>
            <a:r>
              <a:rPr lang="en-US" dirty="0">
                <a:sym typeface="Wingdings"/>
              </a:rPr>
              <a:t> 125 KB hole</a:t>
            </a:r>
          </a:p>
          <a:p>
            <a:pPr lvl="1"/>
            <a:r>
              <a:rPr lang="en-US" dirty="0">
                <a:sym typeface="Wingdings"/>
              </a:rPr>
              <a:t>Holes now: 300, 600, 350, 200, 750, </a:t>
            </a:r>
            <a:r>
              <a:rPr lang="en-US" dirty="0">
                <a:solidFill>
                  <a:srgbClr val="FF0000"/>
                </a:solidFill>
                <a:sym typeface="Wingdings"/>
              </a:rPr>
              <a:t>10</a:t>
            </a:r>
            <a:r>
              <a:rPr lang="en-US" dirty="0">
                <a:sym typeface="Wingdings"/>
              </a:rPr>
              <a:t> KB</a:t>
            </a:r>
          </a:p>
          <a:p>
            <a:r>
              <a:rPr lang="en-US" dirty="0">
                <a:sym typeface="Wingdings"/>
              </a:rPr>
              <a:t>500 KB  600 KB hole</a:t>
            </a:r>
          </a:p>
          <a:p>
            <a:pPr lvl="1"/>
            <a:r>
              <a:rPr lang="en-US" dirty="0">
                <a:sym typeface="Wingdings"/>
              </a:rPr>
              <a:t>Holes now: 300, </a:t>
            </a:r>
            <a:r>
              <a:rPr lang="en-US" dirty="0">
                <a:solidFill>
                  <a:srgbClr val="FF0000"/>
                </a:solidFill>
                <a:sym typeface="Wingdings"/>
              </a:rPr>
              <a:t>100</a:t>
            </a:r>
            <a:r>
              <a:rPr lang="en-US" dirty="0">
                <a:sym typeface="Wingdings"/>
              </a:rPr>
              <a:t>, 350, 200, 750, 10 KB</a:t>
            </a:r>
          </a:p>
          <a:p>
            <a:r>
              <a:rPr lang="en-US" dirty="0">
                <a:sym typeface="Wingdings"/>
              </a:rPr>
              <a:t>358 KB  750 KB hole</a:t>
            </a:r>
          </a:p>
          <a:p>
            <a:pPr lvl="1"/>
            <a:r>
              <a:rPr lang="en-US" dirty="0">
                <a:sym typeface="Wingdings"/>
              </a:rPr>
              <a:t>Holes now: 300, 100, 350, 200, </a:t>
            </a:r>
            <a:r>
              <a:rPr lang="en-US" dirty="0">
                <a:solidFill>
                  <a:srgbClr val="FF0000"/>
                </a:solidFill>
                <a:sym typeface="Wingdings"/>
              </a:rPr>
              <a:t>392</a:t>
            </a:r>
            <a:r>
              <a:rPr lang="en-US" dirty="0">
                <a:sym typeface="Wingdings"/>
              </a:rPr>
              <a:t>, 10 KB</a:t>
            </a:r>
          </a:p>
          <a:p>
            <a:r>
              <a:rPr lang="en-US" dirty="0">
                <a:sym typeface="Wingdings"/>
              </a:rPr>
              <a:t>200 KB  200 KB hole</a:t>
            </a:r>
          </a:p>
          <a:p>
            <a:pPr lvl="1"/>
            <a:r>
              <a:rPr lang="en-US" dirty="0">
                <a:sym typeface="Wingdings"/>
              </a:rPr>
              <a:t>Holes now: 300, 100, 350, </a:t>
            </a:r>
            <a:r>
              <a:rPr lang="en-US" dirty="0">
                <a:solidFill>
                  <a:srgbClr val="FF0000"/>
                </a:solidFill>
                <a:sym typeface="Wingdings"/>
              </a:rPr>
              <a:t>0</a:t>
            </a:r>
            <a:r>
              <a:rPr lang="en-US" dirty="0">
                <a:sym typeface="Wingdings"/>
              </a:rPr>
              <a:t>, 392, 10 KB</a:t>
            </a:r>
          </a:p>
          <a:p>
            <a:r>
              <a:rPr lang="en-US" dirty="0">
                <a:sym typeface="Wingdings"/>
              </a:rPr>
              <a:t>375 KB  392 KB hole</a:t>
            </a:r>
          </a:p>
          <a:p>
            <a:pPr lvl="1"/>
            <a:r>
              <a:rPr lang="en-US" dirty="0">
                <a:sym typeface="Wingdings"/>
              </a:rPr>
              <a:t>Holes now: 300, 100, 350, </a:t>
            </a:r>
            <a:r>
              <a:rPr lang="en-US" dirty="0">
                <a:solidFill>
                  <a:srgbClr val="FF0000"/>
                </a:solidFill>
                <a:sym typeface="Wingdings"/>
              </a:rPr>
              <a:t>17</a:t>
            </a:r>
            <a:r>
              <a:rPr lang="en-US" dirty="0">
                <a:sym typeface="Wingdings"/>
              </a:rPr>
              <a:t>, 10 KB</a:t>
            </a: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1E909514-A729-47FC-890C-E52026E42DF8}"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23</a:t>
            </a:fld>
            <a:endParaRPr lang="en-US"/>
          </a:p>
        </p:txBody>
      </p:sp>
    </p:spTree>
    <p:extLst>
      <p:ext uri="{BB962C8B-B14F-4D97-AF65-F5344CB8AC3E}">
        <p14:creationId xmlns:p14="http://schemas.microsoft.com/office/powerpoint/2010/main" val="1140227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solution: worst fit</a:t>
            </a:r>
          </a:p>
        </p:txBody>
      </p:sp>
      <p:sp>
        <p:nvSpPr>
          <p:cNvPr id="3" name="Content Placeholder 2"/>
          <p:cNvSpPr>
            <a:spLocks noGrp="1"/>
          </p:cNvSpPr>
          <p:nvPr>
            <p:ph idx="1"/>
          </p:nvPr>
        </p:nvSpPr>
        <p:spPr/>
        <p:txBody>
          <a:bodyPr>
            <a:normAutofit lnSpcReduction="10000"/>
          </a:bodyPr>
          <a:lstStyle/>
          <a:p>
            <a:r>
              <a:rPr lang="en-US" dirty="0"/>
              <a:t>Address spaces and how they fit:</a:t>
            </a:r>
          </a:p>
          <a:p>
            <a:r>
              <a:rPr lang="en-US" dirty="0"/>
              <a:t>115 KB </a:t>
            </a:r>
            <a:r>
              <a:rPr lang="en-US" dirty="0">
                <a:sym typeface="Wingdings"/>
              </a:rPr>
              <a:t> 750 KB hole</a:t>
            </a:r>
          </a:p>
          <a:p>
            <a:pPr lvl="1"/>
            <a:r>
              <a:rPr lang="en-US" dirty="0">
                <a:sym typeface="Wingdings"/>
              </a:rPr>
              <a:t>Holes now: 300, 600, 350, 200, </a:t>
            </a:r>
            <a:r>
              <a:rPr lang="en-US" dirty="0">
                <a:solidFill>
                  <a:srgbClr val="FF0000"/>
                </a:solidFill>
                <a:sym typeface="Wingdings"/>
              </a:rPr>
              <a:t>635</a:t>
            </a:r>
            <a:r>
              <a:rPr lang="en-US" dirty="0">
                <a:sym typeface="Wingdings"/>
              </a:rPr>
              <a:t>, 125 KB</a:t>
            </a:r>
          </a:p>
          <a:p>
            <a:r>
              <a:rPr lang="en-US" dirty="0">
                <a:sym typeface="Wingdings"/>
              </a:rPr>
              <a:t>500 KB  635 KB hole</a:t>
            </a:r>
          </a:p>
          <a:p>
            <a:pPr lvl="1"/>
            <a:r>
              <a:rPr lang="en-US" dirty="0">
                <a:sym typeface="Wingdings"/>
              </a:rPr>
              <a:t>Holes now: 300, 600, 350, 200, </a:t>
            </a:r>
            <a:r>
              <a:rPr lang="en-US" dirty="0">
                <a:solidFill>
                  <a:srgbClr val="FF0000"/>
                </a:solidFill>
                <a:sym typeface="Wingdings"/>
              </a:rPr>
              <a:t>135</a:t>
            </a:r>
            <a:r>
              <a:rPr lang="en-US" dirty="0">
                <a:sym typeface="Wingdings"/>
              </a:rPr>
              <a:t>, 125 KB</a:t>
            </a:r>
          </a:p>
          <a:p>
            <a:r>
              <a:rPr lang="en-US" dirty="0">
                <a:sym typeface="Wingdings"/>
              </a:rPr>
              <a:t>358 KB  600 KB hole</a:t>
            </a:r>
          </a:p>
          <a:p>
            <a:pPr lvl="1"/>
            <a:r>
              <a:rPr lang="en-US" dirty="0">
                <a:sym typeface="Wingdings"/>
              </a:rPr>
              <a:t>Holes now: 300, </a:t>
            </a:r>
            <a:r>
              <a:rPr lang="en-US" dirty="0">
                <a:solidFill>
                  <a:srgbClr val="FF0000"/>
                </a:solidFill>
                <a:sym typeface="Wingdings"/>
              </a:rPr>
              <a:t>242</a:t>
            </a:r>
            <a:r>
              <a:rPr lang="en-US" dirty="0">
                <a:sym typeface="Wingdings"/>
              </a:rPr>
              <a:t>, 350, 200, 135, 125 KB</a:t>
            </a:r>
          </a:p>
          <a:p>
            <a:r>
              <a:rPr lang="en-US" dirty="0">
                <a:sym typeface="Wingdings"/>
              </a:rPr>
              <a:t>200 KB  350 KB hole</a:t>
            </a:r>
          </a:p>
          <a:p>
            <a:pPr lvl="1"/>
            <a:r>
              <a:rPr lang="en-US" dirty="0">
                <a:sym typeface="Wingdings"/>
              </a:rPr>
              <a:t>Holes now: 300, 242, </a:t>
            </a:r>
            <a:r>
              <a:rPr lang="en-US" dirty="0">
                <a:solidFill>
                  <a:srgbClr val="FF0000"/>
                </a:solidFill>
                <a:sym typeface="Wingdings"/>
              </a:rPr>
              <a:t>150</a:t>
            </a:r>
            <a:r>
              <a:rPr lang="en-US" dirty="0">
                <a:sym typeface="Wingdings"/>
              </a:rPr>
              <a:t>, 200, 135, 125 KB</a:t>
            </a:r>
          </a:p>
          <a:p>
            <a:r>
              <a:rPr lang="en-US" dirty="0">
                <a:sym typeface="Wingdings"/>
              </a:rPr>
              <a:t>375 KB  </a:t>
            </a:r>
            <a:r>
              <a:rPr lang="en-US" dirty="0">
                <a:solidFill>
                  <a:srgbClr val="FF0000"/>
                </a:solidFill>
                <a:sym typeface="Wingdings"/>
              </a:rPr>
              <a:t>doesn’t fit!</a:t>
            </a: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79AEC517-123B-4AC7-8128-E15AB5E077B0}"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24</a:t>
            </a:fld>
            <a:endParaRPr lang="en-US"/>
          </a:p>
        </p:txBody>
      </p:sp>
    </p:spTree>
    <p:extLst>
      <p:ext uri="{BB962C8B-B14F-4D97-AF65-F5344CB8AC3E}">
        <p14:creationId xmlns:p14="http://schemas.microsoft.com/office/powerpoint/2010/main" val="35871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Growing memory regions independently</a:t>
            </a:r>
          </a:p>
        </p:txBody>
      </p:sp>
      <p:pic>
        <p:nvPicPr>
          <p:cNvPr id="7" name="Content Placeholder 6"/>
          <p:cNvPicPr>
            <a:picLocks noGrp="1" noChangeAspect="1"/>
          </p:cNvPicPr>
          <p:nvPr>
            <p:ph sz="half" idx="1"/>
          </p:nvPr>
        </p:nvPicPr>
        <p:blipFill>
          <a:blip r:embed="rId2"/>
          <a:srcRect t="-359" b="-359"/>
          <a:stretch>
            <a:fillRect/>
          </a:stretch>
        </p:blipFill>
        <p:spPr>
          <a:xfrm>
            <a:off x="457200" y="1143001"/>
            <a:ext cx="8229600" cy="3809999"/>
          </a:xfrm>
        </p:spPr>
      </p:pic>
      <p:sp>
        <p:nvSpPr>
          <p:cNvPr id="8" name="Text Placeholder 7"/>
          <p:cNvSpPr>
            <a:spLocks noGrp="1"/>
          </p:cNvSpPr>
          <p:nvPr>
            <p:ph type="body" sz="half" idx="2"/>
          </p:nvPr>
        </p:nvSpPr>
        <p:spPr>
          <a:xfrm>
            <a:off x="457200" y="5181600"/>
            <a:ext cx="8229600" cy="949326"/>
          </a:xfrm>
        </p:spPr>
        <p:txBody>
          <a:bodyPr>
            <a:normAutofit fontScale="92500" lnSpcReduction="10000"/>
          </a:bodyPr>
          <a:lstStyle/>
          <a:p>
            <a:r>
              <a:rPr lang="en-US" dirty="0"/>
              <a:t>How can these regions grow independently?</a:t>
            </a:r>
          </a:p>
          <a:p>
            <a:r>
              <a:rPr lang="en-US" dirty="0"/>
              <a:t>Each needs own space! </a:t>
            </a:r>
            <a:r>
              <a:rPr lang="en-US" dirty="0">
                <a:sym typeface="Wingdings"/>
              </a:rPr>
              <a:t> segmentation/paging</a:t>
            </a:r>
            <a:endParaRPr lang="en-US" dirty="0"/>
          </a:p>
        </p:txBody>
      </p:sp>
      <p:sp>
        <p:nvSpPr>
          <p:cNvPr id="4" name="Date Placeholder 3"/>
          <p:cNvSpPr>
            <a:spLocks noGrp="1"/>
          </p:cNvSpPr>
          <p:nvPr>
            <p:ph type="dt" sz="half" idx="10"/>
          </p:nvPr>
        </p:nvSpPr>
        <p:spPr/>
        <p:txBody>
          <a:bodyPr/>
          <a:lstStyle/>
          <a:p>
            <a:fld id="{9CAF1C13-33C4-448B-87D4-E2B54A3461DB}"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25</a:t>
            </a:fld>
            <a:endParaRPr lang="en-US"/>
          </a:p>
        </p:txBody>
      </p:sp>
    </p:spTree>
    <p:extLst>
      <p:ext uri="{BB962C8B-B14F-4D97-AF65-F5344CB8AC3E}">
        <p14:creationId xmlns:p14="http://schemas.microsoft.com/office/powerpoint/2010/main" val="350664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Final notes</a:t>
            </a:r>
          </a:p>
        </p:txBody>
      </p:sp>
      <p:sp>
        <p:nvSpPr>
          <p:cNvPr id="25603" name="Content Placeholder 2"/>
          <p:cNvSpPr>
            <a:spLocks noGrp="1"/>
          </p:cNvSpPr>
          <p:nvPr>
            <p:ph idx="1"/>
          </p:nvPr>
        </p:nvSpPr>
        <p:spPr/>
        <p:txBody>
          <a:bodyPr>
            <a:normAutofit/>
          </a:bodyPr>
          <a:lstStyle/>
          <a:p>
            <a:r>
              <a:rPr lang="en-US" dirty="0"/>
              <a:t>Next time</a:t>
            </a:r>
          </a:p>
          <a:p>
            <a:pPr lvl="1"/>
            <a:r>
              <a:rPr lang="en-US" dirty="0"/>
              <a:t>More on memory management: segmentation, paging</a:t>
            </a:r>
          </a:p>
          <a:p>
            <a:pPr marL="0" indent="0">
              <a:buNone/>
            </a:pPr>
            <a:endParaRPr lang="en-US" dirty="0"/>
          </a:p>
          <a:p>
            <a:r>
              <a:rPr lang="en-US" dirty="0"/>
              <a:t>Reminders:</a:t>
            </a:r>
          </a:p>
          <a:p>
            <a:pPr lvl="1"/>
            <a:r>
              <a:rPr lang="en-US" dirty="0"/>
              <a:t>Program 3 due 4/22</a:t>
            </a:r>
          </a:p>
          <a:p>
            <a:pPr lvl="1"/>
            <a:r>
              <a:rPr lang="en-US" dirty="0"/>
              <a:t>Exams to be returned Friday or Monday</a:t>
            </a:r>
          </a:p>
          <a:p>
            <a:pPr lvl="1"/>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8817611-3DC9-438C-BDBE-26ABBABB7ABD}" type="datetime1">
              <a:rPr lang="en-US" smtClean="0"/>
              <a:t>4/3/2019</a:t>
            </a:fld>
            <a:endParaRPr lang="en-US"/>
          </a:p>
        </p:txBody>
      </p:sp>
      <p:sp>
        <p:nvSpPr>
          <p:cNvPr id="5" name="Footer Placeholder 4"/>
          <p:cNvSpPr>
            <a:spLocks noGrp="1"/>
          </p:cNvSpPr>
          <p:nvPr>
            <p:ph type="ftr" sz="quarter" idx="11"/>
          </p:nvPr>
        </p:nvSpPr>
        <p:spPr/>
        <p:txBody>
          <a:bodyPr/>
          <a:lstStyle/>
          <a:p>
            <a:r>
              <a:rPr lang="en-US" altLang="en-US"/>
              <a:t>Operating Systems: Lecture 24</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pPr/>
              <a:t>26</a:t>
            </a:fld>
            <a:endParaRPr lang="en-US"/>
          </a:p>
        </p:txBody>
      </p:sp>
    </p:spTree>
    <p:extLst>
      <p:ext uri="{BB962C8B-B14F-4D97-AF65-F5344CB8AC3E}">
        <p14:creationId xmlns:p14="http://schemas.microsoft.com/office/powerpoint/2010/main" val="382622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lstStyle/>
          <a:p>
            <a:r>
              <a:rPr lang="en-US" dirty="0"/>
              <a:t>These slides are adapted from the following sources:</a:t>
            </a:r>
          </a:p>
          <a:p>
            <a:pPr lvl="1"/>
            <a:r>
              <a:rPr lang="en-US" dirty="0" err="1"/>
              <a:t>Silberschatz</a:t>
            </a:r>
            <a:r>
              <a:rPr lang="en-US" dirty="0"/>
              <a:t>, Galvin, &amp; Gagne, </a:t>
            </a:r>
            <a:r>
              <a:rPr lang="en-US" i="1" dirty="0"/>
              <a:t>Operating Systems Concepts</a:t>
            </a:r>
            <a:r>
              <a:rPr lang="en-US" dirty="0"/>
              <a:t>, 9</a:t>
            </a:r>
            <a:r>
              <a:rPr lang="en-US" baseline="30000" dirty="0"/>
              <a:t>th</a:t>
            </a:r>
            <a:r>
              <a:rPr lang="en-US" dirty="0"/>
              <a:t> edition</a:t>
            </a:r>
          </a:p>
          <a:p>
            <a:pPr lvl="1"/>
            <a:r>
              <a:rPr lang="en-US" dirty="0"/>
              <a:t>Anderson &amp; </a:t>
            </a:r>
            <a:r>
              <a:rPr lang="en-US" dirty="0" err="1"/>
              <a:t>Dahlin</a:t>
            </a:r>
            <a:r>
              <a:rPr lang="en-US" dirty="0"/>
              <a:t>, </a:t>
            </a:r>
            <a:r>
              <a:rPr lang="en-US" i="1" dirty="0"/>
              <a:t>Operating Systems: Principles and Practice</a:t>
            </a:r>
            <a:r>
              <a:rPr lang="en-US" dirty="0"/>
              <a:t>, 2</a:t>
            </a:r>
            <a:r>
              <a:rPr lang="en-US" baseline="30000" dirty="0"/>
              <a:t>nd</a:t>
            </a:r>
            <a:r>
              <a:rPr lang="en-US" dirty="0"/>
              <a:t> edition</a:t>
            </a:r>
          </a:p>
          <a:p>
            <a:pPr lvl="1"/>
            <a:r>
              <a:rPr lang="en-US" dirty="0"/>
              <a:t>Chen &amp; </a:t>
            </a:r>
            <a:r>
              <a:rPr lang="en-US" dirty="0" err="1"/>
              <a:t>Madhyastha</a:t>
            </a:r>
            <a:r>
              <a:rPr lang="en-US" dirty="0"/>
              <a:t>, EECS 482 lecture notes, University of Michigan, Fall 2016</a:t>
            </a:r>
          </a:p>
        </p:txBody>
      </p:sp>
      <p:sp>
        <p:nvSpPr>
          <p:cNvPr id="4" name="Date Placeholder 3"/>
          <p:cNvSpPr>
            <a:spLocks noGrp="1"/>
          </p:cNvSpPr>
          <p:nvPr>
            <p:ph type="dt" sz="half" idx="10"/>
          </p:nvPr>
        </p:nvSpPr>
        <p:spPr/>
        <p:txBody>
          <a:bodyPr/>
          <a:lstStyle/>
          <a:p>
            <a:fld id="{8B3F4646-BD5D-49BD-B3AC-C385CC054558}"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27</a:t>
            </a:fld>
            <a:endParaRPr lang="en-US"/>
          </a:p>
        </p:txBody>
      </p:sp>
    </p:spTree>
    <p:extLst>
      <p:ext uri="{BB962C8B-B14F-4D97-AF65-F5344CB8AC3E}">
        <p14:creationId xmlns:p14="http://schemas.microsoft.com/office/powerpoint/2010/main" val="391173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Memory management</a:t>
            </a:r>
            <a:endParaRPr lang="en-US" dirty="0"/>
          </a:p>
        </p:txBody>
      </p:sp>
      <p:sp>
        <p:nvSpPr>
          <p:cNvPr id="6147" name="Rectangle 1027"/>
          <p:cNvSpPr>
            <a:spLocks noGrp="1" noChangeArrowheads="1"/>
          </p:cNvSpPr>
          <p:nvPr>
            <p:ph idx="1"/>
          </p:nvPr>
        </p:nvSpPr>
        <p:spPr/>
        <p:txBody>
          <a:bodyPr>
            <a:normAutofit fontScale="92500"/>
          </a:bodyPr>
          <a:lstStyle/>
          <a:p>
            <a:r>
              <a:rPr lang="en-US" dirty="0"/>
              <a:t>Program brought (from disk) into memory and placed within a process to be run</a:t>
            </a:r>
          </a:p>
          <a:p>
            <a:r>
              <a:rPr lang="en-US" dirty="0"/>
              <a:t>Recall: process = 1+ threads in address space</a:t>
            </a:r>
          </a:p>
          <a:p>
            <a:pPr lvl="1"/>
            <a:r>
              <a:rPr lang="en-US" dirty="0"/>
              <a:t>Thread: set of executing instructions</a:t>
            </a:r>
          </a:p>
          <a:p>
            <a:pPr lvl="1"/>
            <a:r>
              <a:rPr lang="en-US" dirty="0"/>
              <a:t>Address space: all memory used by process as it runs</a:t>
            </a:r>
          </a:p>
          <a:p>
            <a:r>
              <a:rPr lang="en-US" dirty="0"/>
              <a:t>Characterizing address space</a:t>
            </a:r>
          </a:p>
          <a:p>
            <a:pPr lvl="1"/>
            <a:r>
              <a:rPr lang="en-US" dirty="0"/>
              <a:t>HW view: fixed amount of memory shared between processes</a:t>
            </a:r>
          </a:p>
          <a:p>
            <a:pPr lvl="1"/>
            <a:r>
              <a:rPr lang="en-US" dirty="0"/>
              <a:t>OS: each process has its own, large memory</a:t>
            </a:r>
          </a:p>
          <a:p>
            <a:pPr lvl="2"/>
            <a:r>
              <a:rPr lang="en-US" dirty="0">
                <a:solidFill>
                  <a:srgbClr val="0000FF"/>
                </a:solidFill>
              </a:rPr>
              <a:t>Logical</a:t>
            </a:r>
            <a:r>
              <a:rPr lang="en-US" dirty="0"/>
              <a:t> or </a:t>
            </a:r>
            <a:r>
              <a:rPr lang="en-US" dirty="0">
                <a:solidFill>
                  <a:srgbClr val="0000FF"/>
                </a:solidFill>
              </a:rPr>
              <a:t>virtual</a:t>
            </a:r>
            <a:r>
              <a:rPr lang="en-US" dirty="0"/>
              <a:t> address space</a:t>
            </a:r>
          </a:p>
          <a:p>
            <a:endParaRPr lang="en-US" dirty="0"/>
          </a:p>
          <a:p>
            <a:endParaRPr lang="en-US" dirty="0"/>
          </a:p>
        </p:txBody>
      </p:sp>
      <p:sp>
        <p:nvSpPr>
          <p:cNvPr id="2" name="Date Placeholder 1"/>
          <p:cNvSpPr>
            <a:spLocks noGrp="1"/>
          </p:cNvSpPr>
          <p:nvPr>
            <p:ph type="dt" sz="half" idx="10"/>
          </p:nvPr>
        </p:nvSpPr>
        <p:spPr/>
        <p:txBody>
          <a:bodyPr/>
          <a:lstStyle/>
          <a:p>
            <a:fld id="{E031DA8E-0987-4C92-AFED-1291E16245FF}" type="datetime1">
              <a:rPr lang="en-US" smtClean="0"/>
              <a:t>4/3/2019</a:t>
            </a:fld>
            <a:endParaRPr lang="en-US"/>
          </a:p>
        </p:txBody>
      </p:sp>
      <p:sp>
        <p:nvSpPr>
          <p:cNvPr id="3" name="Footer Placeholder 2"/>
          <p:cNvSpPr>
            <a:spLocks noGrp="1"/>
          </p:cNvSpPr>
          <p:nvPr>
            <p:ph type="ftr" sz="quarter" idx="11"/>
          </p:nvPr>
        </p:nvSpPr>
        <p:spPr/>
        <p:txBody>
          <a:bodyPr/>
          <a:lstStyle/>
          <a:p>
            <a:r>
              <a:rPr lang="en-US" altLang="en-US"/>
              <a:t>Operating Systems: Lecture 24</a:t>
            </a:r>
          </a:p>
        </p:txBody>
      </p:sp>
      <p:sp>
        <p:nvSpPr>
          <p:cNvPr id="4" name="Slide Number Placeholder 3"/>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224351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space-related abstractions</a:t>
            </a:r>
          </a:p>
        </p:txBody>
      </p:sp>
      <p:sp>
        <p:nvSpPr>
          <p:cNvPr id="3" name="Content Placeholder 2"/>
          <p:cNvSpPr>
            <a:spLocks noGrp="1"/>
          </p:cNvSpPr>
          <p:nvPr>
            <p:ph idx="1"/>
          </p:nvPr>
        </p:nvSpPr>
        <p:spPr/>
        <p:txBody>
          <a:bodyPr/>
          <a:lstStyle/>
          <a:p>
            <a:r>
              <a:rPr lang="en-US" dirty="0">
                <a:solidFill>
                  <a:srgbClr val="0000FF"/>
                </a:solidFill>
              </a:rPr>
              <a:t>Address independence</a:t>
            </a:r>
            <a:r>
              <a:rPr lang="en-US" dirty="0"/>
              <a:t>: same numeric address used in multiple processes, kept logically distinct</a:t>
            </a:r>
          </a:p>
          <a:p>
            <a:pPr lvl="1"/>
            <a:r>
              <a:rPr lang="en-US" dirty="0"/>
              <a:t>Most easily handled with </a:t>
            </a:r>
            <a:r>
              <a:rPr lang="en-US" dirty="0" err="1">
                <a:solidFill>
                  <a:srgbClr val="0000FF"/>
                </a:solidFill>
              </a:rPr>
              <a:t>relocatable</a:t>
            </a:r>
            <a:r>
              <a:rPr lang="en-US" dirty="0">
                <a:solidFill>
                  <a:srgbClr val="0000FF"/>
                </a:solidFill>
              </a:rPr>
              <a:t> code</a:t>
            </a:r>
            <a:endParaRPr lang="en-US" dirty="0"/>
          </a:p>
          <a:p>
            <a:r>
              <a:rPr lang="en-US" dirty="0">
                <a:solidFill>
                  <a:srgbClr val="0000FF"/>
                </a:solidFill>
              </a:rPr>
              <a:t>Protection</a:t>
            </a:r>
            <a:r>
              <a:rPr lang="en-US" dirty="0"/>
              <a:t>: one process can’t access another’s address space unless explicitly given access</a:t>
            </a:r>
          </a:p>
          <a:p>
            <a:r>
              <a:rPr lang="en-US" dirty="0">
                <a:solidFill>
                  <a:srgbClr val="0000FF"/>
                </a:solidFill>
              </a:rPr>
              <a:t>Virtual memory</a:t>
            </a:r>
            <a:r>
              <a:rPr lang="en-US" dirty="0"/>
              <a:t>: address space larger than physical memory </a:t>
            </a:r>
          </a:p>
          <a:p>
            <a:endParaRPr lang="en-US" dirty="0"/>
          </a:p>
        </p:txBody>
      </p:sp>
      <p:sp>
        <p:nvSpPr>
          <p:cNvPr id="4" name="Date Placeholder 3"/>
          <p:cNvSpPr>
            <a:spLocks noGrp="1"/>
          </p:cNvSpPr>
          <p:nvPr>
            <p:ph type="dt" sz="half" idx="10"/>
          </p:nvPr>
        </p:nvSpPr>
        <p:spPr/>
        <p:txBody>
          <a:bodyPr/>
          <a:lstStyle/>
          <a:p>
            <a:fld id="{38EC3CD2-8B47-4934-A9F4-531F733347E7}"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841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Address Binding</a:t>
            </a:r>
          </a:p>
        </p:txBody>
      </p:sp>
      <p:sp>
        <p:nvSpPr>
          <p:cNvPr id="9219" name="Content Placeholder 2"/>
          <p:cNvSpPr>
            <a:spLocks noGrp="1"/>
          </p:cNvSpPr>
          <p:nvPr>
            <p:ph idx="1"/>
          </p:nvPr>
        </p:nvSpPr>
        <p:spPr/>
        <p:txBody>
          <a:bodyPr>
            <a:normAutofit/>
          </a:bodyPr>
          <a:lstStyle/>
          <a:p>
            <a:r>
              <a:rPr lang="en-US" dirty="0"/>
              <a:t>Addresses represented in different ways at different stages of a program’</a:t>
            </a:r>
            <a:r>
              <a:rPr lang="en-US" altLang="ja-JP" dirty="0"/>
              <a:t>s life</a:t>
            </a:r>
          </a:p>
          <a:p>
            <a:pPr lvl="1"/>
            <a:r>
              <a:rPr lang="en-US" dirty="0"/>
              <a:t>Source code addresses usually symbolic</a:t>
            </a:r>
          </a:p>
          <a:p>
            <a:pPr lvl="1"/>
            <a:r>
              <a:rPr lang="en-US" dirty="0"/>
              <a:t>Compiled code addresses bind to </a:t>
            </a:r>
            <a:r>
              <a:rPr lang="en-US" dirty="0" err="1">
                <a:solidFill>
                  <a:srgbClr val="0000FF"/>
                </a:solidFill>
              </a:rPr>
              <a:t>relocatable</a:t>
            </a:r>
            <a:r>
              <a:rPr lang="en-US" dirty="0">
                <a:solidFill>
                  <a:srgbClr val="0000FF"/>
                </a:solidFill>
              </a:rPr>
              <a:t> </a:t>
            </a:r>
            <a:r>
              <a:rPr lang="en-US" dirty="0"/>
              <a:t>addresses</a:t>
            </a:r>
          </a:p>
          <a:p>
            <a:pPr lvl="2"/>
            <a:r>
              <a:rPr lang="en-US" dirty="0"/>
              <a:t>i.e. </a:t>
            </a:r>
            <a:r>
              <a:rPr lang="ja-JP" altLang="en-US" dirty="0"/>
              <a:t>“</a:t>
            </a:r>
            <a:r>
              <a:rPr lang="en-US" altLang="ja-JP" dirty="0"/>
              <a:t>14 bytes from beginning of this module</a:t>
            </a:r>
            <a:r>
              <a:rPr lang="ja-JP" altLang="en-US" dirty="0"/>
              <a:t>”</a:t>
            </a:r>
            <a:endParaRPr lang="en-US" altLang="ja-JP" dirty="0"/>
          </a:p>
          <a:p>
            <a:pPr lvl="1"/>
            <a:r>
              <a:rPr lang="en-US" dirty="0"/>
              <a:t>Linker or loader will bind </a:t>
            </a:r>
            <a:r>
              <a:rPr lang="en-US" dirty="0" err="1"/>
              <a:t>relocatable</a:t>
            </a:r>
            <a:r>
              <a:rPr lang="en-US" dirty="0"/>
              <a:t> addresses to absolute addresses</a:t>
            </a:r>
          </a:p>
          <a:p>
            <a:pPr lvl="2"/>
            <a:r>
              <a:rPr lang="en-US" dirty="0"/>
              <a:t>i.e. 74014</a:t>
            </a:r>
          </a:p>
          <a:p>
            <a:pPr lvl="1"/>
            <a:r>
              <a:rPr lang="en-US" dirty="0"/>
              <a:t>Each binding maps one address space to another</a:t>
            </a:r>
          </a:p>
          <a:p>
            <a:endParaRPr lang="en-US" dirty="0"/>
          </a:p>
          <a:p>
            <a:pPr lvl="1"/>
            <a:endParaRPr lang="en-US" dirty="0"/>
          </a:p>
        </p:txBody>
      </p:sp>
      <p:sp>
        <p:nvSpPr>
          <p:cNvPr id="4" name="Date Placeholder 3"/>
          <p:cNvSpPr>
            <a:spLocks noGrp="1"/>
          </p:cNvSpPr>
          <p:nvPr>
            <p:ph type="dt" sz="half" idx="10"/>
          </p:nvPr>
        </p:nvSpPr>
        <p:spPr/>
        <p:txBody>
          <a:bodyPr/>
          <a:lstStyle/>
          <a:p>
            <a:fld id="{F930FC93-224C-4D43-ACE6-79F6EF74A975}"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5</a:t>
            </a:fld>
            <a:endParaRPr lang="en-US"/>
          </a:p>
        </p:txBody>
      </p:sp>
    </p:spTree>
    <p:extLst>
      <p:ext uri="{BB962C8B-B14F-4D97-AF65-F5344CB8AC3E}">
        <p14:creationId xmlns:p14="http://schemas.microsoft.com/office/powerpoint/2010/main" val="93871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Address Binding (continued)</a:t>
            </a:r>
          </a:p>
        </p:txBody>
      </p:sp>
      <p:sp>
        <p:nvSpPr>
          <p:cNvPr id="10243" name="Rectangle 3"/>
          <p:cNvSpPr>
            <a:spLocks noGrp="1" noChangeArrowheads="1"/>
          </p:cNvSpPr>
          <p:nvPr>
            <p:ph idx="1"/>
          </p:nvPr>
        </p:nvSpPr>
        <p:spPr/>
        <p:txBody>
          <a:bodyPr>
            <a:normAutofit fontScale="85000" lnSpcReduction="10000"/>
          </a:bodyPr>
          <a:lstStyle/>
          <a:p>
            <a:r>
              <a:rPr lang="en-US" dirty="0"/>
              <a:t>Binding of instructions/data to memory addresses happens at 3 different stages</a:t>
            </a:r>
          </a:p>
          <a:p>
            <a:pPr lvl="1"/>
            <a:r>
              <a:rPr lang="en-US" dirty="0">
                <a:solidFill>
                  <a:srgbClr val="0000FF"/>
                </a:solidFill>
              </a:rPr>
              <a:t>Compile time</a:t>
            </a:r>
            <a:r>
              <a:rPr lang="en-US" dirty="0"/>
              <a:t>: If exact memory location known, absolute code can be generated</a:t>
            </a:r>
          </a:p>
          <a:p>
            <a:pPr lvl="2"/>
            <a:r>
              <a:rPr lang="en-US" dirty="0"/>
              <a:t>Must recompile code if starting location changes</a:t>
            </a:r>
          </a:p>
          <a:p>
            <a:pPr lvl="1"/>
            <a:r>
              <a:rPr lang="en-US" dirty="0">
                <a:solidFill>
                  <a:srgbClr val="0000FF"/>
                </a:solidFill>
              </a:rPr>
              <a:t>Load time</a:t>
            </a:r>
            <a:r>
              <a:rPr lang="en-US" dirty="0"/>
              <a:t>: Must generate </a:t>
            </a:r>
            <a:r>
              <a:rPr lang="en-US" dirty="0" err="1"/>
              <a:t>relocatable</a:t>
            </a:r>
            <a:r>
              <a:rPr lang="en-US" dirty="0"/>
              <a:t> code if memory location is not known at compile time</a:t>
            </a:r>
          </a:p>
          <a:p>
            <a:pPr lvl="1"/>
            <a:r>
              <a:rPr lang="en-US" dirty="0">
                <a:solidFill>
                  <a:srgbClr val="0000FF"/>
                </a:solidFill>
              </a:rPr>
              <a:t>Execution time</a:t>
            </a:r>
            <a:r>
              <a:rPr lang="en-US" dirty="0"/>
              <a:t>: Binding delayed until run time if the process can be moved during its execution from one memory segment to another</a:t>
            </a:r>
          </a:p>
          <a:p>
            <a:r>
              <a:rPr lang="en-US" dirty="0"/>
              <a:t>Execution time binding most common in </a:t>
            </a:r>
            <a:r>
              <a:rPr lang="en-US" dirty="0" err="1"/>
              <a:t>multiprogrammed</a:t>
            </a:r>
            <a:r>
              <a:rPr lang="en-US" dirty="0"/>
              <a:t> systems</a:t>
            </a:r>
          </a:p>
          <a:p>
            <a:pPr lvl="1"/>
            <a:r>
              <a:rPr lang="en-US" dirty="0"/>
              <a:t>Requires OS (&amp; HW) support for </a:t>
            </a:r>
            <a:r>
              <a:rPr lang="en-US" dirty="0">
                <a:solidFill>
                  <a:srgbClr val="0000FF"/>
                </a:solidFill>
              </a:rPr>
              <a:t>address translation</a:t>
            </a:r>
          </a:p>
          <a:p>
            <a:pPr lvl="1"/>
            <a:r>
              <a:rPr lang="en-US" dirty="0"/>
              <a:t>Only scheme in which logical, physical addresses differ</a:t>
            </a:r>
          </a:p>
        </p:txBody>
      </p:sp>
      <p:sp>
        <p:nvSpPr>
          <p:cNvPr id="4" name="Date Placeholder 3"/>
          <p:cNvSpPr>
            <a:spLocks noGrp="1"/>
          </p:cNvSpPr>
          <p:nvPr>
            <p:ph type="dt" sz="half" idx="10"/>
          </p:nvPr>
        </p:nvSpPr>
        <p:spPr/>
        <p:txBody>
          <a:bodyPr/>
          <a:lstStyle/>
          <a:p>
            <a:fld id="{3AD95464-A9CC-4F77-9047-5A4912E2E921}"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6</a:t>
            </a:fld>
            <a:endParaRPr lang="en-US"/>
          </a:p>
        </p:txBody>
      </p:sp>
    </p:spTree>
    <p:extLst>
      <p:ext uri="{BB962C8B-B14F-4D97-AF65-F5344CB8AC3E}">
        <p14:creationId xmlns:p14="http://schemas.microsoft.com/office/powerpoint/2010/main" val="11847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a:t>
            </a:r>
            <a:r>
              <a:rPr lang="en-US" dirty="0"/>
              <a:t>-programmed systems</a:t>
            </a:r>
          </a:p>
        </p:txBody>
      </p:sp>
      <p:sp>
        <p:nvSpPr>
          <p:cNvPr id="3" name="Content Placeholder 2"/>
          <p:cNvSpPr>
            <a:spLocks noGrp="1"/>
          </p:cNvSpPr>
          <p:nvPr>
            <p:ph sz="half" idx="1"/>
          </p:nvPr>
        </p:nvSpPr>
        <p:spPr/>
        <p:txBody>
          <a:bodyPr/>
          <a:lstStyle/>
          <a:p>
            <a:r>
              <a:rPr lang="en-US" dirty="0"/>
              <a:t>1 process occupies memory at a time</a:t>
            </a:r>
          </a:p>
          <a:p>
            <a:r>
              <a:rPr lang="en-US" dirty="0"/>
              <a:t>Always loaded to same memory location</a:t>
            </a:r>
          </a:p>
          <a:p>
            <a:r>
              <a:rPr lang="en-US" dirty="0"/>
              <a:t>Space saved for OS</a:t>
            </a:r>
          </a:p>
          <a:p>
            <a:r>
              <a:rPr lang="en-US" dirty="0"/>
              <a:t>Problems?</a:t>
            </a:r>
          </a:p>
          <a:p>
            <a:pPr lvl="1"/>
            <a:r>
              <a:rPr lang="en-US" dirty="0"/>
              <a:t>Long context switch</a:t>
            </a:r>
          </a:p>
          <a:p>
            <a:pPr lvl="1"/>
            <a:r>
              <a:rPr lang="en-US" dirty="0"/>
              <a:t>Inflexibility</a:t>
            </a:r>
          </a:p>
          <a:p>
            <a:pPr lvl="2"/>
            <a:r>
              <a:rPr lang="en-US" dirty="0"/>
              <a:t>Wasted space</a:t>
            </a:r>
          </a:p>
          <a:p>
            <a:pPr lvl="2"/>
            <a:r>
              <a:rPr lang="en-US" dirty="0"/>
              <a:t>Not enough space</a:t>
            </a:r>
          </a:p>
        </p:txBody>
      </p:sp>
      <p:pic>
        <p:nvPicPr>
          <p:cNvPr id="8" name="Content Placeholder 7"/>
          <p:cNvPicPr>
            <a:picLocks noGrp="1" noChangeAspect="1"/>
          </p:cNvPicPr>
          <p:nvPr>
            <p:ph sz="half" idx="2"/>
          </p:nvPr>
        </p:nvPicPr>
        <p:blipFill>
          <a:blip r:embed="rId2"/>
          <a:srcRect t="-32605" b="-32605"/>
          <a:stretch>
            <a:fillRect/>
          </a:stretch>
        </p:blipFill>
        <p:spPr/>
      </p:pic>
      <p:sp>
        <p:nvSpPr>
          <p:cNvPr id="4" name="Date Placeholder 3"/>
          <p:cNvSpPr>
            <a:spLocks noGrp="1"/>
          </p:cNvSpPr>
          <p:nvPr>
            <p:ph type="dt" sz="half" idx="10"/>
          </p:nvPr>
        </p:nvSpPr>
        <p:spPr/>
        <p:txBody>
          <a:bodyPr/>
          <a:lstStyle/>
          <a:p>
            <a:fld id="{C12F3C28-B91E-4218-8D25-36C16D1C73B9}" type="datetime1">
              <a:rPr lang="en-US" smtClean="0"/>
              <a:t>4/3/2019</a:t>
            </a:fld>
            <a:endParaRPr lang="en-US"/>
          </a:p>
        </p:txBody>
      </p:sp>
      <p:sp>
        <p:nvSpPr>
          <p:cNvPr id="5" name="Footer Placeholder 4"/>
          <p:cNvSpPr>
            <a:spLocks noGrp="1"/>
          </p:cNvSpPr>
          <p:nvPr>
            <p:ph type="ftr" sz="quarter" idx="11"/>
          </p:nvPr>
        </p:nvSpPr>
        <p:spPr/>
        <p:txBody>
          <a:bodyPr/>
          <a:lstStyle/>
          <a:p>
            <a:pPr>
              <a:defRPr/>
            </a:pPr>
            <a:r>
              <a:rPr lang="en-US" altLang="en-US"/>
              <a:t>Operating Systems: Lecture 24</a:t>
            </a:r>
          </a:p>
        </p:txBody>
      </p:sp>
      <p:sp>
        <p:nvSpPr>
          <p:cNvPr id="6" name="Slide Number Placeholder 5"/>
          <p:cNvSpPr>
            <a:spLocks noGrp="1"/>
          </p:cNvSpPr>
          <p:nvPr>
            <p:ph type="sldNum" sz="quarter" idx="12"/>
          </p:nvPr>
        </p:nvSpPr>
        <p:spPr/>
        <p:txBody>
          <a:bodyPr/>
          <a:lstStyle/>
          <a:p>
            <a:fld id="{2907D84A-D9E1-964C-B1EF-5C5C24A64F29}" type="slidenum">
              <a:rPr lang="en-US" smtClean="0"/>
              <a:pPr/>
              <a:t>7</a:t>
            </a:fld>
            <a:endParaRPr lang="en-US"/>
          </a:p>
        </p:txBody>
      </p:sp>
    </p:spTree>
    <p:extLst>
      <p:ext uri="{BB962C8B-B14F-4D97-AF65-F5344CB8AC3E}">
        <p14:creationId xmlns:p14="http://schemas.microsoft.com/office/powerpoint/2010/main" val="14216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Multiprogrammed</a:t>
            </a:r>
            <a:r>
              <a:rPr lang="en-US" dirty="0"/>
              <a:t> systems</a:t>
            </a:r>
          </a:p>
        </p:txBody>
      </p:sp>
      <p:sp>
        <p:nvSpPr>
          <p:cNvPr id="8" name="Content Placeholder 7"/>
          <p:cNvSpPr>
            <a:spLocks noGrp="1"/>
          </p:cNvSpPr>
          <p:nvPr>
            <p:ph idx="1"/>
          </p:nvPr>
        </p:nvSpPr>
        <p:spPr/>
        <p:txBody>
          <a:bodyPr>
            <a:normAutofit/>
          </a:bodyPr>
          <a:lstStyle/>
          <a:p>
            <a:r>
              <a:rPr lang="en-US" dirty="0"/>
              <a:t>Multiprogramming: &gt;1 process in memory at once</a:t>
            </a:r>
          </a:p>
          <a:p>
            <a:r>
              <a:rPr lang="en-US" dirty="0"/>
              <a:t>Major benefit: lower overhead on context switches</a:t>
            </a:r>
          </a:p>
          <a:p>
            <a:r>
              <a:rPr lang="en-US" dirty="0"/>
              <a:t>Downside: increased complexity</a:t>
            </a:r>
          </a:p>
          <a:p>
            <a:pPr lvl="1"/>
            <a:r>
              <a:rPr lang="en-US" dirty="0"/>
              <a:t>Requires address translation</a:t>
            </a:r>
          </a:p>
          <a:p>
            <a:pPr lvl="1"/>
            <a:r>
              <a:rPr lang="en-US" dirty="0"/>
              <a:t>Support for protection in translation mechanism</a:t>
            </a:r>
          </a:p>
          <a:p>
            <a:pPr marL="0" indent="0">
              <a:buNone/>
            </a:pPr>
            <a:endParaRPr lang="en-US" dirty="0"/>
          </a:p>
        </p:txBody>
      </p:sp>
      <p:sp>
        <p:nvSpPr>
          <p:cNvPr id="5" name="Date Placeholder 4"/>
          <p:cNvSpPr>
            <a:spLocks noGrp="1"/>
          </p:cNvSpPr>
          <p:nvPr>
            <p:ph type="dt" sz="half" idx="10"/>
          </p:nvPr>
        </p:nvSpPr>
        <p:spPr/>
        <p:txBody>
          <a:bodyPr/>
          <a:lstStyle/>
          <a:p>
            <a:fld id="{2DD84947-1BC0-48BD-8177-20C93A722ABB}" type="datetime1">
              <a:rPr lang="en-US" smtClean="0"/>
              <a:t>4/3/2019</a:t>
            </a:fld>
            <a:endParaRPr lang="en-US"/>
          </a:p>
        </p:txBody>
      </p:sp>
      <p:sp>
        <p:nvSpPr>
          <p:cNvPr id="6" name="Footer Placeholder 5"/>
          <p:cNvSpPr>
            <a:spLocks noGrp="1"/>
          </p:cNvSpPr>
          <p:nvPr>
            <p:ph type="ftr" sz="quarter" idx="11"/>
          </p:nvPr>
        </p:nvSpPr>
        <p:spPr/>
        <p:txBody>
          <a:bodyPr/>
          <a:lstStyle/>
          <a:p>
            <a:pPr>
              <a:defRPr/>
            </a:pPr>
            <a:r>
              <a:rPr lang="en-US" altLang="en-US"/>
              <a:t>Operating Systems: Lecture 24</a:t>
            </a:r>
          </a:p>
        </p:txBody>
      </p:sp>
      <p:sp>
        <p:nvSpPr>
          <p:cNvPr id="7" name="Slide Number Placeholder 6"/>
          <p:cNvSpPr>
            <a:spLocks noGrp="1"/>
          </p:cNvSpPr>
          <p:nvPr>
            <p:ph type="sldNum" sz="quarter" idx="12"/>
          </p:nvPr>
        </p:nvSpPr>
        <p:spPr/>
        <p:txBody>
          <a:bodyPr/>
          <a:lstStyle/>
          <a:p>
            <a:fld id="{2B5766FD-8371-0D43-B157-ACE940524EBF}" type="slidenum">
              <a:rPr lang="en-US" smtClean="0"/>
              <a:pPr/>
              <a:t>8</a:t>
            </a:fld>
            <a:endParaRPr lang="en-US"/>
          </a:p>
        </p:txBody>
      </p:sp>
    </p:spTree>
    <p:extLst>
      <p:ext uri="{BB962C8B-B14F-4D97-AF65-F5344CB8AC3E}">
        <p14:creationId xmlns:p14="http://schemas.microsoft.com/office/powerpoint/2010/main" val="237878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1904-F772-48F9-82B9-EC4F3EDF233F}"/>
              </a:ext>
            </a:extLst>
          </p:cNvPr>
          <p:cNvSpPr>
            <a:spLocks noGrp="1"/>
          </p:cNvSpPr>
          <p:nvPr>
            <p:ph type="title"/>
          </p:nvPr>
        </p:nvSpPr>
        <p:spPr/>
        <p:txBody>
          <a:bodyPr/>
          <a:lstStyle/>
          <a:p>
            <a:r>
              <a:rPr lang="en-US" dirty="0"/>
              <a:t>Address translation</a:t>
            </a:r>
          </a:p>
        </p:txBody>
      </p:sp>
      <p:sp>
        <p:nvSpPr>
          <p:cNvPr id="3" name="Content Placeholder 2">
            <a:extLst>
              <a:ext uri="{FF2B5EF4-FFF2-40B4-BE49-F238E27FC236}">
                <a16:creationId xmlns:a16="http://schemas.microsoft.com/office/drawing/2014/main" id="{533B930B-83B2-4F37-B9D8-8C33C49FE5C4}"/>
              </a:ext>
            </a:extLst>
          </p:cNvPr>
          <p:cNvSpPr>
            <a:spLocks noGrp="1"/>
          </p:cNvSpPr>
          <p:nvPr>
            <p:ph idx="1"/>
          </p:nvPr>
        </p:nvSpPr>
        <p:spPr/>
        <p:txBody>
          <a:bodyPr/>
          <a:lstStyle/>
          <a:p>
            <a:r>
              <a:rPr lang="en-US" dirty="0"/>
              <a:t>Convert addresses used in program to actual addresses used in system</a:t>
            </a:r>
          </a:p>
          <a:p>
            <a:r>
              <a:rPr lang="en-US" dirty="0"/>
              <a:t>Forms of address translation</a:t>
            </a:r>
          </a:p>
          <a:p>
            <a:pPr lvl="1"/>
            <a:r>
              <a:rPr lang="en-US" dirty="0"/>
              <a:t>Static address translation: translate addresses before execution (compile time, load time)</a:t>
            </a:r>
          </a:p>
          <a:p>
            <a:pPr lvl="2"/>
            <a:r>
              <a:rPr lang="en-US" dirty="0"/>
              <a:t>Can provide address independence; protection, virtual memory more difficult (VM almost impossible)</a:t>
            </a:r>
          </a:p>
          <a:p>
            <a:pPr lvl="1"/>
            <a:r>
              <a:rPr lang="en-US" dirty="0"/>
              <a:t>Dynamic address translation: translate addresses during execution</a:t>
            </a:r>
          </a:p>
          <a:p>
            <a:pPr lvl="2"/>
            <a:r>
              <a:rPr lang="en-US" dirty="0"/>
              <a:t>Translation can change as process runs!</a:t>
            </a:r>
          </a:p>
          <a:p>
            <a:endParaRPr lang="en-US" dirty="0"/>
          </a:p>
        </p:txBody>
      </p:sp>
      <p:sp>
        <p:nvSpPr>
          <p:cNvPr id="4" name="Date Placeholder 3">
            <a:extLst>
              <a:ext uri="{FF2B5EF4-FFF2-40B4-BE49-F238E27FC236}">
                <a16:creationId xmlns:a16="http://schemas.microsoft.com/office/drawing/2014/main" id="{7E6B8FBC-7382-441F-9236-C5E43F49E9FC}"/>
              </a:ext>
            </a:extLst>
          </p:cNvPr>
          <p:cNvSpPr>
            <a:spLocks noGrp="1"/>
          </p:cNvSpPr>
          <p:nvPr>
            <p:ph type="dt" sz="half" idx="10"/>
          </p:nvPr>
        </p:nvSpPr>
        <p:spPr/>
        <p:txBody>
          <a:bodyPr/>
          <a:lstStyle/>
          <a:p>
            <a:fld id="{BAF9A12C-CE9D-49AD-8D85-EE84F68C4764}" type="datetime1">
              <a:rPr lang="en-US" smtClean="0"/>
              <a:t>4/3/2019</a:t>
            </a:fld>
            <a:endParaRPr lang="en-US"/>
          </a:p>
        </p:txBody>
      </p:sp>
      <p:sp>
        <p:nvSpPr>
          <p:cNvPr id="5" name="Footer Placeholder 4">
            <a:extLst>
              <a:ext uri="{FF2B5EF4-FFF2-40B4-BE49-F238E27FC236}">
                <a16:creationId xmlns:a16="http://schemas.microsoft.com/office/drawing/2014/main" id="{726C2157-0E98-4AA6-AE41-6984B54A354C}"/>
              </a:ext>
            </a:extLst>
          </p:cNvPr>
          <p:cNvSpPr>
            <a:spLocks noGrp="1"/>
          </p:cNvSpPr>
          <p:nvPr>
            <p:ph type="ftr" sz="quarter" idx="11"/>
          </p:nvPr>
        </p:nvSpPr>
        <p:spPr/>
        <p:txBody>
          <a:bodyPr/>
          <a:lstStyle/>
          <a:p>
            <a:pPr>
              <a:defRPr/>
            </a:pPr>
            <a:r>
              <a:rPr lang="en-US" altLang="en-US"/>
              <a:t>Operating Systems: Lecture 24</a:t>
            </a:r>
          </a:p>
        </p:txBody>
      </p:sp>
      <p:sp>
        <p:nvSpPr>
          <p:cNvPr id="6" name="Slide Number Placeholder 5">
            <a:extLst>
              <a:ext uri="{FF2B5EF4-FFF2-40B4-BE49-F238E27FC236}">
                <a16:creationId xmlns:a16="http://schemas.microsoft.com/office/drawing/2014/main" id="{793CE156-3404-4F25-A0A5-1E56D6051621}"/>
              </a:ext>
            </a:extLst>
          </p:cNvPr>
          <p:cNvSpPr>
            <a:spLocks noGrp="1"/>
          </p:cNvSpPr>
          <p:nvPr>
            <p:ph type="sldNum" sz="quarter" idx="12"/>
          </p:nvPr>
        </p:nvSpPr>
        <p:spPr/>
        <p:txBody>
          <a:bodyPr/>
          <a:lstStyle/>
          <a:p>
            <a:fld id="{2907D84A-D9E1-964C-B1EF-5C5C24A64F29}" type="slidenum">
              <a:rPr lang="en-US" smtClean="0"/>
              <a:pPr/>
              <a:t>9</a:t>
            </a:fld>
            <a:endParaRPr lang="en-US"/>
          </a:p>
        </p:txBody>
      </p:sp>
    </p:spTree>
    <p:extLst>
      <p:ext uri="{BB962C8B-B14F-4D97-AF65-F5344CB8AC3E}">
        <p14:creationId xmlns:p14="http://schemas.microsoft.com/office/powerpoint/2010/main" val="304639280"/>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13389</TotalTime>
  <Words>1747</Words>
  <Application>Microsoft Office PowerPoint</Application>
  <PresentationFormat>On-screen Show (4:3)</PresentationFormat>
  <Paragraphs>334</Paragraphs>
  <Slides>27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Helvetica</vt:lpstr>
      <vt:lpstr>Wingdings</vt:lpstr>
      <vt:lpstr>Edge</vt:lpstr>
      <vt:lpstr>EECE.4810/EECE.5730 Operating Systems</vt:lpstr>
      <vt:lpstr>Lecture outline</vt:lpstr>
      <vt:lpstr>Memory management</vt:lpstr>
      <vt:lpstr>Address space-related abstractions</vt:lpstr>
      <vt:lpstr>Address Binding</vt:lpstr>
      <vt:lpstr>Address Binding (continued)</vt:lpstr>
      <vt:lpstr>Uni-programmed systems</vt:lpstr>
      <vt:lpstr>Multiprogrammed systems</vt:lpstr>
      <vt:lpstr>Address translation</vt:lpstr>
      <vt:lpstr>Dynamic address translation</vt:lpstr>
      <vt:lpstr>Address Translation Concept</vt:lpstr>
      <vt:lpstr>Forms of address translation</vt:lpstr>
      <vt:lpstr>Base and bounds</vt:lpstr>
      <vt:lpstr>Virtually Addressed Base and Bounds</vt:lpstr>
      <vt:lpstr>Base and bounds pros/cons</vt:lpstr>
      <vt:lpstr>Base and bounds pros/cons (continued)</vt:lpstr>
      <vt:lpstr>Fragmentation</vt:lpstr>
      <vt:lpstr>Base and bounds sharing</vt:lpstr>
      <vt:lpstr>Multiple-partition allocation </vt:lpstr>
      <vt:lpstr>Storage Allocation Problem</vt:lpstr>
      <vt:lpstr>Storage allocation example</vt:lpstr>
      <vt:lpstr>Example solution: first fit</vt:lpstr>
      <vt:lpstr>Example solution: best fit</vt:lpstr>
      <vt:lpstr>Example solution: worst fit</vt:lpstr>
      <vt:lpstr>Growing memory regions independently</vt:lpstr>
      <vt:lpstr>Final notes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Geiger, Michael J</cp:lastModifiedBy>
  <cp:revision>3514</cp:revision>
  <dcterms:created xsi:type="dcterms:W3CDTF">2006-04-03T05:03:01Z</dcterms:created>
  <dcterms:modified xsi:type="dcterms:W3CDTF">2019-04-03T14:27:46Z</dcterms:modified>
</cp:coreProperties>
</file>