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589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7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590" r:id="rId45"/>
    <p:sldId id="547" r:id="rId4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98077-B543-45FA-A455-ED23E88B99B7}" v="1" dt="2019-04-19T15:03:19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3A91EDD-E28A-403A-8FD3-B08AF2108869}"/>
    <pc:docChg chg="undo custSel modSld">
      <pc:chgData name="Geiger, Michael J" userId="13cae92b-b37c-450b-a449-82fcae19569d" providerId="ADAL" clId="{D3A91EDD-E28A-403A-8FD3-B08AF2108869}" dt="2019-04-19T15:03:20.088" v="96" actId="27636"/>
      <pc:docMkLst>
        <pc:docMk/>
      </pc:docMkLst>
      <pc:sldChg chg="modSp">
        <pc:chgData name="Geiger, Michael J" userId="13cae92b-b37c-450b-a449-82fcae19569d" providerId="ADAL" clId="{D3A91EDD-E28A-403A-8FD3-B08AF2108869}" dt="2019-04-19T15:02:37.432" v="7" actId="20577"/>
        <pc:sldMkLst>
          <pc:docMk/>
          <pc:sldMk cId="0" sldId="256"/>
        </pc:sldMkLst>
        <pc:spChg chg="mod">
          <ac:chgData name="Geiger, Michael J" userId="13cae92b-b37c-450b-a449-82fcae19569d" providerId="ADAL" clId="{D3A91EDD-E28A-403A-8FD3-B08AF2108869}" dt="2019-04-19T15:02:37.432" v="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3A91EDD-E28A-403A-8FD3-B08AF2108869}" dt="2019-04-19T15:03:10.289" v="95" actId="20577"/>
        <pc:sldMkLst>
          <pc:docMk/>
          <pc:sldMk cId="0" sldId="257"/>
        </pc:sldMkLst>
        <pc:spChg chg="mod">
          <ac:chgData name="Geiger, Michael J" userId="13cae92b-b37c-450b-a449-82fcae19569d" providerId="ADAL" clId="{D3A91EDD-E28A-403A-8FD3-B08AF2108869}" dt="2019-04-19T15:03:10.289" v="9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Notes">
        <pc:chgData name="Geiger, Michael J" userId="13cae92b-b37c-450b-a449-82fcae19569d" providerId="ADAL" clId="{D3A91EDD-E28A-403A-8FD3-B08AF2108869}" dt="2019-04-19T15:03:20.088" v="96" actId="27636"/>
        <pc:sldMkLst>
          <pc:docMk/>
          <pc:sldMk cId="345912717" sldId="5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DD0CD1B-FFB0-6B4D-92E2-7B87E8DB7C6F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90E3160-38E0-384D-9480-1EB619BD422D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A20BEB4-3286-7548-86B0-CF56390113CE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EA8E6E3-EDD4-814D-A669-3BC2068ECE3D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67C856F-3BA1-E348-B3B3-6E584D5A657B}" type="slidenum">
              <a:rPr lang="en-US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Lots simpler than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lots of space taken up with page table entries.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19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24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25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27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28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DCBFB-CEDB-4489-A676-3C7308EB077F}" type="datetime1">
              <a:rPr lang="en-US" smtClean="0"/>
              <a:t>4/19/2019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F4E39-1C76-402E-96A0-17E610AC187F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F20F5-45C6-45DC-AC21-C2E4A6F46CF9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F75D2-EA2A-4AA3-921A-FAED3912F7B5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95CE2-769D-45E1-83CE-1B5585D1800A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ACD18-E80B-40EC-B94A-74B2FA047B63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E4526-E6E5-468E-B01D-FACE7351F140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7CBA7-A977-4E86-A12A-D542638ACB4A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81EC0-B7CA-4102-833F-FC52A0854D7F}" type="datetime1">
              <a:rPr lang="en-US" smtClean="0"/>
              <a:t>4/19/2019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9BB52-6D23-48AF-83B6-D7F26A719F7D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661A6-8CBF-4D97-BBA0-50FD62FCD803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7F68B-35A7-4C56-990B-3C9A01502578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5069B-6F67-4526-82D5-74C815BC6384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AA66A9C-6C1C-49CA-B89D-117564548BB7}" type="datetime1">
              <a:rPr lang="en-US" smtClean="0"/>
              <a:t>4/19/2019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Lectures 27-30: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Memory management: segmentation and paging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memory in fixed size units, or </a:t>
            </a:r>
            <a:r>
              <a:rPr lang="en-US" dirty="0">
                <a:solidFill>
                  <a:srgbClr val="0000FF"/>
                </a:solidFill>
              </a:rPr>
              <a:t>pages</a:t>
            </a:r>
          </a:p>
          <a:p>
            <a:pPr lvl="1"/>
            <a:r>
              <a:rPr lang="en-US" dirty="0"/>
              <a:t>Often refer to pages in virtual address space, </a:t>
            </a:r>
            <a:r>
              <a:rPr lang="en-US" dirty="0">
                <a:solidFill>
                  <a:srgbClr val="0000FF"/>
                </a:solidFill>
              </a:rPr>
              <a:t>frames</a:t>
            </a:r>
            <a:r>
              <a:rPr lang="en-US" dirty="0"/>
              <a:t> in physical address space</a:t>
            </a:r>
          </a:p>
          <a:p>
            <a:r>
              <a:rPr lang="en-US" dirty="0"/>
              <a:t>Finding a free frame is easy</a:t>
            </a:r>
          </a:p>
          <a:p>
            <a:pPr lvl="1"/>
            <a:r>
              <a:rPr lang="en-US" dirty="0"/>
              <a:t>Bitmap allocation: 0011111100000001100</a:t>
            </a:r>
          </a:p>
          <a:p>
            <a:pPr lvl="1"/>
            <a:r>
              <a:rPr lang="en-US" dirty="0"/>
              <a:t>Each bit represents one physical page frame</a:t>
            </a:r>
          </a:p>
          <a:p>
            <a:r>
              <a:rPr lang="en-US" dirty="0"/>
              <a:t>Each process has its own page table</a:t>
            </a:r>
          </a:p>
          <a:p>
            <a:pPr lvl="1"/>
            <a:r>
              <a:rPr lang="en-US" dirty="0"/>
              <a:t>Stored in physical memory</a:t>
            </a:r>
          </a:p>
          <a:p>
            <a:pPr lvl="1"/>
            <a:r>
              <a:rPr lang="en-US" dirty="0"/>
              <a:t>Hardware registers</a:t>
            </a:r>
          </a:p>
          <a:p>
            <a:pPr lvl="2"/>
            <a:r>
              <a:rPr lang="en-US" dirty="0"/>
              <a:t>pointer to page table start</a:t>
            </a:r>
          </a:p>
          <a:p>
            <a:pPr lvl="2"/>
            <a:r>
              <a:rPr lang="en-US" dirty="0"/>
              <a:t>page table 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09A4-A22F-4F70-AA4A-43FF2F5E0B7B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Translation (Abstract)</a:t>
            </a:r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70E-0979-477E-B6AC-E26D29D8EEB5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7352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j-lt"/>
              </a:rPr>
              <a:t>Paged Translation (Implementation)</a:t>
            </a: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DF13-CF85-48F3-88E2-DE610C52F05D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paging, what is saved/restored on a process context switch?</a:t>
            </a:r>
          </a:p>
          <a:p>
            <a:pPr lvl="1"/>
            <a:r>
              <a:rPr lang="en-US" dirty="0"/>
              <a:t>Pointer to page table, size of page table</a:t>
            </a:r>
          </a:p>
          <a:p>
            <a:pPr lvl="1"/>
            <a:r>
              <a:rPr lang="en-US" dirty="0"/>
              <a:t>Page table itself is in main memory</a:t>
            </a:r>
          </a:p>
          <a:p>
            <a:pPr lvl="0"/>
            <a:r>
              <a:rPr lang="en-US" dirty="0"/>
              <a:t>What if page size is very small?</a:t>
            </a:r>
          </a:p>
          <a:p>
            <a:r>
              <a:rPr lang="en-US" dirty="0"/>
              <a:t>What if page size is very large?</a:t>
            </a:r>
          </a:p>
          <a:p>
            <a:pPr lvl="1"/>
            <a:r>
              <a:rPr lang="en-US" dirty="0"/>
              <a:t>Internal fragmentation: if we don’t need all of the space inside a fixed size chunk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42B-F007-480C-A287-94CA7CEEA401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basics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Major benefits</a:t>
            </a:r>
          </a:p>
          <a:p>
            <a:pPr lvl="1"/>
            <a:r>
              <a:rPr lang="en-US" dirty="0"/>
              <a:t>No need for bounds checking</a:t>
            </a:r>
          </a:p>
          <a:p>
            <a:pPr lvl="1"/>
            <a:r>
              <a:rPr lang="en-US" dirty="0"/>
              <a:t>Easy to allocate fixed-size units</a:t>
            </a:r>
          </a:p>
          <a:p>
            <a:pPr lvl="1"/>
            <a:r>
              <a:rPr lang="en-US" dirty="0"/>
              <a:t>Simple translation</a:t>
            </a:r>
          </a:p>
          <a:p>
            <a:pPr lvl="2"/>
            <a:r>
              <a:rPr lang="en-US" dirty="0"/>
              <a:t>Virtual address: page number &amp; offset</a:t>
            </a:r>
          </a:p>
          <a:p>
            <a:pPr lvl="3"/>
            <a:r>
              <a:rPr lang="en-US" dirty="0"/>
              <a:t>Use page # to index into </a:t>
            </a:r>
            <a:r>
              <a:rPr lang="en-US" dirty="0">
                <a:solidFill>
                  <a:srgbClr val="0000FF"/>
                </a:solidFill>
              </a:rPr>
              <a:t>page table</a:t>
            </a:r>
          </a:p>
          <a:p>
            <a:pPr lvl="2"/>
            <a:r>
              <a:rPr lang="en-US" dirty="0"/>
              <a:t>Physical address: frame number &amp; offset</a:t>
            </a:r>
          </a:p>
          <a:p>
            <a:pPr lvl="3"/>
            <a:r>
              <a:rPr lang="en-US" dirty="0"/>
              <a:t>Page # simply replaced by frame #--no arithmetic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Usually one page size (some systems support &gt;1)</a:t>
            </a:r>
          </a:p>
          <a:p>
            <a:pPr lvl="2"/>
            <a:r>
              <a:rPr lang="en-US" dirty="0"/>
              <a:t>Page size determines offset size (log</a:t>
            </a:r>
            <a:r>
              <a:rPr lang="en-US" baseline="-25000" dirty="0"/>
              <a:t>2</a:t>
            </a:r>
            <a:r>
              <a:rPr lang="en-US" dirty="0"/>
              <a:t>(page size))</a:t>
            </a:r>
          </a:p>
          <a:p>
            <a:pPr lvl="1"/>
            <a:r>
              <a:rPr lang="en-US" dirty="0"/>
              <a:t>VA &gt; PA</a:t>
            </a:r>
          </a:p>
          <a:p>
            <a:pPr lvl="2"/>
            <a:r>
              <a:rPr lang="en-US" dirty="0"/>
              <a:t>Larger virtual address space than physical address space</a:t>
            </a:r>
          </a:p>
          <a:p>
            <a:pPr lvl="2"/>
            <a:r>
              <a:rPr lang="en-US" dirty="0"/>
              <a:t># page table entries (PTE) determines page # size</a:t>
            </a:r>
          </a:p>
          <a:p>
            <a:pPr lvl="2"/>
            <a:r>
              <a:rPr lang="en-US" dirty="0"/>
              <a:t># frames determines frame # size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BBFA-06E5-4A76-8445-22771232FE20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logical address space of 256 pages with 4 KB page size, mapped onto physical memory of 64 frames</a:t>
            </a:r>
          </a:p>
          <a:p>
            <a:pPr lvl="1"/>
            <a:r>
              <a:rPr lang="en-US" dirty="0"/>
              <a:t>How many bits are in the virtual address?</a:t>
            </a:r>
          </a:p>
          <a:p>
            <a:pPr lvl="1"/>
            <a:r>
              <a:rPr lang="en-US" dirty="0"/>
              <a:t>How many bits are in the physical address?</a:t>
            </a:r>
          </a:p>
          <a:p>
            <a:pPr lvl="1"/>
            <a:r>
              <a:rPr lang="en-US" dirty="0"/>
              <a:t>What’s the total size of each address space (virtual and physical)?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AFF-0B71-4E4B-8F71-5197E6603F04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logical address space of </a:t>
            </a:r>
            <a:r>
              <a:rPr lang="en-US" dirty="0">
                <a:solidFill>
                  <a:srgbClr val="FF0000"/>
                </a:solidFill>
              </a:rPr>
              <a:t>256 pages</a:t>
            </a:r>
            <a:r>
              <a:rPr lang="en-US" dirty="0"/>
              <a:t> with </a:t>
            </a:r>
            <a:r>
              <a:rPr lang="en-US" dirty="0">
                <a:solidFill>
                  <a:srgbClr val="0000FF"/>
                </a:solidFill>
              </a:rPr>
              <a:t>4 KB </a:t>
            </a:r>
            <a:r>
              <a:rPr lang="en-US" dirty="0"/>
              <a:t>page size, mapped onto </a:t>
            </a:r>
            <a:r>
              <a:rPr lang="en-US" dirty="0" err="1"/>
              <a:t>phsyical</a:t>
            </a:r>
            <a:r>
              <a:rPr lang="en-US" dirty="0"/>
              <a:t> memory of </a:t>
            </a:r>
            <a:r>
              <a:rPr lang="en-US" dirty="0">
                <a:solidFill>
                  <a:srgbClr val="008000"/>
                </a:solidFill>
              </a:rPr>
              <a:t>64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Offset size = 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(4 KB) = 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(2</a:t>
            </a:r>
            <a:r>
              <a:rPr lang="en-US" baseline="30000" dirty="0">
                <a:solidFill>
                  <a:srgbClr val="0000FF"/>
                </a:solidFill>
              </a:rPr>
              <a:t>12</a:t>
            </a:r>
            <a:r>
              <a:rPr lang="en-US" dirty="0">
                <a:solidFill>
                  <a:srgbClr val="0000FF"/>
                </a:solidFill>
              </a:rPr>
              <a:t> bytes) = 12 bits</a:t>
            </a:r>
          </a:p>
          <a:p>
            <a:pPr lvl="1"/>
            <a:r>
              <a:rPr lang="en-US" dirty="0"/>
              <a:t>How many bits are in the virtual address?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Page # size =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(256 pages) =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(2</a:t>
            </a:r>
            <a:r>
              <a:rPr lang="en-US" baseline="30000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pages) = 8 bits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VA size = 8 + </a:t>
            </a:r>
            <a:r>
              <a:rPr lang="en-US" dirty="0">
                <a:solidFill>
                  <a:srgbClr val="0000FF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= 20 bits</a:t>
            </a:r>
          </a:p>
          <a:p>
            <a:pPr lvl="1"/>
            <a:r>
              <a:rPr lang="en-US" dirty="0"/>
              <a:t>How many bits are in the physical address?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Frame # size =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(64 frames) =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(2</a:t>
            </a:r>
            <a:r>
              <a:rPr lang="en-US" baseline="30000" dirty="0">
                <a:solidFill>
                  <a:srgbClr val="008000"/>
                </a:solidFill>
              </a:rPr>
              <a:t>6</a:t>
            </a:r>
            <a:r>
              <a:rPr lang="en-US" dirty="0">
                <a:solidFill>
                  <a:srgbClr val="008000"/>
                </a:solidFill>
              </a:rPr>
              <a:t> frames) = 6 bits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VA size = 6 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= 18 bits</a:t>
            </a:r>
          </a:p>
          <a:p>
            <a:pPr lvl="1"/>
            <a:r>
              <a:rPr lang="en-US" dirty="0"/>
              <a:t>What’s the total size of each address space (virtual and physical)?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Address space size = 2</a:t>
            </a:r>
            <a:r>
              <a:rPr lang="en-US" baseline="30000" dirty="0">
                <a:solidFill>
                  <a:srgbClr val="000000"/>
                </a:solidFill>
              </a:rPr>
              <a:t>address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aseline="30000" dirty="0">
                <a:solidFill>
                  <a:srgbClr val="000000"/>
                </a:solidFill>
              </a:rPr>
              <a:t>size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Virtual address space = 2</a:t>
            </a:r>
            <a:r>
              <a:rPr lang="en-US" baseline="30000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 = 1 MB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Physical address space = 2</a:t>
            </a:r>
            <a:r>
              <a:rPr lang="en-US" baseline="30000" dirty="0">
                <a:solidFill>
                  <a:srgbClr val="008000"/>
                </a:solidFill>
              </a:rPr>
              <a:t>18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rgbClr val="008000"/>
                </a:solidFill>
              </a:rPr>
              <a:t>= 256 KB 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7D7-C00C-4CF6-AD1C-C946C52297A3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biggest issue with large virtual address space?</a:t>
            </a:r>
          </a:p>
          <a:p>
            <a:pPr lvl="1"/>
            <a:r>
              <a:rPr lang="en-US" dirty="0"/>
              <a:t>Size of page table </a:t>
            </a:r>
            <a:r>
              <a:rPr lang="en-US" dirty="0">
                <a:sym typeface="Wingdings"/>
              </a:rPr>
              <a:t> space in memory, speed of translation</a:t>
            </a:r>
          </a:p>
          <a:p>
            <a:r>
              <a:rPr lang="en-US" dirty="0">
                <a:sym typeface="Wingdings"/>
              </a:rPr>
              <a:t>How do we determine page to evict if physical address space is full?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12D8-F606-4F61-964B-4E976F3E3950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/>
              </a:rPr>
              <a:t>Page size strikes balance between</a:t>
            </a:r>
          </a:p>
          <a:p>
            <a:pPr lvl="1"/>
            <a:r>
              <a:rPr lang="en-US" dirty="0">
                <a:sym typeface="Wingdings"/>
              </a:rPr>
              <a:t>Internal fragmentation (large pages)</a:t>
            </a:r>
          </a:p>
          <a:p>
            <a:pPr lvl="1"/>
            <a:r>
              <a:rPr lang="en-US" dirty="0">
                <a:sym typeface="Wingdings"/>
              </a:rPr>
              <a:t>Unreasonably large page table (small pages)</a:t>
            </a:r>
          </a:p>
          <a:p>
            <a:pPr lvl="2"/>
            <a:r>
              <a:rPr lang="en-US" dirty="0"/>
              <a:t>Large VA space </a:t>
            </a:r>
            <a:r>
              <a:rPr lang="en-US" dirty="0">
                <a:sym typeface="Wingdings"/>
              </a:rPr>
              <a:t> large page table</a:t>
            </a:r>
            <a:endParaRPr lang="en-US" dirty="0"/>
          </a:p>
          <a:p>
            <a:r>
              <a:rPr lang="en-US" dirty="0">
                <a:sym typeface="Wingdings"/>
              </a:rPr>
              <a:t>Example: Say processor has 32-bit virtual address, 4 KB page size, and each page table entry holds 4 bytes. What’s size of page table?</a:t>
            </a:r>
          </a:p>
          <a:p>
            <a:pPr lvl="1"/>
            <a:r>
              <a:rPr lang="en-US" dirty="0">
                <a:sym typeface="Wingdings"/>
              </a:rPr>
              <a:t>4 KB page size  12-bit offset</a:t>
            </a:r>
          </a:p>
          <a:p>
            <a:pPr lvl="1"/>
            <a:r>
              <a:rPr lang="en-US" dirty="0">
                <a:sym typeface="Wingdings"/>
              </a:rPr>
              <a:t>20 bits for page #  2</a:t>
            </a:r>
            <a:r>
              <a:rPr lang="en-US" baseline="30000" dirty="0">
                <a:sym typeface="Wingdings"/>
              </a:rPr>
              <a:t>20</a:t>
            </a:r>
            <a:r>
              <a:rPr lang="en-US" dirty="0">
                <a:sym typeface="Wingdings"/>
              </a:rPr>
              <a:t> pages  2</a:t>
            </a:r>
            <a:r>
              <a:rPr lang="en-US" baseline="30000" dirty="0">
                <a:sym typeface="Wingdings"/>
              </a:rPr>
              <a:t>20</a:t>
            </a:r>
            <a:r>
              <a:rPr lang="en-US" dirty="0">
                <a:sym typeface="Wingdings"/>
              </a:rPr>
              <a:t> PTEs</a:t>
            </a:r>
          </a:p>
          <a:p>
            <a:pPr lvl="1"/>
            <a:r>
              <a:rPr lang="en-US" dirty="0">
                <a:sym typeface="Wingdings"/>
              </a:rPr>
              <a:t>2</a:t>
            </a:r>
            <a:r>
              <a:rPr lang="en-US" baseline="30000" dirty="0">
                <a:sym typeface="Wingdings"/>
              </a:rPr>
              <a:t>20</a:t>
            </a:r>
            <a:r>
              <a:rPr lang="en-US" dirty="0">
                <a:sym typeface="Wingdings"/>
              </a:rPr>
              <a:t> PTEs * 4 bytes per PTE = 2</a:t>
            </a:r>
            <a:r>
              <a:rPr lang="en-US" baseline="30000" dirty="0">
                <a:sym typeface="Wingdings"/>
              </a:rPr>
              <a:t>22</a:t>
            </a:r>
            <a:r>
              <a:rPr lang="en-US" dirty="0">
                <a:sym typeface="Wingdings"/>
              </a:rPr>
              <a:t> byte page table = 4 MB</a:t>
            </a:r>
          </a:p>
          <a:p>
            <a:pPr lvl="1"/>
            <a:r>
              <a:rPr lang="en-US" dirty="0">
                <a:sym typeface="Wingdings"/>
              </a:rPr>
              <a:t>Page table itself would take 2</a:t>
            </a:r>
            <a:r>
              <a:rPr lang="en-US" baseline="30000" dirty="0">
                <a:sym typeface="Wingdings"/>
              </a:rPr>
              <a:t>22</a:t>
            </a:r>
            <a:r>
              <a:rPr lang="en-US" dirty="0">
                <a:sym typeface="Wingdings"/>
              </a:rPr>
              <a:t>/2</a:t>
            </a:r>
            <a:r>
              <a:rPr lang="en-US" baseline="30000" dirty="0">
                <a:sym typeface="Wingdings"/>
              </a:rPr>
              <a:t>12</a:t>
            </a:r>
            <a:r>
              <a:rPr lang="en-US" dirty="0">
                <a:sym typeface="Wingdings"/>
              </a:rPr>
              <a:t> = 2</a:t>
            </a:r>
            <a:r>
              <a:rPr lang="en-US" baseline="30000" dirty="0">
                <a:sym typeface="Wingdings"/>
              </a:rPr>
              <a:t>10</a:t>
            </a:r>
            <a:r>
              <a:rPr lang="en-US" dirty="0">
                <a:sym typeface="Wingdings"/>
              </a:rPr>
              <a:t> = 1K pages!!!</a:t>
            </a:r>
          </a:p>
          <a:p>
            <a:r>
              <a:rPr lang="en-US" dirty="0">
                <a:sym typeface="Wingdings"/>
              </a:rPr>
              <a:t>Alternative page table organizations</a:t>
            </a:r>
          </a:p>
          <a:p>
            <a:pPr lvl="1"/>
            <a:r>
              <a:rPr lang="en-US" dirty="0">
                <a:sym typeface="Wingdings"/>
              </a:rPr>
              <a:t>Multilevel page table</a:t>
            </a:r>
          </a:p>
          <a:p>
            <a:pPr lvl="1"/>
            <a:r>
              <a:rPr lang="en-US" dirty="0">
                <a:sym typeface="Wingdings"/>
              </a:rPr>
              <a:t>Hashed page table</a:t>
            </a:r>
          </a:p>
          <a:p>
            <a:pPr lvl="1"/>
            <a:r>
              <a:rPr lang="en-US" dirty="0">
                <a:sym typeface="Wingdings"/>
              </a:rPr>
              <a:t>Inverted page table</a:t>
            </a:r>
          </a:p>
          <a:p>
            <a:pPr lvl="1"/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44B-7628-4D40-A0F9-8EA3F56B9B44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Space saving technique</a:t>
            </a:r>
          </a:p>
          <a:p>
            <a:r>
              <a:rPr lang="en-US" dirty="0"/>
              <a:t>Outer page table points to second-level page table</a:t>
            </a:r>
          </a:p>
          <a:p>
            <a:r>
              <a:rPr lang="en-US" dirty="0"/>
              <a:t>Second-level page table points to physical frame</a:t>
            </a:r>
          </a:p>
          <a:p>
            <a:r>
              <a:rPr lang="en-US" dirty="0"/>
              <a:t>Could extend to &gt;2 levels</a:t>
            </a:r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989-D6C8-46E5-83FC-641D1ABF40CE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3 due 4/22</a:t>
            </a:r>
          </a:p>
          <a:p>
            <a:pPr lvl="1"/>
            <a:endParaRPr lang="en-US" dirty="0"/>
          </a:p>
          <a:p>
            <a:r>
              <a:rPr lang="en-US" dirty="0"/>
              <a:t>This set of lectures (27-30)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Paging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BF5B94-D46E-4341-998A-127275D33EEA}" type="datetime1">
              <a:rPr lang="en-US" smtClean="0">
                <a:latin typeface="Garamond"/>
              </a:rPr>
              <a:t>4/19/2019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27-30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Multi-level page table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Example assumes 4 KB page size, 1K PTEs at each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179D-E4CE-42CB-8628-78B4A7E58C7C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address spaces: basic page table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272" b="-427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D3A-4FA1-4994-A9BE-354A0092B3E0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Sparse address spaces: 2-level page table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3581" b="-358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9F0-E9A7-4E8E-BB08-E568FB7E250A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Benefits?</a:t>
            </a:r>
          </a:p>
          <a:p>
            <a:pPr lvl="1"/>
            <a:r>
              <a:rPr lang="en-US" dirty="0"/>
              <a:t>Saves space over 1-level page table</a:t>
            </a:r>
          </a:p>
          <a:p>
            <a:pPr lvl="1"/>
            <a:r>
              <a:rPr lang="en-US" dirty="0"/>
              <a:t>Particularly effective for sparse address spaces</a:t>
            </a:r>
          </a:p>
          <a:p>
            <a:r>
              <a:rPr lang="en-US" dirty="0"/>
              <a:t>Downsides?</a:t>
            </a:r>
          </a:p>
          <a:p>
            <a:pPr lvl="1"/>
            <a:r>
              <a:rPr lang="en-US" dirty="0"/>
              <a:t>May still have large tables at each level</a:t>
            </a:r>
          </a:p>
          <a:p>
            <a:pPr lvl="1"/>
            <a:r>
              <a:rPr lang="en-US" dirty="0"/>
              <a:t>Multiple lookups per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3DAF-CA4E-4D3E-9C4D-DDC355BAA1CD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extracted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7BE-0643-4548-B679-3F717778E074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1D6E-A144-470A-BAF6-9E11B2A60601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8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page </a:t>
            </a:r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Benefits?</a:t>
            </a:r>
          </a:p>
          <a:p>
            <a:pPr lvl="1"/>
            <a:r>
              <a:rPr lang="en-US" dirty="0"/>
              <a:t>Even more space-effective than multilevel</a:t>
            </a:r>
          </a:p>
          <a:p>
            <a:r>
              <a:rPr lang="en-US" dirty="0"/>
              <a:t>Downsides?</a:t>
            </a:r>
          </a:p>
          <a:p>
            <a:pPr lvl="1"/>
            <a:r>
              <a:rPr lang="en-US" dirty="0"/>
              <a:t>Lookup time may be even longer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C7FD-8209-4994-B50A-1D591808537C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5870-872A-4266-A9D0-F68437D1B97E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2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A903-979C-4757-94D4-E84956264BBA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654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performance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Address translation accesses memory to get PTE </a:t>
            </a:r>
            <a:r>
              <a:rPr lang="en-US">
                <a:latin typeface="Arial" charset="0"/>
                <a:sym typeface="Wingdings" charset="0"/>
              </a:rPr>
              <a:t> every memory access twice as long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Solution: store recently used translations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Translation lookaside buffer (TLB)</a:t>
            </a:r>
            <a:r>
              <a:rPr lang="en-US">
                <a:latin typeface="Arial" charset="0"/>
              </a:rPr>
              <a:t>: a cache for page table entries</a:t>
            </a:r>
          </a:p>
          <a:p>
            <a:pPr lvl="2"/>
            <a:r>
              <a:rPr lang="en-US">
                <a:latin typeface="Arial" charset="0"/>
              </a:rPr>
              <a:t>“Tag” is the virtual page #</a:t>
            </a:r>
          </a:p>
          <a:p>
            <a:pPr lvl="2"/>
            <a:r>
              <a:rPr lang="en-US">
                <a:latin typeface="Arial" charset="0"/>
              </a:rPr>
              <a:t>TLB small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latin typeface="Arial" charset="0"/>
              </a:rPr>
              <a:t>often fully associative</a:t>
            </a:r>
          </a:p>
          <a:p>
            <a:pPr lvl="2"/>
            <a:r>
              <a:rPr lang="en-US">
                <a:latin typeface="Arial" charset="0"/>
              </a:rPr>
              <a:t>TLB entry also contains valid bit (for that translation); reference &amp; dirty bits (for the page itself!)</a:t>
            </a:r>
          </a:p>
        </p:txBody>
      </p:sp>
      <p:sp>
        <p:nvSpPr>
          <p:cNvPr id="686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9AB2E8-CDF5-4ADA-9123-343577F79F33}" type="datetime1">
              <a:rPr lang="en-US" sz="1200" smtClean="0">
                <a:latin typeface="Garamond" charset="0"/>
              </a:rPr>
              <a:t>4/19/2019</a:t>
            </a:fld>
            <a:endParaRPr lang="en-US" sz="1200">
              <a:latin typeface="Garamond" charset="0"/>
            </a:endParaRP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CC071A-35FA-0042-ADB9-CE1D3CB2D2E2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Operating Systems: Lecture 27-30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Growing memory regions independently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59" b="-359"/>
          <a:stretch>
            <a:fillRect/>
          </a:stretch>
        </p:blipFill>
        <p:spPr>
          <a:xfrm>
            <a:off x="457200" y="1143001"/>
            <a:ext cx="8229600" cy="38099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5181600"/>
            <a:ext cx="8229600" cy="9493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these regions grow independently?</a:t>
            </a:r>
          </a:p>
          <a:p>
            <a:r>
              <a:rPr lang="en-US" dirty="0"/>
              <a:t>Each needs own space! </a:t>
            </a:r>
            <a:r>
              <a:rPr lang="en-US" dirty="0">
                <a:sym typeface="Wingdings"/>
              </a:rPr>
              <a:t> segmentation/paging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F09-025F-4189-97DE-416E2A17A085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2"/>
          <p:cNvGrpSpPr>
            <a:grpSpLocks/>
          </p:cNvGrpSpPr>
          <p:nvPr/>
        </p:nvGrpSpPr>
        <p:grpSpPr bwMode="auto">
          <a:xfrm>
            <a:off x="2190750" y="1009650"/>
            <a:ext cx="1252538" cy="1847850"/>
            <a:chOff x="1338" y="556"/>
            <a:chExt cx="789" cy="1164"/>
          </a:xfrm>
        </p:grpSpPr>
        <p:sp>
          <p:nvSpPr>
            <p:cNvPr id="64583" name="Text Box 3"/>
            <p:cNvSpPr txBox="1">
              <a:spLocks noChangeArrowheads="1"/>
            </p:cNvSpPr>
            <p:nvPr/>
          </p:nvSpPr>
          <p:spPr bwMode="auto">
            <a:xfrm>
              <a:off x="1338" y="556"/>
              <a:ext cx="7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Physical</a:t>
              </a:r>
            </a:p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Memory Space</a:t>
              </a:r>
            </a:p>
          </p:txBody>
        </p:sp>
        <p:sp>
          <p:nvSpPr>
            <p:cNvPr id="64584" name="Freeform 4"/>
            <p:cNvSpPr>
              <a:spLocks/>
            </p:cNvSpPr>
            <p:nvPr/>
          </p:nvSpPr>
          <p:spPr bwMode="auto">
            <a:xfrm>
              <a:off x="1478" y="960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Freeform 5"/>
            <p:cNvSpPr>
              <a:spLocks/>
            </p:cNvSpPr>
            <p:nvPr/>
          </p:nvSpPr>
          <p:spPr bwMode="auto">
            <a:xfrm>
              <a:off x="1478" y="1152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Freeform 6"/>
            <p:cNvSpPr>
              <a:spLocks/>
            </p:cNvSpPr>
            <p:nvPr/>
          </p:nvSpPr>
          <p:spPr bwMode="auto">
            <a:xfrm>
              <a:off x="1478" y="1344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Freeform 7"/>
            <p:cNvSpPr>
              <a:spLocks/>
            </p:cNvSpPr>
            <p:nvPr/>
          </p:nvSpPr>
          <p:spPr bwMode="auto">
            <a:xfrm>
              <a:off x="1478" y="1536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572500" cy="1039813"/>
          </a:xfrm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Page table maps virtual page numbers to physical frames (“PTE” = Page Table Entry)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Virtual memory =&gt; treat memory </a:t>
            </a:r>
            <a:r>
              <a:rPr lang="en-US" sz="2400">
                <a:latin typeface="Arial" charset="0"/>
                <a:sym typeface="Symbol" charset="0"/>
              </a:rPr>
              <a:t></a:t>
            </a:r>
            <a:r>
              <a:rPr lang="en-US" sz="2400">
                <a:latin typeface="Arial" charset="0"/>
              </a:rPr>
              <a:t> cache for disk</a:t>
            </a:r>
          </a:p>
        </p:txBody>
      </p:sp>
      <p:sp>
        <p:nvSpPr>
          <p:cNvPr id="64515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749925" cy="3683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Details of Page Table</a:t>
            </a:r>
          </a:p>
        </p:txBody>
      </p:sp>
      <p:grpSp>
        <p:nvGrpSpPr>
          <p:cNvPr id="64516" name="Group 10"/>
          <p:cNvGrpSpPr>
            <a:grpSpLocks/>
          </p:cNvGrpSpPr>
          <p:nvPr/>
        </p:nvGrpSpPr>
        <p:grpSpPr bwMode="auto">
          <a:xfrm>
            <a:off x="2955925" y="1358900"/>
            <a:ext cx="6024563" cy="3789363"/>
            <a:chOff x="1872" y="1536"/>
            <a:chExt cx="3795" cy="2387"/>
          </a:xfrm>
        </p:grpSpPr>
        <p:sp>
          <p:nvSpPr>
            <p:cNvPr id="64542" name="Rectangle 11"/>
            <p:cNvSpPr>
              <a:spLocks noChangeArrowheads="1"/>
            </p:cNvSpPr>
            <p:nvPr/>
          </p:nvSpPr>
          <p:spPr bwMode="auto">
            <a:xfrm>
              <a:off x="2304" y="1536"/>
              <a:ext cx="11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Virtual Address</a:t>
              </a:r>
            </a:p>
          </p:txBody>
        </p:sp>
        <p:sp>
          <p:nvSpPr>
            <p:cNvPr id="64543" name="Line 12"/>
            <p:cNvSpPr>
              <a:spLocks noChangeShapeType="1"/>
            </p:cNvSpPr>
            <p:nvPr/>
          </p:nvSpPr>
          <p:spPr bwMode="auto">
            <a:xfrm>
              <a:off x="3068" y="231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13"/>
            <p:cNvSpPr>
              <a:spLocks noChangeShapeType="1"/>
            </p:cNvSpPr>
            <p:nvPr/>
          </p:nvSpPr>
          <p:spPr bwMode="auto">
            <a:xfrm>
              <a:off x="4124" y="2316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14"/>
            <p:cNvSpPr>
              <a:spLocks noChangeShapeType="1"/>
            </p:cNvSpPr>
            <p:nvPr/>
          </p:nvSpPr>
          <p:spPr bwMode="auto">
            <a:xfrm>
              <a:off x="3076" y="25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15"/>
            <p:cNvSpPr>
              <a:spLocks noChangeShapeType="1"/>
            </p:cNvSpPr>
            <p:nvPr/>
          </p:nvSpPr>
          <p:spPr bwMode="auto">
            <a:xfrm>
              <a:off x="3076" y="269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16"/>
            <p:cNvSpPr>
              <a:spLocks noChangeShapeType="1"/>
            </p:cNvSpPr>
            <p:nvPr/>
          </p:nvSpPr>
          <p:spPr bwMode="auto">
            <a:xfrm>
              <a:off x="3076" y="29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17"/>
            <p:cNvSpPr>
              <a:spLocks noChangeShapeType="1"/>
            </p:cNvSpPr>
            <p:nvPr/>
          </p:nvSpPr>
          <p:spPr bwMode="auto">
            <a:xfrm>
              <a:off x="3076" y="305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18"/>
            <p:cNvSpPr>
              <a:spLocks noChangeShapeType="1"/>
            </p:cNvSpPr>
            <p:nvPr/>
          </p:nvSpPr>
          <p:spPr bwMode="auto">
            <a:xfrm>
              <a:off x="3276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19"/>
            <p:cNvSpPr>
              <a:spLocks noChangeShapeType="1"/>
            </p:cNvSpPr>
            <p:nvPr/>
          </p:nvSpPr>
          <p:spPr bwMode="auto">
            <a:xfrm>
              <a:off x="3708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Rectangle 20"/>
            <p:cNvSpPr>
              <a:spLocks noChangeArrowheads="1"/>
            </p:cNvSpPr>
            <p:nvPr/>
          </p:nvSpPr>
          <p:spPr bwMode="auto">
            <a:xfrm>
              <a:off x="3152" y="2280"/>
              <a:ext cx="8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 i="1"/>
                <a:t>Page Table</a:t>
              </a:r>
            </a:p>
          </p:txBody>
        </p:sp>
        <p:sp>
          <p:nvSpPr>
            <p:cNvPr id="64552" name="Line 21"/>
            <p:cNvSpPr>
              <a:spLocks noChangeShapeType="1"/>
            </p:cNvSpPr>
            <p:nvPr/>
          </p:nvSpPr>
          <p:spPr bwMode="auto">
            <a:xfrm>
              <a:off x="2708" y="2060"/>
              <a:ext cx="0" cy="6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22"/>
            <p:cNvSpPr>
              <a:spLocks noChangeShapeType="1"/>
            </p:cNvSpPr>
            <p:nvPr/>
          </p:nvSpPr>
          <p:spPr bwMode="auto">
            <a:xfrm>
              <a:off x="2716" y="2764"/>
              <a:ext cx="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Rectangle 23"/>
            <p:cNvSpPr>
              <a:spLocks noChangeArrowheads="1"/>
            </p:cNvSpPr>
            <p:nvPr/>
          </p:nvSpPr>
          <p:spPr bwMode="auto">
            <a:xfrm>
              <a:off x="2496" y="2768"/>
              <a:ext cx="42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index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into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page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table</a:t>
              </a:r>
            </a:p>
          </p:txBody>
        </p:sp>
        <p:sp>
          <p:nvSpPr>
            <p:cNvPr id="64555" name="Rectangle 24"/>
            <p:cNvSpPr>
              <a:spLocks noChangeArrowheads="1"/>
            </p:cNvSpPr>
            <p:nvPr/>
          </p:nvSpPr>
          <p:spPr bwMode="auto">
            <a:xfrm>
              <a:off x="1872" y="2424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Page Table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Base Reg</a:t>
              </a:r>
            </a:p>
          </p:txBody>
        </p:sp>
        <p:sp>
          <p:nvSpPr>
            <p:cNvPr id="64556" name="Line 25"/>
            <p:cNvSpPr>
              <a:spLocks noChangeShapeType="1"/>
            </p:cNvSpPr>
            <p:nvPr/>
          </p:nvSpPr>
          <p:spPr bwMode="auto">
            <a:xfrm>
              <a:off x="2612" y="2596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Rectangle 26"/>
            <p:cNvSpPr>
              <a:spLocks noChangeArrowheads="1"/>
            </p:cNvSpPr>
            <p:nvPr/>
          </p:nvSpPr>
          <p:spPr bwMode="auto">
            <a:xfrm>
              <a:off x="3080" y="2712"/>
              <a:ext cx="1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/>
                <a:t>V</a:t>
              </a:r>
            </a:p>
          </p:txBody>
        </p:sp>
        <p:sp>
          <p:nvSpPr>
            <p:cNvPr id="64558" name="Rectangle 27"/>
            <p:cNvSpPr>
              <a:spLocks noChangeArrowheads="1"/>
            </p:cNvSpPr>
            <p:nvPr/>
          </p:nvSpPr>
          <p:spPr bwMode="auto">
            <a:xfrm>
              <a:off x="3280" y="2656"/>
              <a:ext cx="47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Access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Rights</a:t>
              </a:r>
            </a:p>
          </p:txBody>
        </p:sp>
        <p:sp>
          <p:nvSpPr>
            <p:cNvPr id="64559" name="Rectangle 28"/>
            <p:cNvSpPr>
              <a:spLocks noChangeArrowheads="1"/>
            </p:cNvSpPr>
            <p:nvPr/>
          </p:nvSpPr>
          <p:spPr bwMode="auto">
            <a:xfrm>
              <a:off x="3784" y="2728"/>
              <a:ext cx="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1"/>
                  </a:solidFill>
                </a:rPr>
                <a:t>PA</a:t>
              </a:r>
              <a:endParaRPr lang="en-US" b="1">
                <a:solidFill>
                  <a:schemeClr val="bg2"/>
                </a:solidFill>
              </a:endParaRPr>
            </a:p>
          </p:txBody>
        </p:sp>
        <p:grpSp>
          <p:nvGrpSpPr>
            <p:cNvPr id="64560" name="Group 29"/>
            <p:cNvGrpSpPr>
              <a:grpSpLocks/>
            </p:cNvGrpSpPr>
            <p:nvPr/>
          </p:nvGrpSpPr>
          <p:grpSpPr bwMode="auto">
            <a:xfrm>
              <a:off x="2412" y="1712"/>
              <a:ext cx="1600" cy="452"/>
              <a:chOff x="2556" y="1712"/>
              <a:chExt cx="1600" cy="452"/>
            </a:xfrm>
          </p:grpSpPr>
          <p:sp>
            <p:nvSpPr>
              <p:cNvPr id="64575" name="Rectangle 30"/>
              <p:cNvSpPr>
                <a:spLocks noChangeArrowheads="1"/>
              </p:cNvSpPr>
              <p:nvPr/>
            </p:nvSpPr>
            <p:spPr bwMode="auto">
              <a:xfrm>
                <a:off x="2556" y="186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76" name="Rectangle 31"/>
              <p:cNvSpPr>
                <a:spLocks noChangeArrowheads="1"/>
              </p:cNvSpPr>
              <p:nvPr/>
            </p:nvSpPr>
            <p:spPr bwMode="auto">
              <a:xfrm>
                <a:off x="2560" y="188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V page no.</a:t>
                </a:r>
              </a:p>
            </p:txBody>
          </p:sp>
          <p:sp>
            <p:nvSpPr>
              <p:cNvPr id="64577" name="Rectangle 32"/>
              <p:cNvSpPr>
                <a:spLocks noChangeArrowheads="1"/>
              </p:cNvSpPr>
              <p:nvPr/>
            </p:nvSpPr>
            <p:spPr bwMode="auto">
              <a:xfrm>
                <a:off x="3648" y="188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8" name="Line 33"/>
              <p:cNvSpPr>
                <a:spLocks noChangeShapeType="1"/>
              </p:cNvSpPr>
              <p:nvPr/>
            </p:nvSpPr>
            <p:spPr bwMode="auto">
              <a:xfrm>
                <a:off x="3492" y="186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9" name="Rectangle 34"/>
              <p:cNvSpPr>
                <a:spLocks noChangeArrowheads="1"/>
              </p:cNvSpPr>
              <p:nvPr/>
            </p:nvSpPr>
            <p:spPr bwMode="auto">
              <a:xfrm>
                <a:off x="3712" y="1712"/>
                <a:ext cx="24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12</a:t>
                </a:r>
              </a:p>
            </p:txBody>
          </p:sp>
          <p:sp>
            <p:nvSpPr>
              <p:cNvPr id="64580" name="Line 35"/>
              <p:cNvSpPr>
                <a:spLocks noChangeShapeType="1"/>
              </p:cNvSpPr>
              <p:nvPr/>
            </p:nvSpPr>
            <p:spPr bwMode="auto">
              <a:xfrm>
                <a:off x="3932" y="178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1" name="Line 36"/>
              <p:cNvSpPr>
                <a:spLocks noChangeShapeType="1"/>
              </p:cNvSpPr>
              <p:nvPr/>
            </p:nvSpPr>
            <p:spPr bwMode="auto">
              <a:xfrm flipH="1">
                <a:off x="3484" y="178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2" name="Line 37"/>
              <p:cNvSpPr>
                <a:spLocks noChangeShapeType="1"/>
              </p:cNvSpPr>
              <p:nvPr/>
            </p:nvSpPr>
            <p:spPr bwMode="auto">
              <a:xfrm>
                <a:off x="3828" y="2052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61" name="Line 38"/>
            <p:cNvSpPr>
              <a:spLocks noChangeShapeType="1"/>
            </p:cNvSpPr>
            <p:nvPr/>
          </p:nvSpPr>
          <p:spPr bwMode="auto">
            <a:xfrm flipV="1">
              <a:off x="3692" y="2160"/>
              <a:ext cx="1588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39"/>
            <p:cNvSpPr>
              <a:spLocks noChangeShapeType="1"/>
            </p:cNvSpPr>
            <p:nvPr/>
          </p:nvSpPr>
          <p:spPr bwMode="auto">
            <a:xfrm>
              <a:off x="5280" y="2160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Rectangle 40"/>
            <p:cNvSpPr>
              <a:spLocks noChangeArrowheads="1"/>
            </p:cNvSpPr>
            <p:nvPr/>
          </p:nvSpPr>
          <p:spPr bwMode="auto">
            <a:xfrm>
              <a:off x="3132" y="3152"/>
              <a:ext cx="89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/>
                <a:t>table located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in physical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memory</a:t>
              </a:r>
            </a:p>
          </p:txBody>
        </p:sp>
        <p:grpSp>
          <p:nvGrpSpPr>
            <p:cNvPr id="64564" name="Group 41"/>
            <p:cNvGrpSpPr>
              <a:grpSpLocks/>
            </p:cNvGrpSpPr>
            <p:nvPr/>
          </p:nvGrpSpPr>
          <p:grpSpPr bwMode="auto">
            <a:xfrm>
              <a:off x="4057" y="3316"/>
              <a:ext cx="1610" cy="374"/>
              <a:chOff x="3984" y="3708"/>
              <a:chExt cx="1610" cy="374"/>
            </a:xfrm>
          </p:grpSpPr>
          <p:sp>
            <p:nvSpPr>
              <p:cNvPr id="64567" name="Rectangle 42"/>
              <p:cNvSpPr>
                <a:spLocks noChangeArrowheads="1"/>
              </p:cNvSpPr>
              <p:nvPr/>
            </p:nvSpPr>
            <p:spPr bwMode="auto">
              <a:xfrm>
                <a:off x="3984" y="370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68" name="Rectangle 43"/>
              <p:cNvSpPr>
                <a:spLocks noChangeArrowheads="1"/>
              </p:cNvSpPr>
              <p:nvPr/>
            </p:nvSpPr>
            <p:spPr bwMode="auto">
              <a:xfrm>
                <a:off x="3988" y="372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P page no.</a:t>
                </a:r>
              </a:p>
            </p:txBody>
          </p:sp>
          <p:sp>
            <p:nvSpPr>
              <p:cNvPr id="64569" name="Rectangle 44"/>
              <p:cNvSpPr>
                <a:spLocks noChangeArrowheads="1"/>
              </p:cNvSpPr>
              <p:nvPr/>
            </p:nvSpPr>
            <p:spPr bwMode="auto">
              <a:xfrm>
                <a:off x="5076" y="372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0" name="Line 45"/>
              <p:cNvSpPr>
                <a:spLocks noChangeShapeType="1"/>
              </p:cNvSpPr>
              <p:nvPr/>
            </p:nvSpPr>
            <p:spPr bwMode="auto">
              <a:xfrm>
                <a:off x="4920" y="370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571" name="Group 46"/>
              <p:cNvGrpSpPr>
                <a:grpSpLocks/>
              </p:cNvGrpSpPr>
              <p:nvPr/>
            </p:nvGrpSpPr>
            <p:grpSpPr bwMode="auto">
              <a:xfrm>
                <a:off x="4922" y="3903"/>
                <a:ext cx="672" cy="179"/>
                <a:chOff x="4912" y="3552"/>
                <a:chExt cx="672" cy="179"/>
              </a:xfrm>
            </p:grpSpPr>
            <p:sp>
              <p:nvSpPr>
                <p:cNvPr id="64572" name="Rectangle 47"/>
                <p:cNvSpPr>
                  <a:spLocks noChangeArrowheads="1"/>
                </p:cNvSpPr>
                <p:nvPr/>
              </p:nvSpPr>
              <p:spPr bwMode="auto">
                <a:xfrm>
                  <a:off x="5140" y="3552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12</a:t>
                  </a:r>
                </a:p>
              </p:txBody>
            </p:sp>
            <p:sp>
              <p:nvSpPr>
                <p:cNvPr id="64573" name="Line 48"/>
                <p:cNvSpPr>
                  <a:spLocks noChangeShapeType="1"/>
                </p:cNvSpPr>
                <p:nvPr/>
              </p:nvSpPr>
              <p:spPr bwMode="auto">
                <a:xfrm>
                  <a:off x="5360" y="3620"/>
                  <a:ext cx="2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7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912" y="362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65" name="Freeform 50"/>
            <p:cNvSpPr>
              <a:spLocks/>
            </p:cNvSpPr>
            <p:nvPr/>
          </p:nvSpPr>
          <p:spPr bwMode="auto">
            <a:xfrm>
              <a:off x="4128" y="2784"/>
              <a:ext cx="384" cy="528"/>
            </a:xfrm>
            <a:custGeom>
              <a:avLst/>
              <a:gdLst>
                <a:gd name="T0" fmla="*/ 0 w 384"/>
                <a:gd name="T1" fmla="*/ 0 h 528"/>
                <a:gd name="T2" fmla="*/ 384 w 384"/>
                <a:gd name="T3" fmla="*/ 0 h 528"/>
                <a:gd name="T4" fmla="*/ 384 w 384"/>
                <a:gd name="T5" fmla="*/ 528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0" y="0"/>
                  </a:moveTo>
                  <a:lnTo>
                    <a:pt x="384" y="0"/>
                  </a:lnTo>
                  <a:lnTo>
                    <a:pt x="384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Rectangle 51"/>
            <p:cNvSpPr>
              <a:spLocks noChangeArrowheads="1"/>
            </p:cNvSpPr>
            <p:nvPr/>
          </p:nvSpPr>
          <p:spPr bwMode="auto">
            <a:xfrm>
              <a:off x="4272" y="3744"/>
              <a:ext cx="1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Physical Address</a:t>
              </a:r>
            </a:p>
          </p:txBody>
        </p:sp>
      </p:grpSp>
      <p:sp>
        <p:nvSpPr>
          <p:cNvPr id="64517" name="Line 52"/>
          <p:cNvSpPr>
            <a:spLocks noChangeShapeType="1"/>
          </p:cNvSpPr>
          <p:nvPr/>
        </p:nvSpPr>
        <p:spPr bwMode="auto">
          <a:xfrm rot="10800000" flipH="1">
            <a:off x="1531938" y="20955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53"/>
          <p:cNvSpPr txBox="1">
            <a:spLocks noChangeArrowheads="1"/>
          </p:cNvSpPr>
          <p:nvPr/>
        </p:nvSpPr>
        <p:spPr bwMode="auto">
          <a:xfrm>
            <a:off x="2509838" y="19939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19" name="Line 54"/>
          <p:cNvSpPr>
            <a:spLocks noChangeShapeType="1"/>
          </p:cNvSpPr>
          <p:nvPr/>
        </p:nvSpPr>
        <p:spPr bwMode="auto">
          <a:xfrm>
            <a:off x="1531938" y="2400300"/>
            <a:ext cx="901700" cy="127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Text Box 55"/>
          <p:cNvSpPr txBox="1">
            <a:spLocks noChangeArrowheads="1"/>
          </p:cNvSpPr>
          <p:nvPr/>
        </p:nvSpPr>
        <p:spPr bwMode="auto">
          <a:xfrm>
            <a:off x="2509838" y="22860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1" name="Line 56"/>
          <p:cNvSpPr>
            <a:spLocks noChangeShapeType="1"/>
          </p:cNvSpPr>
          <p:nvPr/>
        </p:nvSpPr>
        <p:spPr bwMode="auto">
          <a:xfrm rot="10800000" flipH="1">
            <a:off x="1531938" y="27051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57"/>
          <p:cNvSpPr txBox="1">
            <a:spLocks noChangeArrowheads="1"/>
          </p:cNvSpPr>
          <p:nvPr/>
        </p:nvSpPr>
        <p:spPr bwMode="auto">
          <a:xfrm>
            <a:off x="2509838" y="26035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3" name="Line 58"/>
          <p:cNvSpPr>
            <a:spLocks noChangeShapeType="1"/>
          </p:cNvSpPr>
          <p:nvPr/>
        </p:nvSpPr>
        <p:spPr bwMode="auto">
          <a:xfrm rot="10800000" flipH="1">
            <a:off x="1531938" y="1790700"/>
            <a:ext cx="901700" cy="13081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Text Box 59"/>
          <p:cNvSpPr txBox="1">
            <a:spLocks noChangeArrowheads="1"/>
          </p:cNvSpPr>
          <p:nvPr/>
        </p:nvSpPr>
        <p:spPr bwMode="auto">
          <a:xfrm>
            <a:off x="2509838" y="16891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5" name="Line 60"/>
          <p:cNvSpPr>
            <a:spLocks noChangeShapeType="1"/>
          </p:cNvSpPr>
          <p:nvPr/>
        </p:nvSpPr>
        <p:spPr bwMode="auto">
          <a:xfrm>
            <a:off x="147638" y="3644900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Text Box 61"/>
          <p:cNvSpPr txBox="1">
            <a:spLocks noChangeArrowheads="1"/>
          </p:cNvSpPr>
          <p:nvPr/>
        </p:nvSpPr>
        <p:spPr bwMode="auto">
          <a:xfrm>
            <a:off x="-80963" y="3683000"/>
            <a:ext cx="80010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300" b="1">
                <a:latin typeface="Helvetica" charset="0"/>
              </a:rPr>
              <a:t>virtual address</a:t>
            </a:r>
          </a:p>
        </p:txBody>
      </p:sp>
      <p:sp>
        <p:nvSpPr>
          <p:cNvPr id="64527" name="Text Box 62"/>
          <p:cNvSpPr txBox="1">
            <a:spLocks noChangeArrowheads="1"/>
          </p:cNvSpPr>
          <p:nvPr/>
        </p:nvSpPr>
        <p:spPr bwMode="auto">
          <a:xfrm>
            <a:off x="720725" y="1073150"/>
            <a:ext cx="984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sz="1400" b="1">
                <a:solidFill>
                  <a:srgbClr val="053DE8"/>
                </a:solidFill>
              </a:rPr>
              <a:t> Page Table</a:t>
            </a:r>
          </a:p>
        </p:txBody>
      </p:sp>
      <p:sp>
        <p:nvSpPr>
          <p:cNvPr id="64528" name="Freeform 63"/>
          <p:cNvSpPr>
            <a:spLocks/>
          </p:cNvSpPr>
          <p:nvPr/>
        </p:nvSpPr>
        <p:spPr bwMode="auto">
          <a:xfrm>
            <a:off x="844550" y="1651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Freeform 64"/>
          <p:cNvSpPr>
            <a:spLocks/>
          </p:cNvSpPr>
          <p:nvPr/>
        </p:nvSpPr>
        <p:spPr bwMode="auto">
          <a:xfrm>
            <a:off x="844550" y="1955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Freeform 65"/>
          <p:cNvSpPr>
            <a:spLocks/>
          </p:cNvSpPr>
          <p:nvPr/>
        </p:nvSpPr>
        <p:spPr bwMode="auto">
          <a:xfrm>
            <a:off x="844550" y="2260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Freeform 66"/>
          <p:cNvSpPr>
            <a:spLocks/>
          </p:cNvSpPr>
          <p:nvPr/>
        </p:nvSpPr>
        <p:spPr bwMode="auto">
          <a:xfrm>
            <a:off x="844550" y="2565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Freeform 67"/>
          <p:cNvSpPr>
            <a:spLocks/>
          </p:cNvSpPr>
          <p:nvPr/>
        </p:nvSpPr>
        <p:spPr bwMode="auto">
          <a:xfrm>
            <a:off x="844550" y="2870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Freeform 68"/>
          <p:cNvSpPr>
            <a:spLocks/>
          </p:cNvSpPr>
          <p:nvPr/>
        </p:nvSpPr>
        <p:spPr bwMode="auto">
          <a:xfrm>
            <a:off x="844550" y="3175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Freeform 69"/>
          <p:cNvSpPr>
            <a:spLocks/>
          </p:cNvSpPr>
          <p:nvPr/>
        </p:nvSpPr>
        <p:spPr bwMode="auto">
          <a:xfrm>
            <a:off x="844550" y="3479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Freeform 70"/>
          <p:cNvSpPr>
            <a:spLocks/>
          </p:cNvSpPr>
          <p:nvPr/>
        </p:nvSpPr>
        <p:spPr bwMode="auto">
          <a:xfrm>
            <a:off x="844550" y="3784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Freeform 71"/>
          <p:cNvSpPr>
            <a:spLocks/>
          </p:cNvSpPr>
          <p:nvPr/>
        </p:nvSpPr>
        <p:spPr bwMode="auto">
          <a:xfrm>
            <a:off x="844550" y="4089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Freeform 72"/>
          <p:cNvSpPr>
            <a:spLocks/>
          </p:cNvSpPr>
          <p:nvPr/>
        </p:nvSpPr>
        <p:spPr bwMode="auto">
          <a:xfrm>
            <a:off x="844550" y="4394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Text Box 73"/>
          <p:cNvSpPr txBox="1">
            <a:spLocks noChangeArrowheads="1"/>
          </p:cNvSpPr>
          <p:nvPr/>
        </p:nvSpPr>
        <p:spPr bwMode="auto">
          <a:xfrm>
            <a:off x="590550" y="1257300"/>
            <a:ext cx="13477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300" b="1">
              <a:solidFill>
                <a:srgbClr val="0000FF"/>
              </a:solidFill>
              <a:latin typeface="Helvetica" charset="0"/>
            </a:endParaRPr>
          </a:p>
        </p:txBody>
      </p:sp>
      <p:sp>
        <p:nvSpPr>
          <p:cNvPr id="64539" name="Date Placeholder 7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837948-9F26-4313-88A8-18505C6B362D}" type="datetime1">
              <a:rPr lang="en-US" sz="1200" smtClean="0">
                <a:latin typeface="Garamond" charset="0"/>
              </a:rPr>
              <a:t>4/19/2019</a:t>
            </a:fld>
            <a:endParaRPr lang="en-US" sz="1200">
              <a:latin typeface="Garamond" charset="0"/>
            </a:endParaRPr>
          </a:p>
        </p:txBody>
      </p:sp>
      <p:sp>
        <p:nvSpPr>
          <p:cNvPr id="64540" name="Slide Number Placeholder 7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C083AA-21B4-0D45-A97B-DE9CCE698744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Operating Systems: Lecture 27-30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1866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1"/>
            <a:ext cx="42672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More users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Page is needed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invalid reference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Lazy swapper</a:t>
            </a:r>
            <a:r>
              <a:rPr lang="en-US" sz="1600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Swapper that deals with pages is a 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  <a:sym typeface="Symbol" charset="0"/>
            </a:endParaRPr>
          </a:p>
        </p:txBody>
      </p:sp>
      <p:pic>
        <p:nvPicPr>
          <p:cNvPr id="13316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33D1-DD06-49BB-B87C-708042FBC841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5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73AB-90E0-4D50-A61E-18900E72FA02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3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table with non-resident pages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174750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F2A5-F1CD-4194-A844-31159EB42D2A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            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Invalid reference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Find free frame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Reset tables to indicate page now in memory</a:t>
            </a:r>
            <a:br>
              <a:rPr lang="en-US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Set validation bit =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v</a:t>
            </a:r>
            <a:endParaRPr lang="en-US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Restart the instruction that caused the page fault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96F-711F-4C6C-8546-59833E9E3FF1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D12-8634-42F9-9603-6BE79D8EDB9F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8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full?</a:t>
            </a:r>
          </a:p>
          <a:p>
            <a:pPr lvl="1"/>
            <a:r>
              <a:rPr lang="en-US" dirty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/>
              <a:t>Possible algorithms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FIFO</a:t>
            </a:r>
          </a:p>
          <a:p>
            <a:pPr lvl="2"/>
            <a:r>
              <a:rPr lang="en-US" dirty="0"/>
              <a:t>Replace page brought into memory longest time ago</a:t>
            </a:r>
          </a:p>
          <a:p>
            <a:pPr lvl="2"/>
            <a:r>
              <a:rPr lang="en-US" dirty="0"/>
              <a:t>Page may still be frequently used</a:t>
            </a:r>
          </a:p>
          <a:p>
            <a:pPr lvl="1"/>
            <a:r>
              <a:rPr lang="en-US" dirty="0"/>
              <a:t>Optimal</a:t>
            </a:r>
          </a:p>
          <a:p>
            <a:pPr lvl="2"/>
            <a:r>
              <a:rPr lang="en-US" dirty="0"/>
              <a:t>Replace page that won’t be used for longest time in future</a:t>
            </a:r>
          </a:p>
          <a:p>
            <a:pPr lvl="2"/>
            <a:r>
              <a:rPr lang="en-US" dirty="0"/>
              <a:t>Minimizes misses, but requires future knowledge</a:t>
            </a:r>
          </a:p>
          <a:p>
            <a:pPr lvl="2"/>
            <a:r>
              <a:rPr lang="en-US" dirty="0"/>
              <a:t>Can we approximate optimal replacement?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E71-B18D-4824-982B-4B00ECE10E60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LRU: least recently used replacement</a:t>
            </a:r>
          </a:p>
          <a:p>
            <a:pPr lvl="1"/>
            <a:r>
              <a:rPr lang="en-US" dirty="0"/>
              <a:t>Past reference pattern predicts future</a:t>
            </a:r>
          </a:p>
          <a:p>
            <a:pPr lvl="1"/>
            <a:r>
              <a:rPr lang="en-US" dirty="0"/>
              <a:t>Page accessed longest ago likely to be accessed furthest in future</a:t>
            </a:r>
          </a:p>
          <a:p>
            <a:pPr lvl="2"/>
            <a:r>
              <a:rPr lang="en-US" dirty="0"/>
              <a:t>Why?</a:t>
            </a:r>
          </a:p>
          <a:p>
            <a:pPr lvl="2"/>
            <a:r>
              <a:rPr lang="en-US" dirty="0"/>
              <a:t>Programs display temporal locality</a:t>
            </a:r>
          </a:p>
          <a:p>
            <a:r>
              <a:rPr lang="en-US" dirty="0"/>
              <a:t>What info necessary to implement LRU?</a:t>
            </a:r>
          </a:p>
          <a:p>
            <a:pPr lvl="1"/>
            <a:r>
              <a:rPr lang="en-US" dirty="0"/>
              <a:t>Past access history—difficult to track</a:t>
            </a:r>
          </a:p>
          <a:p>
            <a:pPr lvl="1"/>
            <a:r>
              <a:rPr lang="en-US" dirty="0"/>
              <a:t>Approximated using reference bits</a:t>
            </a:r>
          </a:p>
          <a:p>
            <a:pPr lvl="2"/>
            <a:r>
              <a:rPr lang="en-US" dirty="0"/>
              <a:t>Ref bit = 1 if page accessed within recent interval</a:t>
            </a:r>
          </a:p>
          <a:p>
            <a:pPr lvl="2"/>
            <a:r>
              <a:rPr lang="en-US" dirty="0"/>
              <a:t>Cleared periodically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EE97-C6D8-420A-B32E-5E75BFC9152B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algorithm</a:t>
            </a:r>
          </a:p>
          <a:p>
            <a:pPr lvl="1"/>
            <a:r>
              <a:rPr lang="en-US" dirty="0"/>
              <a:t>Resident pages around “clock”</a:t>
            </a:r>
          </a:p>
          <a:p>
            <a:r>
              <a:rPr lang="en-US" dirty="0"/>
              <a:t>When eviction necessary, consider page referenced by clock “hand”</a:t>
            </a:r>
          </a:p>
          <a:p>
            <a:pPr lvl="1"/>
            <a:r>
              <a:rPr lang="en-US" dirty="0"/>
              <a:t>If ref bit = 0, not recently referenced—evict</a:t>
            </a:r>
          </a:p>
          <a:p>
            <a:pPr lvl="1"/>
            <a:r>
              <a:rPr lang="en-US" dirty="0"/>
              <a:t>If ref bit = 1, clear ref bit and move to next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777-49A1-4082-95A6-6642FDCA8298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762000"/>
            <a:ext cx="173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52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 example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example above, 8 resident pages</a:t>
            </a:r>
          </a:p>
          <a:p>
            <a:r>
              <a:rPr lang="en-US" dirty="0"/>
              <a:t>Consider pages starting with P1</a:t>
            </a:r>
          </a:p>
          <a:p>
            <a:r>
              <a:rPr lang="en-US" dirty="0"/>
              <a:t>P4 is first non-referenced page—evicted for P9</a:t>
            </a:r>
          </a:p>
          <a:p>
            <a:r>
              <a:rPr lang="en-US" dirty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F5B2-D5A2-436B-82F9-065C2D6C3F9D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 &amp; bounds groups entire address space together</a:t>
            </a:r>
          </a:p>
          <a:p>
            <a:r>
              <a:rPr lang="en-US" dirty="0"/>
              <a:t>Programs more logically organized into units</a:t>
            </a:r>
          </a:p>
          <a:p>
            <a:pPr lvl="1"/>
            <a:r>
              <a:rPr lang="en-US" dirty="0"/>
              <a:t>Main program, functions, stack, heap, etc.</a:t>
            </a:r>
          </a:p>
          <a:p>
            <a:r>
              <a:rPr lang="en-US" dirty="0">
                <a:solidFill>
                  <a:srgbClr val="0000FF"/>
                </a:solidFill>
              </a:rPr>
              <a:t>Segment</a:t>
            </a:r>
            <a:r>
              <a:rPr lang="en-US" dirty="0"/>
              <a:t>: contiguous region of memory</a:t>
            </a:r>
          </a:p>
          <a:p>
            <a:pPr lvl="1"/>
            <a:r>
              <a:rPr lang="en-US" dirty="0"/>
              <a:t>Base &amp; bounds = 1 segment</a:t>
            </a:r>
          </a:p>
          <a:p>
            <a:pPr lvl="1"/>
            <a:r>
              <a:rPr lang="en-US" dirty="0"/>
              <a:t>Generalized segmentation allows &gt;1 segment per program</a:t>
            </a:r>
          </a:p>
          <a:p>
            <a:r>
              <a:rPr lang="en-US" dirty="0"/>
              <a:t>Each process has a </a:t>
            </a:r>
            <a:r>
              <a:rPr lang="en-US" dirty="0">
                <a:solidFill>
                  <a:srgbClr val="0000FF"/>
                </a:solidFill>
              </a:rPr>
              <a:t>segment table</a:t>
            </a:r>
            <a:endParaRPr lang="en-US" dirty="0"/>
          </a:p>
          <a:p>
            <a:pPr lvl="1"/>
            <a:r>
              <a:rPr lang="en-US" dirty="0"/>
              <a:t>Entry in table = segment</a:t>
            </a:r>
          </a:p>
          <a:p>
            <a:pPr lvl="1"/>
            <a:r>
              <a:rPr lang="en-US" dirty="0"/>
              <a:t>HW support</a:t>
            </a:r>
          </a:p>
          <a:p>
            <a:pPr lvl="2"/>
            <a:r>
              <a:rPr lang="en-US" dirty="0"/>
              <a:t>Segment table base register (STBR) points to segment table</a:t>
            </a:r>
          </a:p>
          <a:p>
            <a:pPr lvl="2"/>
            <a:r>
              <a:rPr lang="en-US" dirty="0"/>
              <a:t>Segment table length register (STLR) indicates number of segments</a:t>
            </a:r>
          </a:p>
          <a:p>
            <a:r>
              <a:rPr lang="en-US" dirty="0"/>
              <a:t>Segment can be located anywhere in physical memory</a:t>
            </a:r>
          </a:p>
          <a:p>
            <a:pPr lvl="1"/>
            <a:r>
              <a:rPr lang="en-US" dirty="0"/>
              <a:t>Each segment has: start, length, access permission</a:t>
            </a:r>
          </a:p>
          <a:p>
            <a:r>
              <a:rPr lang="en-US" dirty="0"/>
              <a:t>Processes can share segments</a:t>
            </a:r>
          </a:p>
          <a:p>
            <a:pPr lvl="1"/>
            <a:r>
              <a:rPr lang="en-US" dirty="0"/>
              <a:t>Same start, length, same/different access permissions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F95A-FFD9-4539-9F4E-FADE0B2BAF8C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9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Clock algorithm implementation</a:t>
            </a:r>
          </a:p>
        </p:txBody>
      </p:sp>
      <p:pic>
        <p:nvPicPr>
          <p:cNvPr id="43011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F82-A049-4395-8E1D-263165A9A6C6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8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bits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on eviction?</a:t>
            </a:r>
          </a:p>
          <a:p>
            <a:pPr lvl="1"/>
            <a:r>
              <a:rPr lang="en-US" dirty="0"/>
              <a:t>Simplest case: evicted page written back to disk</a:t>
            </a:r>
          </a:p>
          <a:p>
            <a:pPr lvl="1"/>
            <a:r>
              <a:rPr lang="en-US" dirty="0"/>
              <a:t>When is write to disk actually necessary?</a:t>
            </a:r>
          </a:p>
          <a:p>
            <a:pPr lvl="2"/>
            <a:r>
              <a:rPr lang="en-US" dirty="0"/>
              <a:t>Only if page has been modified</a:t>
            </a:r>
          </a:p>
          <a:p>
            <a:r>
              <a:rPr lang="en-US" dirty="0"/>
              <a:t>Dirty bit tracks changed pages</a:t>
            </a:r>
          </a:p>
          <a:p>
            <a:pPr lvl="1"/>
            <a:r>
              <a:rPr lang="en-US" dirty="0"/>
              <a:t>Dirty bit = 1 </a:t>
            </a:r>
            <a:r>
              <a:rPr lang="en-US" dirty="0">
                <a:sym typeface="Wingdings"/>
              </a:rPr>
              <a:t> page modified</a:t>
            </a:r>
          </a:p>
          <a:p>
            <a:r>
              <a:rPr lang="en-US" dirty="0">
                <a:sym typeface="Wingdings"/>
              </a:rPr>
              <a:t>How can dirty bit be used to modify eviction policy?</a:t>
            </a:r>
          </a:p>
          <a:p>
            <a:pPr lvl="1"/>
            <a:r>
              <a:rPr lang="en-US" dirty="0">
                <a:sym typeface="Wingdings"/>
              </a:rPr>
              <a:t>More performance-effective to evict non-dirty pages—no need to take time to write to disk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E5DF-1558-4248-B94E-38C5DDAE7813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Assume the current process uses the page table below: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Which virtual pages are present in physical memory?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Which resident pages are candidates for eviction?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Assuming 1 KB pages and 16-bit addresses, what physical addresses would the virtual addresses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0x041C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0x08AD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0x157B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2C9092-51F4-4126-8DED-704F6DA6F13F}" type="datetime1">
              <a:rPr lang="en-US" sz="1200" smtClean="0">
                <a:latin typeface="Garamond" charset="0"/>
              </a:rPr>
              <a:t>4/19/2019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Operating Systems: Lecture 27-30</a:t>
            </a:r>
            <a:endParaRPr lang="en-US" altLang="en-US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D34A3D-3C92-7240-B290-D261B970CC00}" type="slidenum">
              <a:rPr lang="en-US" sz="1200">
                <a:latin typeface="Garamond" charset="0"/>
              </a:rPr>
              <a:pPr eaLnBrk="1" hangingPunct="1"/>
              <a:t>42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295400"/>
          <a:ext cx="6324601" cy="2743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Virtual</a:t>
                      </a:r>
                      <a:r>
                        <a:rPr lang="en-US" sz="1400" b="1" baseline="0" dirty="0"/>
                        <a:t> page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Valid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Reference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Dirty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Frame</a:t>
                      </a:r>
                      <a:r>
                        <a:rPr lang="en-US" sz="1400" b="1" baseline="0" dirty="0"/>
                        <a:t>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30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 soln.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Which virtual pages are present in physical memory?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All those with valid PTEs: 0, 1,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Which resident pages are candidates for eviction?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All those with valid PTEs and ref bit = 0: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Assuming 1 KB pages and 16-bit addresses (both VA &amp; PA), what PA, if any, would the VA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1 KB pages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10-bit page offset (unchanged in PA)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Remaining bits: virtual page #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upper 6 bits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Virtual page # chooses PTE; frame # used in PA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0x041C = </a:t>
            </a:r>
            <a:r>
              <a:rPr lang="en-US" dirty="0">
                <a:solidFill>
                  <a:srgbClr val="FF0000"/>
                </a:solidFill>
              </a:rPr>
              <a:t>0000 01</a:t>
            </a:r>
            <a:r>
              <a:rPr lang="en-US" dirty="0">
                <a:solidFill>
                  <a:srgbClr val="0000FF"/>
                </a:solidFill>
              </a:rPr>
              <a:t>00 0001 1100</a:t>
            </a:r>
            <a:r>
              <a:rPr lang="en-US" baseline="-25000" dirty="0"/>
              <a:t>2</a:t>
            </a: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Upper 6 bits = 0000 01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PTE 1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frame # 7 = 000111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PA = 0001 11</a:t>
            </a:r>
            <a:r>
              <a:rPr lang="en-US" dirty="0">
                <a:solidFill>
                  <a:srgbClr val="0000FF"/>
                </a:solidFill>
              </a:rPr>
              <a:t>00 0001 1100</a:t>
            </a:r>
            <a:r>
              <a:rPr lang="en-US" baseline="-25000" dirty="0"/>
              <a:t>2</a:t>
            </a:r>
            <a:r>
              <a:rPr lang="en-US" dirty="0"/>
              <a:t> = 0x1C1C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0x08AD = </a:t>
            </a:r>
            <a:r>
              <a:rPr lang="en-US" dirty="0">
                <a:solidFill>
                  <a:srgbClr val="FF0000"/>
                </a:solidFill>
              </a:rPr>
              <a:t>0000 10</a:t>
            </a:r>
            <a:r>
              <a:rPr lang="en-US" dirty="0">
                <a:solidFill>
                  <a:srgbClr val="0000FF"/>
                </a:solidFill>
              </a:rPr>
              <a:t>00 1010 1101</a:t>
            </a:r>
            <a:r>
              <a:rPr lang="en-US" baseline="-25000" dirty="0"/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Upper 6 bits = 0000 10 = 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PTE 2 is not valid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page fault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0x157B = </a:t>
            </a:r>
            <a:r>
              <a:rPr lang="en-US" dirty="0">
                <a:solidFill>
                  <a:srgbClr val="FF0000"/>
                </a:solidFill>
              </a:rPr>
              <a:t>0001 01</a:t>
            </a:r>
            <a:r>
              <a:rPr lang="en-US" dirty="0">
                <a:solidFill>
                  <a:srgbClr val="0000FF"/>
                </a:solidFill>
              </a:rPr>
              <a:t>01 0111 1011</a:t>
            </a:r>
            <a:r>
              <a:rPr lang="en-US" baseline="-25000" dirty="0"/>
              <a:t>2</a:t>
            </a: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Upper 6 bits = 0001 01 = 5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PTE 5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frame # 0 = 000000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PA = 0000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00FF"/>
                </a:solidFill>
              </a:rPr>
              <a:t>01 0111 1011</a:t>
            </a:r>
            <a:r>
              <a:rPr lang="en-US" baseline="-25000" dirty="0"/>
              <a:t>2 </a:t>
            </a:r>
            <a:r>
              <a:rPr lang="en-US" dirty="0"/>
              <a:t>= 0x017B</a:t>
            </a: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6E4981-A6A1-44ED-8B1D-A528D564A265}" type="datetime1">
              <a:rPr lang="en-US" sz="1200" smtClean="0">
                <a:latin typeface="Garamond" charset="0"/>
              </a:rPr>
              <a:t>4/19/2019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Operating Systems: Lecture 27-30</a:t>
            </a:r>
            <a:endParaRPr lang="en-US" altLang="en-US"/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3378A-6B04-9045-96A4-684DE6EB0B6B}" type="slidenum">
              <a:rPr lang="en-US" sz="1200">
                <a:latin typeface="Garamond" charset="0"/>
              </a:rPr>
              <a:pPr eaLnBrk="1" hangingPunct="1"/>
              <a:t>43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Finish paging discussion</a:t>
            </a:r>
          </a:p>
          <a:p>
            <a:pPr lvl="1"/>
            <a:r>
              <a:rPr lang="en-US" dirty="0"/>
              <a:t>File systems (time permitting)</a:t>
            </a:r>
          </a:p>
          <a:p>
            <a:pPr lvl="1"/>
            <a:r>
              <a:rPr lang="en-US" dirty="0"/>
              <a:t>Return Exam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3 to be posted; due TBD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EBFD588-F38C-4A16-ACEF-3FAE0AC633E0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Anderson &amp; </a:t>
            </a:r>
            <a:r>
              <a:rPr lang="en-US" dirty="0" err="1"/>
              <a:t>Dahlin</a:t>
            </a:r>
            <a:r>
              <a:rPr lang="en-US" dirty="0"/>
              <a:t>, </a:t>
            </a:r>
            <a:r>
              <a:rPr lang="en-US" i="1" dirty="0"/>
              <a:t>Operating Systems: Principles and Practice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080-AF50-4FA9-9B12-6B4D562ACE28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3"/>
            <a:ext cx="10215047" cy="56178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8D4-EFE3-4EEF-B7F8-05691E1CC9EE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table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7159044"/>
              </p:ext>
            </p:extLst>
          </p:nvPr>
        </p:nvGraphicFramePr>
        <p:xfrm>
          <a:off x="457200" y="1143000"/>
          <a:ext cx="82296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unused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352800"/>
            <a:ext cx="8229600" cy="2778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Protection handled by segment table contents</a:t>
            </a:r>
          </a:p>
          <a:p>
            <a:pPr lvl="1"/>
            <a:r>
              <a:rPr lang="en-US" dirty="0"/>
              <a:t>Valid bit (V) indicates if segment in use</a:t>
            </a:r>
          </a:p>
          <a:p>
            <a:pPr lvl="1"/>
            <a:r>
              <a:rPr lang="en-US" dirty="0"/>
              <a:t>Access indicates privileges (read/write/execute)</a:t>
            </a:r>
          </a:p>
          <a:p>
            <a:r>
              <a:rPr lang="en-US" dirty="0"/>
              <a:t>Virtual address: segment #, offset</a:t>
            </a:r>
          </a:p>
          <a:p>
            <a:pPr lvl="1"/>
            <a:r>
              <a:rPr lang="en-US" dirty="0"/>
              <a:t>Segment number must be valid</a:t>
            </a:r>
          </a:p>
          <a:p>
            <a:pPr lvl="1"/>
            <a:r>
              <a:rPr lang="en-US" dirty="0"/>
              <a:t>Offset must be &lt; bound</a:t>
            </a:r>
          </a:p>
          <a:p>
            <a:pPr lvl="1"/>
            <a:r>
              <a:rPr lang="en-US" dirty="0"/>
              <a:t>If either false, trap to OS </a:t>
            </a:r>
            <a:r>
              <a:rPr lang="en-US" dirty="0">
                <a:sym typeface="Wingdings"/>
              </a:rPr>
              <a:t> invalid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27D-24D4-40DB-9CCF-72E73FAEF7EE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Pros?</a:t>
            </a:r>
          </a:p>
          <a:p>
            <a:pPr lvl="1"/>
            <a:r>
              <a:rPr lang="en-US" dirty="0"/>
              <a:t>Can share code/data segments between processes</a:t>
            </a:r>
          </a:p>
          <a:p>
            <a:pPr lvl="1"/>
            <a:r>
              <a:rPr lang="en-US" dirty="0"/>
              <a:t>Can protect code segment from being overwritten</a:t>
            </a:r>
          </a:p>
          <a:p>
            <a:pPr lvl="1"/>
            <a:r>
              <a:rPr lang="en-US" dirty="0"/>
              <a:t>Can transparently grow stack/heap as needed</a:t>
            </a:r>
          </a:p>
          <a:p>
            <a:r>
              <a:rPr lang="en-US" dirty="0"/>
              <a:t>Cons?</a:t>
            </a:r>
          </a:p>
          <a:p>
            <a:pPr lvl="1"/>
            <a:r>
              <a:rPr lang="en-US" dirty="0"/>
              <a:t>Complex memory management</a:t>
            </a:r>
          </a:p>
          <a:p>
            <a:pPr lvl="2"/>
            <a:r>
              <a:rPr lang="en-US" dirty="0"/>
              <a:t>Need to find chunk of a particular size</a:t>
            </a:r>
          </a:p>
          <a:p>
            <a:pPr lvl="1"/>
            <a:r>
              <a:rPr lang="en-US" dirty="0"/>
              <a:t>May need to rearrange memory from time to time to make room for new segment or growing segment</a:t>
            </a:r>
          </a:p>
          <a:p>
            <a:pPr lvl="2"/>
            <a:r>
              <a:rPr lang="en-US" dirty="0"/>
              <a:t>External fragmentation: wasted space between chunks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43A-7264-4087-A53B-0205E413991A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example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3989772"/>
              </p:ext>
            </p:extLst>
          </p:nvPr>
        </p:nvGraphicFramePr>
        <p:xfrm>
          <a:off x="457200" y="1143000"/>
          <a:ext cx="82296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1327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505200"/>
            <a:ext cx="8229600" cy="26257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segment table above, what are physical addresses for following virtual addresses (of form &lt;</a:t>
            </a:r>
            <a:r>
              <a:rPr lang="en-US" dirty="0" err="1"/>
              <a:t>seg</a:t>
            </a:r>
            <a:r>
              <a:rPr lang="en-US" dirty="0"/>
              <a:t> #&gt;, &lt;offset&gt;)?</a:t>
            </a:r>
          </a:p>
          <a:p>
            <a:pPr lvl="1"/>
            <a:r>
              <a:rPr lang="en-US" dirty="0"/>
              <a:t>0, 430</a:t>
            </a:r>
          </a:p>
          <a:p>
            <a:pPr lvl="1"/>
            <a:r>
              <a:rPr lang="en-US" dirty="0"/>
              <a:t>1, 10</a:t>
            </a:r>
          </a:p>
          <a:p>
            <a:pPr lvl="1"/>
            <a:r>
              <a:rPr lang="en-US" dirty="0"/>
              <a:t>2, 500</a:t>
            </a:r>
          </a:p>
          <a:p>
            <a:pPr lvl="1"/>
            <a:r>
              <a:rPr lang="en-US" dirty="0"/>
              <a:t>3, 400</a:t>
            </a:r>
          </a:p>
          <a:p>
            <a:pPr lvl="1"/>
            <a:r>
              <a:rPr lang="en-US" dirty="0"/>
              <a:t>4</a:t>
            </a:r>
            <a:r>
              <a:rPr lang="en-US"/>
              <a:t>, 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305-FA25-42B8-AA7D-10845051F325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395674"/>
              </p:ext>
            </p:extLst>
          </p:nvPr>
        </p:nvGraphicFramePr>
        <p:xfrm>
          <a:off x="457200" y="1143000"/>
          <a:ext cx="82296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1327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505200"/>
            <a:ext cx="8229600" cy="26257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segment table above, what are physical addresses for following virtual addresses (of form &lt;</a:t>
            </a:r>
            <a:r>
              <a:rPr lang="en-US" dirty="0" err="1"/>
              <a:t>seg</a:t>
            </a:r>
            <a:r>
              <a:rPr lang="en-US" dirty="0"/>
              <a:t> #&gt;, &lt;offset&gt;)?</a:t>
            </a:r>
          </a:p>
          <a:p>
            <a:pPr lvl="1"/>
            <a:r>
              <a:rPr lang="en-US" dirty="0"/>
              <a:t>0, 430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219 + 430 = 649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1, 10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2300 + 10 = 2310</a:t>
            </a:r>
            <a:endParaRPr lang="en-US" dirty="0"/>
          </a:p>
          <a:p>
            <a:pPr lvl="1"/>
            <a:r>
              <a:rPr lang="en-US" dirty="0"/>
              <a:t>2, 500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offset &gt; bound  illegal access</a:t>
            </a:r>
            <a:endParaRPr lang="en-US" dirty="0"/>
          </a:p>
          <a:p>
            <a:pPr lvl="1"/>
            <a:r>
              <a:rPr lang="en-US" dirty="0"/>
              <a:t>3, 400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1327 + 400 = 1727</a:t>
            </a:r>
            <a:endParaRPr lang="en-US" dirty="0"/>
          </a:p>
          <a:p>
            <a:pPr lvl="1"/>
            <a:r>
              <a:rPr lang="en-US" dirty="0"/>
              <a:t>4, 112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segment 4 not valid  illegal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7EA8-4A1A-46C5-B00E-FAA67B7B2628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27-30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89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13623</TotalTime>
  <Words>2784</Words>
  <Application>Microsoft Office PowerPoint</Application>
  <PresentationFormat>On-screen Show (4:3)</PresentationFormat>
  <Paragraphs>629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Garamond</vt:lpstr>
      <vt:lpstr>Helvetica</vt:lpstr>
      <vt:lpstr>Monotype Sorts</vt:lpstr>
      <vt:lpstr>Times New Roman</vt:lpstr>
      <vt:lpstr>Wingdings</vt:lpstr>
      <vt:lpstr>Edge</vt:lpstr>
      <vt:lpstr>EECE.4810/EECE.5730 Operating Systems</vt:lpstr>
      <vt:lpstr>Lecture outline</vt:lpstr>
      <vt:lpstr>Growing memory regions independently</vt:lpstr>
      <vt:lpstr>Segmentation</vt:lpstr>
      <vt:lpstr>Segmentation</vt:lpstr>
      <vt:lpstr>Segment table</vt:lpstr>
      <vt:lpstr>Segmentation</vt:lpstr>
      <vt:lpstr>Segmentation example</vt:lpstr>
      <vt:lpstr>Example solution</vt:lpstr>
      <vt:lpstr>Paged Translation</vt:lpstr>
      <vt:lpstr>Paged Translation (Abstract)</vt:lpstr>
      <vt:lpstr>PowerPoint Presentation</vt:lpstr>
      <vt:lpstr>Paging Questions</vt:lpstr>
      <vt:lpstr>Paging basics</vt:lpstr>
      <vt:lpstr>Paging examples</vt:lpstr>
      <vt:lpstr>Paging examples</vt:lpstr>
      <vt:lpstr>Paging issues</vt:lpstr>
      <vt:lpstr>Page table organization</vt:lpstr>
      <vt:lpstr>Multi-level page table</vt:lpstr>
      <vt:lpstr>Multi-level page table example</vt:lpstr>
      <vt:lpstr>Sparse address spaces: basic page table</vt:lpstr>
      <vt:lpstr>Sparse address spaces: 2-level page table</vt:lpstr>
      <vt:lpstr>Multi-level page table</vt:lpstr>
      <vt:lpstr>Hashed Page Tables</vt:lpstr>
      <vt:lpstr>Hashed Page Table</vt:lpstr>
      <vt:lpstr>Hashed page table</vt:lpstr>
      <vt:lpstr>Inverted Page Table</vt:lpstr>
      <vt:lpstr>Inverted Page Table Architecture</vt:lpstr>
      <vt:lpstr>Virtual memory performance</vt:lpstr>
      <vt:lpstr>Details of Page Table</vt:lpstr>
      <vt:lpstr>Demand Paging</vt:lpstr>
      <vt:lpstr>Valid-Invalid Bit</vt:lpstr>
      <vt:lpstr>Page table with non-resident pages</vt:lpstr>
      <vt:lpstr>Page Fault</vt:lpstr>
      <vt:lpstr>Steps in Handling a Page Fault</vt:lpstr>
      <vt:lpstr>Page replacement</vt:lpstr>
      <vt:lpstr>Page replacement</vt:lpstr>
      <vt:lpstr>Page replacement (continued)</vt:lpstr>
      <vt:lpstr>Clock algorithm example</vt:lpstr>
      <vt:lpstr>Clock algorithm implementation</vt:lpstr>
      <vt:lpstr>Dirty bits</vt:lpstr>
      <vt:lpstr>Virtual memory example</vt:lpstr>
      <vt:lpstr>Virtual memory example soln.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3521</cp:revision>
  <dcterms:created xsi:type="dcterms:W3CDTF">2006-04-03T05:03:01Z</dcterms:created>
  <dcterms:modified xsi:type="dcterms:W3CDTF">2019-04-19T15:03:22Z</dcterms:modified>
</cp:coreProperties>
</file>