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56"/>
  </p:notesMasterIdLst>
  <p:handoutMasterIdLst>
    <p:handoutMasterId r:id="rId57"/>
  </p:handoutMasterIdLst>
  <p:sldIdLst>
    <p:sldId id="256" r:id="rId2"/>
    <p:sldId id="257" r:id="rId3"/>
    <p:sldId id="660" r:id="rId4"/>
    <p:sldId id="675" r:id="rId5"/>
    <p:sldId id="678" r:id="rId6"/>
    <p:sldId id="732" r:id="rId7"/>
    <p:sldId id="674" r:id="rId8"/>
    <p:sldId id="739" r:id="rId9"/>
    <p:sldId id="706" r:id="rId10"/>
    <p:sldId id="707" r:id="rId11"/>
    <p:sldId id="708" r:id="rId12"/>
    <p:sldId id="709" r:id="rId13"/>
    <p:sldId id="710" r:id="rId14"/>
    <p:sldId id="711" r:id="rId15"/>
    <p:sldId id="712" r:id="rId16"/>
    <p:sldId id="713" r:id="rId17"/>
    <p:sldId id="714" r:id="rId18"/>
    <p:sldId id="715" r:id="rId19"/>
    <p:sldId id="716" r:id="rId20"/>
    <p:sldId id="722" r:id="rId21"/>
    <p:sldId id="723" r:id="rId22"/>
    <p:sldId id="724" r:id="rId23"/>
    <p:sldId id="725" r:id="rId24"/>
    <p:sldId id="726" r:id="rId25"/>
    <p:sldId id="727" r:id="rId26"/>
    <p:sldId id="701" r:id="rId27"/>
    <p:sldId id="702" r:id="rId28"/>
    <p:sldId id="703" r:id="rId29"/>
    <p:sldId id="704" r:id="rId30"/>
    <p:sldId id="743" r:id="rId31"/>
    <p:sldId id="774" r:id="rId32"/>
    <p:sldId id="775" r:id="rId33"/>
    <p:sldId id="776" r:id="rId34"/>
    <p:sldId id="777" r:id="rId35"/>
    <p:sldId id="778" r:id="rId36"/>
    <p:sldId id="779" r:id="rId37"/>
    <p:sldId id="780" r:id="rId38"/>
    <p:sldId id="781" r:id="rId39"/>
    <p:sldId id="782" r:id="rId40"/>
    <p:sldId id="783" r:id="rId41"/>
    <p:sldId id="784" r:id="rId42"/>
    <p:sldId id="785" r:id="rId43"/>
    <p:sldId id="786" r:id="rId44"/>
    <p:sldId id="787" r:id="rId45"/>
    <p:sldId id="734" r:id="rId46"/>
    <p:sldId id="757" r:id="rId47"/>
    <p:sldId id="758" r:id="rId48"/>
    <p:sldId id="759" r:id="rId49"/>
    <p:sldId id="760" r:id="rId50"/>
    <p:sldId id="761" r:id="rId51"/>
    <p:sldId id="762" r:id="rId52"/>
    <p:sldId id="763" r:id="rId53"/>
    <p:sldId id="590" r:id="rId54"/>
    <p:sldId id="547" r:id="rId55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65FB07-F010-4A14-BEA1-73254935967F}" v="117" dt="2019-04-29T15:48:11.7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 varScale="1">
        <p:scale>
          <a:sx n="78" d="100"/>
          <a:sy n="78" d="100"/>
        </p:scale>
        <p:origin x="101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7065FB07-F010-4A14-BEA1-73254935967F}"/>
    <pc:docChg chg="modSld">
      <pc:chgData name="Geiger, Michael J" userId="13cae92b-b37c-450b-a449-82fcae19569d" providerId="ADAL" clId="{7065FB07-F010-4A14-BEA1-73254935967F}" dt="2019-04-29T15:48:11.719" v="16"/>
      <pc:docMkLst>
        <pc:docMk/>
      </pc:docMkLst>
      <pc:sldChg chg="modSp">
        <pc:chgData name="Geiger, Michael J" userId="13cae92b-b37c-450b-a449-82fcae19569d" providerId="ADAL" clId="{7065FB07-F010-4A14-BEA1-73254935967F}" dt="2019-04-29T15:47:30.002" v="15" actId="20577"/>
        <pc:sldMkLst>
          <pc:docMk/>
          <pc:sldMk cId="0" sldId="257"/>
        </pc:sldMkLst>
        <pc:spChg chg="mod">
          <ac:chgData name="Geiger, Michael J" userId="13cae92b-b37c-450b-a449-82fcae19569d" providerId="ADAL" clId="{7065FB07-F010-4A14-BEA1-73254935967F}" dt="2019-04-29T15:47:30.002" v="15" actId="20577"/>
          <ac:spMkLst>
            <pc:docMk/>
            <pc:sldMk cId="0" sldId="257"/>
            <ac:spMk id="4099" creationId="{00000000-0000-0000-0000-000000000000}"/>
          </ac:spMkLst>
        </pc:spChg>
      </pc:sldChg>
      <pc:sldChg chg="modSp">
        <pc:chgData name="Geiger, Michael J" userId="13cae92b-b37c-450b-a449-82fcae19569d" providerId="ADAL" clId="{7065FB07-F010-4A14-BEA1-73254935967F}" dt="2019-04-29T15:48:11.719" v="16"/>
        <pc:sldMkLst>
          <pc:docMk/>
          <pc:sldMk cId="3826228519" sldId="590"/>
        </pc:sldMkLst>
        <pc:spChg chg="mod">
          <ac:chgData name="Geiger, Michael J" userId="13cae92b-b37c-450b-a449-82fcae19569d" providerId="ADAL" clId="{7065FB07-F010-4A14-BEA1-73254935967F}" dt="2019-04-29T15:48:11.719" v="16"/>
          <ac:spMkLst>
            <pc:docMk/>
            <pc:sldMk cId="3826228519" sldId="590"/>
            <ac:spMk id="25603" creationId="{00000000-0000-0000-0000-000000000000}"/>
          </ac:spMkLst>
        </pc:spChg>
      </pc:sldChg>
    </pc:docChg>
  </pc:docChgLst>
  <pc:docChgLst>
    <pc:chgData name="Geiger, Michael J" userId="13cae92b-b37c-450b-a449-82fcae19569d" providerId="ADAL" clId="{AED0C337-B399-4221-B3DC-8D70B4C1F2F1}"/>
    <pc:docChg chg="custSel addSld delSld modSld">
      <pc:chgData name="Geiger, Michael J" userId="13cae92b-b37c-450b-a449-82fcae19569d" providerId="ADAL" clId="{AED0C337-B399-4221-B3DC-8D70B4C1F2F1}" dt="2019-04-28T21:56:54.086" v="544" actId="20577"/>
      <pc:docMkLst>
        <pc:docMk/>
      </pc:docMkLst>
      <pc:sldChg chg="modSp">
        <pc:chgData name="Geiger, Michael J" userId="13cae92b-b37c-450b-a449-82fcae19569d" providerId="ADAL" clId="{AED0C337-B399-4221-B3DC-8D70B4C1F2F1}" dt="2019-04-28T20:03:27.738" v="1" actId="20577"/>
        <pc:sldMkLst>
          <pc:docMk/>
          <pc:sldMk cId="0" sldId="256"/>
        </pc:sldMkLst>
        <pc:spChg chg="mod">
          <ac:chgData name="Geiger, Michael J" userId="13cae92b-b37c-450b-a449-82fcae19569d" providerId="ADAL" clId="{AED0C337-B399-4221-B3DC-8D70B4C1F2F1}" dt="2019-04-28T20:03:27.738" v="1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Geiger, Michael J" userId="13cae92b-b37c-450b-a449-82fcae19569d" providerId="ADAL" clId="{AED0C337-B399-4221-B3DC-8D70B4C1F2F1}" dt="2019-04-28T21:56:54.086" v="544" actId="20577"/>
        <pc:sldMkLst>
          <pc:docMk/>
          <pc:sldMk cId="0" sldId="257"/>
        </pc:sldMkLst>
        <pc:spChg chg="mod">
          <ac:chgData name="Geiger, Michael J" userId="13cae92b-b37c-450b-a449-82fcae19569d" providerId="ADAL" clId="{AED0C337-B399-4221-B3DC-8D70B4C1F2F1}" dt="2019-04-28T21:56:54.086" v="544" actId="20577"/>
          <ac:spMkLst>
            <pc:docMk/>
            <pc:sldMk cId="0" sldId="257"/>
            <ac:spMk id="4099" creationId="{00000000-0000-0000-0000-000000000000}"/>
          </ac:spMkLst>
        </pc:spChg>
      </pc:sldChg>
      <pc:sldChg chg="modSp">
        <pc:chgData name="Geiger, Michael J" userId="13cae92b-b37c-450b-a449-82fcae19569d" providerId="ADAL" clId="{AED0C337-B399-4221-B3DC-8D70B4C1F2F1}" dt="2019-04-28T21:55:39.458" v="532" actId="20577"/>
        <pc:sldMkLst>
          <pc:docMk/>
          <pc:sldMk cId="3826228519" sldId="590"/>
        </pc:sldMkLst>
        <pc:spChg chg="mod">
          <ac:chgData name="Geiger, Michael J" userId="13cae92b-b37c-450b-a449-82fcae19569d" providerId="ADAL" clId="{AED0C337-B399-4221-B3DC-8D70B4C1F2F1}" dt="2019-04-28T21:55:39.458" v="532" actId="20577"/>
          <ac:spMkLst>
            <pc:docMk/>
            <pc:sldMk cId="3826228519" sldId="590"/>
            <ac:spMk id="25603" creationId="{00000000-0000-0000-0000-000000000000}"/>
          </ac:spMkLst>
        </pc:spChg>
      </pc:sldChg>
      <pc:sldChg chg="modSp del modAnim">
        <pc:chgData name="Geiger, Michael J" userId="13cae92b-b37c-450b-a449-82fcae19569d" providerId="ADAL" clId="{AED0C337-B399-4221-B3DC-8D70B4C1F2F1}" dt="2019-04-28T20:42:24.015" v="302" actId="2696"/>
        <pc:sldMkLst>
          <pc:docMk/>
          <pc:sldMk cId="2880485072" sldId="651"/>
        </pc:sldMkLst>
        <pc:spChg chg="mod">
          <ac:chgData name="Geiger, Michael J" userId="13cae92b-b37c-450b-a449-82fcae19569d" providerId="ADAL" clId="{AED0C337-B399-4221-B3DC-8D70B4C1F2F1}" dt="2019-04-28T20:41:13.741" v="297" actId="20577"/>
          <ac:spMkLst>
            <pc:docMk/>
            <pc:sldMk cId="2880485072" sldId="651"/>
            <ac:spMk id="6147" creationId="{00000000-0000-0000-0000-000000000000}"/>
          </ac:spMkLst>
        </pc:spChg>
      </pc:sldChg>
      <pc:sldChg chg="del">
        <pc:chgData name="Geiger, Michael J" userId="13cae92b-b37c-450b-a449-82fcae19569d" providerId="ADAL" clId="{AED0C337-B399-4221-B3DC-8D70B4C1F2F1}" dt="2019-04-28T20:41:18.234" v="298" actId="2696"/>
        <pc:sldMkLst>
          <pc:docMk/>
          <pc:sldMk cId="4127118081" sldId="652"/>
        </pc:sldMkLst>
      </pc:sldChg>
      <pc:sldChg chg="del">
        <pc:chgData name="Geiger, Michael J" userId="13cae92b-b37c-450b-a449-82fcae19569d" providerId="ADAL" clId="{AED0C337-B399-4221-B3DC-8D70B4C1F2F1}" dt="2019-04-28T20:41:28.558" v="299" actId="2696"/>
        <pc:sldMkLst>
          <pc:docMk/>
          <pc:sldMk cId="4194449939" sldId="653"/>
        </pc:sldMkLst>
      </pc:sldChg>
      <pc:sldChg chg="del">
        <pc:chgData name="Geiger, Michael J" userId="13cae92b-b37c-450b-a449-82fcae19569d" providerId="ADAL" clId="{AED0C337-B399-4221-B3DC-8D70B4C1F2F1}" dt="2019-04-28T20:42:27.739" v="303" actId="2696"/>
        <pc:sldMkLst>
          <pc:docMk/>
          <pc:sldMk cId="2019582134" sldId="654"/>
        </pc:sldMkLst>
      </pc:sldChg>
      <pc:sldChg chg="del">
        <pc:chgData name="Geiger, Michael J" userId="13cae92b-b37c-450b-a449-82fcae19569d" providerId="ADAL" clId="{AED0C337-B399-4221-B3DC-8D70B4C1F2F1}" dt="2019-04-28T20:42:30.705" v="304" actId="2696"/>
        <pc:sldMkLst>
          <pc:docMk/>
          <pc:sldMk cId="3778509654" sldId="655"/>
        </pc:sldMkLst>
      </pc:sldChg>
      <pc:sldChg chg="del">
        <pc:chgData name="Geiger, Michael J" userId="13cae92b-b37c-450b-a449-82fcae19569d" providerId="ADAL" clId="{AED0C337-B399-4221-B3DC-8D70B4C1F2F1}" dt="2019-04-28T20:42:32.896" v="305" actId="2696"/>
        <pc:sldMkLst>
          <pc:docMk/>
          <pc:sldMk cId="3745498122" sldId="656"/>
        </pc:sldMkLst>
      </pc:sldChg>
      <pc:sldChg chg="del">
        <pc:chgData name="Geiger, Michael J" userId="13cae92b-b37c-450b-a449-82fcae19569d" providerId="ADAL" clId="{AED0C337-B399-4221-B3DC-8D70B4C1F2F1}" dt="2019-04-28T20:42:33.888" v="306" actId="2696"/>
        <pc:sldMkLst>
          <pc:docMk/>
          <pc:sldMk cId="1977615229" sldId="657"/>
        </pc:sldMkLst>
      </pc:sldChg>
      <pc:sldChg chg="del">
        <pc:chgData name="Geiger, Michael J" userId="13cae92b-b37c-450b-a449-82fcae19569d" providerId="ADAL" clId="{AED0C337-B399-4221-B3DC-8D70B4C1F2F1}" dt="2019-04-28T20:42:34.603" v="307" actId="2696"/>
        <pc:sldMkLst>
          <pc:docMk/>
          <pc:sldMk cId="1935282129" sldId="658"/>
        </pc:sldMkLst>
      </pc:sldChg>
      <pc:sldChg chg="del">
        <pc:chgData name="Geiger, Michael J" userId="13cae92b-b37c-450b-a449-82fcae19569d" providerId="ADAL" clId="{AED0C337-B399-4221-B3DC-8D70B4C1F2F1}" dt="2019-04-28T20:42:36.954" v="308" actId="2696"/>
        <pc:sldMkLst>
          <pc:docMk/>
          <pc:sldMk cId="2814562559" sldId="659"/>
        </pc:sldMkLst>
      </pc:sldChg>
      <pc:sldChg chg="del">
        <pc:chgData name="Geiger, Michael J" userId="13cae92b-b37c-450b-a449-82fcae19569d" providerId="ADAL" clId="{AED0C337-B399-4221-B3DC-8D70B4C1F2F1}" dt="2019-04-28T20:42:37.759" v="309" actId="2696"/>
        <pc:sldMkLst>
          <pc:docMk/>
          <pc:sldMk cId="216512692" sldId="661"/>
        </pc:sldMkLst>
      </pc:sldChg>
      <pc:sldChg chg="del">
        <pc:chgData name="Geiger, Michael J" userId="13cae92b-b37c-450b-a449-82fcae19569d" providerId="ADAL" clId="{AED0C337-B399-4221-B3DC-8D70B4C1F2F1}" dt="2019-04-28T20:42:38.226" v="310" actId="2696"/>
        <pc:sldMkLst>
          <pc:docMk/>
          <pc:sldMk cId="576135251" sldId="662"/>
        </pc:sldMkLst>
      </pc:sldChg>
      <pc:sldChg chg="del">
        <pc:chgData name="Geiger, Michael J" userId="13cae92b-b37c-450b-a449-82fcae19569d" providerId="ADAL" clId="{AED0C337-B399-4221-B3DC-8D70B4C1F2F1}" dt="2019-04-28T20:42:38.809" v="311" actId="2696"/>
        <pc:sldMkLst>
          <pc:docMk/>
          <pc:sldMk cId="2815454816" sldId="663"/>
        </pc:sldMkLst>
      </pc:sldChg>
      <pc:sldChg chg="del">
        <pc:chgData name="Geiger, Michael J" userId="13cae92b-b37c-450b-a449-82fcae19569d" providerId="ADAL" clId="{AED0C337-B399-4221-B3DC-8D70B4C1F2F1}" dt="2019-04-28T20:42:39.758" v="312" actId="2696"/>
        <pc:sldMkLst>
          <pc:docMk/>
          <pc:sldMk cId="1029563680" sldId="664"/>
        </pc:sldMkLst>
      </pc:sldChg>
      <pc:sldChg chg="del">
        <pc:chgData name="Geiger, Michael J" userId="13cae92b-b37c-450b-a449-82fcae19569d" providerId="ADAL" clId="{AED0C337-B399-4221-B3DC-8D70B4C1F2F1}" dt="2019-04-28T20:42:53.432" v="318" actId="2696"/>
        <pc:sldMkLst>
          <pc:docMk/>
          <pc:sldMk cId="2271523252" sldId="667"/>
        </pc:sldMkLst>
      </pc:sldChg>
      <pc:sldChg chg="del">
        <pc:chgData name="Geiger, Michael J" userId="13cae92b-b37c-450b-a449-82fcae19569d" providerId="ADAL" clId="{AED0C337-B399-4221-B3DC-8D70B4C1F2F1}" dt="2019-04-28T20:42:57.580" v="319" actId="2696"/>
        <pc:sldMkLst>
          <pc:docMk/>
          <pc:sldMk cId="3018999686" sldId="669"/>
        </pc:sldMkLst>
      </pc:sldChg>
      <pc:sldChg chg="del">
        <pc:chgData name="Geiger, Michael J" userId="13cae92b-b37c-450b-a449-82fcae19569d" providerId="ADAL" clId="{AED0C337-B399-4221-B3DC-8D70B4C1F2F1}" dt="2019-04-28T20:42:59.121" v="320" actId="2696"/>
        <pc:sldMkLst>
          <pc:docMk/>
          <pc:sldMk cId="3483090782" sldId="670"/>
        </pc:sldMkLst>
      </pc:sldChg>
      <pc:sldChg chg="del">
        <pc:chgData name="Geiger, Michael J" userId="13cae92b-b37c-450b-a449-82fcae19569d" providerId="ADAL" clId="{AED0C337-B399-4221-B3DC-8D70B4C1F2F1}" dt="2019-04-28T20:43:03.362" v="321" actId="2696"/>
        <pc:sldMkLst>
          <pc:docMk/>
          <pc:sldMk cId="2175979893" sldId="671"/>
        </pc:sldMkLst>
      </pc:sldChg>
      <pc:sldChg chg="del">
        <pc:chgData name="Geiger, Michael J" userId="13cae92b-b37c-450b-a449-82fcae19569d" providerId="ADAL" clId="{AED0C337-B399-4221-B3DC-8D70B4C1F2F1}" dt="2019-04-28T20:43:04.407" v="322" actId="2696"/>
        <pc:sldMkLst>
          <pc:docMk/>
          <pc:sldMk cId="2896297215" sldId="672"/>
        </pc:sldMkLst>
      </pc:sldChg>
      <pc:sldChg chg="del">
        <pc:chgData name="Geiger, Michael J" userId="13cae92b-b37c-450b-a449-82fcae19569d" providerId="ADAL" clId="{AED0C337-B399-4221-B3DC-8D70B4C1F2F1}" dt="2019-04-28T20:43:05.776" v="323" actId="2696"/>
        <pc:sldMkLst>
          <pc:docMk/>
          <pc:sldMk cId="3937920328" sldId="673"/>
        </pc:sldMkLst>
      </pc:sldChg>
      <pc:sldChg chg="modSp add">
        <pc:chgData name="Geiger, Michael J" userId="13cae92b-b37c-450b-a449-82fcae19569d" providerId="ADAL" clId="{AED0C337-B399-4221-B3DC-8D70B4C1F2F1}" dt="2019-04-28T20:42:20.203" v="301" actId="20577"/>
        <pc:sldMkLst>
          <pc:docMk/>
          <pc:sldMk cId="77395914" sldId="675"/>
        </pc:sldMkLst>
        <pc:spChg chg="mod">
          <ac:chgData name="Geiger, Michael J" userId="13cae92b-b37c-450b-a449-82fcae19569d" providerId="ADAL" clId="{AED0C337-B399-4221-B3DC-8D70B4C1F2F1}" dt="2019-04-28T20:42:20.203" v="301" actId="20577"/>
          <ac:spMkLst>
            <pc:docMk/>
            <pc:sldMk cId="77395914" sldId="675"/>
            <ac:spMk id="6146" creationId="{00000000-0000-0000-0000-000000000000}"/>
          </ac:spMkLst>
        </pc:spChg>
      </pc:sldChg>
      <pc:sldChg chg="modSp add">
        <pc:chgData name="Geiger, Michael J" userId="13cae92b-b37c-450b-a449-82fcae19569d" providerId="ADAL" clId="{AED0C337-B399-4221-B3DC-8D70B4C1F2F1}" dt="2019-04-28T20:43:24.439" v="325" actId="20577"/>
        <pc:sldMkLst>
          <pc:docMk/>
          <pc:sldMk cId="2439640519" sldId="678"/>
        </pc:sldMkLst>
        <pc:spChg chg="mod">
          <ac:chgData name="Geiger, Michael J" userId="13cae92b-b37c-450b-a449-82fcae19569d" providerId="ADAL" clId="{AED0C337-B399-4221-B3DC-8D70B4C1F2F1}" dt="2019-04-28T20:43:24.439" v="325" actId="20577"/>
          <ac:spMkLst>
            <pc:docMk/>
            <pc:sldMk cId="2439640519" sldId="678"/>
            <ac:spMk id="2" creationId="{00000000-0000-0000-0000-000000000000}"/>
          </ac:spMkLst>
        </pc:spChg>
      </pc:sldChg>
      <pc:sldChg chg="modSp">
        <pc:chgData name="Geiger, Michael J" userId="13cae92b-b37c-450b-a449-82fcae19569d" providerId="ADAL" clId="{AED0C337-B399-4221-B3DC-8D70B4C1F2F1}" dt="2019-04-28T21:48:33.798" v="331" actId="6549"/>
        <pc:sldMkLst>
          <pc:docMk/>
          <pc:sldMk cId="1207780055" sldId="702"/>
        </pc:sldMkLst>
        <pc:spChg chg="mod">
          <ac:chgData name="Geiger, Michael J" userId="13cae92b-b37c-450b-a449-82fcae19569d" providerId="ADAL" clId="{AED0C337-B399-4221-B3DC-8D70B4C1F2F1}" dt="2019-04-28T21:48:33.798" v="331" actId="6549"/>
          <ac:spMkLst>
            <pc:docMk/>
            <pc:sldMk cId="1207780055" sldId="702"/>
            <ac:spMk id="38915" creationId="{00000000-0000-0000-0000-000000000000}"/>
          </ac:spMkLst>
        </pc:spChg>
      </pc:sldChg>
      <pc:sldChg chg="del">
        <pc:chgData name="Geiger, Michael J" userId="13cae92b-b37c-450b-a449-82fcae19569d" providerId="ADAL" clId="{AED0C337-B399-4221-B3DC-8D70B4C1F2F1}" dt="2019-04-28T21:47:42.270" v="330" actId="2696"/>
        <pc:sldMkLst>
          <pc:docMk/>
          <pc:sldMk cId="172035913" sldId="717"/>
        </pc:sldMkLst>
      </pc:sldChg>
      <pc:sldChg chg="del">
        <pc:chgData name="Geiger, Michael J" userId="13cae92b-b37c-450b-a449-82fcae19569d" providerId="ADAL" clId="{AED0C337-B399-4221-B3DC-8D70B4C1F2F1}" dt="2019-04-28T21:47:42.255" v="329" actId="2696"/>
        <pc:sldMkLst>
          <pc:docMk/>
          <pc:sldMk cId="3142456259" sldId="718"/>
        </pc:sldMkLst>
      </pc:sldChg>
      <pc:sldChg chg="del">
        <pc:chgData name="Geiger, Michael J" userId="13cae92b-b37c-450b-a449-82fcae19569d" providerId="ADAL" clId="{AED0C337-B399-4221-B3DC-8D70B4C1F2F1}" dt="2019-04-28T21:47:42.214" v="328" actId="2696"/>
        <pc:sldMkLst>
          <pc:docMk/>
          <pc:sldMk cId="4068345153" sldId="719"/>
        </pc:sldMkLst>
      </pc:sldChg>
      <pc:sldChg chg="del">
        <pc:chgData name="Geiger, Michael J" userId="13cae92b-b37c-450b-a449-82fcae19569d" providerId="ADAL" clId="{AED0C337-B399-4221-B3DC-8D70B4C1F2F1}" dt="2019-04-28T21:47:42.174" v="327" actId="2696"/>
        <pc:sldMkLst>
          <pc:docMk/>
          <pc:sldMk cId="2542390107" sldId="720"/>
        </pc:sldMkLst>
      </pc:sldChg>
      <pc:sldChg chg="del">
        <pc:chgData name="Geiger, Michael J" userId="13cae92b-b37c-450b-a449-82fcae19569d" providerId="ADAL" clId="{AED0C337-B399-4221-B3DC-8D70B4C1F2F1}" dt="2019-04-28T21:47:42.137" v="326" actId="2696"/>
        <pc:sldMkLst>
          <pc:docMk/>
          <pc:sldMk cId="1132457359" sldId="721"/>
        </pc:sldMkLst>
      </pc:sldChg>
      <pc:sldChg chg="modSp">
        <pc:chgData name="Geiger, Michael J" userId="13cae92b-b37c-450b-a449-82fcae19569d" providerId="ADAL" clId="{AED0C337-B399-4221-B3DC-8D70B4C1F2F1}" dt="2019-04-28T21:52:21.376" v="501" actId="20577"/>
        <pc:sldMkLst>
          <pc:docMk/>
          <pc:sldMk cId="1900693678" sldId="722"/>
        </pc:sldMkLst>
        <pc:spChg chg="mod">
          <ac:chgData name="Geiger, Michael J" userId="13cae92b-b37c-450b-a449-82fcae19569d" providerId="ADAL" clId="{AED0C337-B399-4221-B3DC-8D70B4C1F2F1}" dt="2019-04-28T21:52:21.376" v="501" actId="20577"/>
          <ac:spMkLst>
            <pc:docMk/>
            <pc:sldMk cId="1900693678" sldId="722"/>
            <ac:spMk id="3" creationId="{00000000-0000-0000-0000-000000000000}"/>
          </ac:spMkLst>
        </pc:spChg>
      </pc:sldChg>
      <pc:sldChg chg="modSp">
        <pc:chgData name="Geiger, Michael J" userId="13cae92b-b37c-450b-a449-82fcae19569d" providerId="ADAL" clId="{AED0C337-B399-4221-B3DC-8D70B4C1F2F1}" dt="2019-04-28T21:50:36.588" v="353" actId="20577"/>
        <pc:sldMkLst>
          <pc:docMk/>
          <pc:sldMk cId="4259682920" sldId="723"/>
        </pc:sldMkLst>
        <pc:spChg chg="mod">
          <ac:chgData name="Geiger, Michael J" userId="13cae92b-b37c-450b-a449-82fcae19569d" providerId="ADAL" clId="{AED0C337-B399-4221-B3DC-8D70B4C1F2F1}" dt="2019-04-28T21:50:36.588" v="353" actId="20577"/>
          <ac:spMkLst>
            <pc:docMk/>
            <pc:sldMk cId="4259682920" sldId="723"/>
            <ac:spMk id="3" creationId="{00000000-0000-0000-0000-000000000000}"/>
          </ac:spMkLst>
        </pc:spChg>
      </pc:sldChg>
      <pc:sldChg chg="del">
        <pc:chgData name="Geiger, Michael J" userId="13cae92b-b37c-450b-a449-82fcae19569d" providerId="ADAL" clId="{AED0C337-B399-4221-B3DC-8D70B4C1F2F1}" dt="2019-04-28T20:42:40.642" v="313" actId="2696"/>
        <pc:sldMkLst>
          <pc:docMk/>
          <pc:sldMk cId="3808550151" sldId="728"/>
        </pc:sldMkLst>
      </pc:sldChg>
      <pc:sldChg chg="del">
        <pc:chgData name="Geiger, Michael J" userId="13cae92b-b37c-450b-a449-82fcae19569d" providerId="ADAL" clId="{AED0C337-B399-4221-B3DC-8D70B4C1F2F1}" dt="2019-04-28T20:42:41.479" v="314" actId="2696"/>
        <pc:sldMkLst>
          <pc:docMk/>
          <pc:sldMk cId="800869657" sldId="729"/>
        </pc:sldMkLst>
      </pc:sldChg>
      <pc:sldChg chg="del">
        <pc:chgData name="Geiger, Michael J" userId="13cae92b-b37c-450b-a449-82fcae19569d" providerId="ADAL" clId="{AED0C337-B399-4221-B3DC-8D70B4C1F2F1}" dt="2019-04-28T20:42:42.068" v="315" actId="2696"/>
        <pc:sldMkLst>
          <pc:docMk/>
          <pc:sldMk cId="1620552241" sldId="730"/>
        </pc:sldMkLst>
      </pc:sldChg>
      <pc:sldChg chg="del">
        <pc:chgData name="Geiger, Michael J" userId="13cae92b-b37c-450b-a449-82fcae19569d" providerId="ADAL" clId="{AED0C337-B399-4221-B3DC-8D70B4C1F2F1}" dt="2019-04-28T20:42:42.752" v="316" actId="2696"/>
        <pc:sldMkLst>
          <pc:docMk/>
          <pc:sldMk cId="2220777363" sldId="731"/>
        </pc:sldMkLst>
      </pc:sldChg>
      <pc:sldChg chg="del">
        <pc:chgData name="Geiger, Michael J" userId="13cae92b-b37c-450b-a449-82fcae19569d" providerId="ADAL" clId="{AED0C337-B399-4221-B3DC-8D70B4C1F2F1}" dt="2019-04-28T20:42:50.250" v="317" actId="2696"/>
        <pc:sldMkLst>
          <pc:docMk/>
          <pc:sldMk cId="1676829265" sldId="733"/>
        </pc:sldMkLst>
      </pc:sldChg>
      <pc:sldChg chg="del">
        <pc:chgData name="Geiger, Michael J" userId="13cae92b-b37c-450b-a449-82fcae19569d" providerId="ADAL" clId="{AED0C337-B399-4221-B3DC-8D70B4C1F2F1}" dt="2019-04-28T21:54:04.505" v="502" actId="2696"/>
        <pc:sldMkLst>
          <pc:docMk/>
          <pc:sldMk cId="82374829" sldId="740"/>
        </pc:sldMkLst>
      </pc:sldChg>
      <pc:sldChg chg="del">
        <pc:chgData name="Geiger, Michael J" userId="13cae92b-b37c-450b-a449-82fcae19569d" providerId="ADAL" clId="{AED0C337-B399-4221-B3DC-8D70B4C1F2F1}" dt="2019-04-28T21:54:05.233" v="503" actId="2696"/>
        <pc:sldMkLst>
          <pc:docMk/>
          <pc:sldMk cId="1494282335" sldId="741"/>
        </pc:sldMkLst>
      </pc:sldChg>
      <pc:sldChg chg="del">
        <pc:chgData name="Geiger, Michael J" userId="13cae92b-b37c-450b-a449-82fcae19569d" providerId="ADAL" clId="{AED0C337-B399-4221-B3DC-8D70B4C1F2F1}" dt="2019-04-28T21:54:07.759" v="504" actId="2696"/>
        <pc:sldMkLst>
          <pc:docMk/>
          <pc:sldMk cId="1729436327" sldId="74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7FFCC3CE-981D-9B44-8A71-9327537487A4}" type="slidenum">
              <a:rPr lang="en-US">
                <a:latin typeface="Times New Roman" charset="0"/>
              </a:rPr>
              <a:pPr/>
              <a:t>4</a:t>
            </a:fld>
            <a:endParaRPr lang="en-US">
              <a:latin typeface="Times New Roman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861A8576-0584-AB49-A38E-599D07F68FCB}" type="slidenum">
              <a:rPr lang="en-US">
                <a:latin typeface="Times New Roman" charset="0"/>
              </a:rPr>
              <a:pPr/>
              <a:t>26</a:t>
            </a:fld>
            <a:endParaRPr lang="en-US">
              <a:latin typeface="Times New Roman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04975AF6-4964-6343-8E23-B566E0211A03}" type="slidenum">
              <a:rPr lang="en-US">
                <a:latin typeface="Times New Roman" charset="0"/>
              </a:rPr>
              <a:pPr/>
              <a:t>27</a:t>
            </a:fld>
            <a:endParaRPr lang="en-US">
              <a:latin typeface="Times New Roman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8EACD601-1EE5-CA40-9C1C-295D5A973030}" type="slidenum">
              <a:rPr lang="en-US">
                <a:latin typeface="Times New Roman" charset="0"/>
              </a:rPr>
              <a:pPr/>
              <a:t>28</a:t>
            </a:fld>
            <a:endParaRPr lang="en-US">
              <a:latin typeface="Times New Roman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8D728-0E1B-5948-9614-5C28E8BA371C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15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8D728-0E1B-5948-9614-5C28E8BA371C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43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0A2449-0E3A-41E6-8971-1B9233261050}" type="datetime1">
              <a:rPr lang="en-US" smtClean="0"/>
              <a:t>4/29/2019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32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D478EC-6A05-42F3-A7A6-7E5D88507DD4}" type="datetime1">
              <a:rPr lang="en-US" smtClean="0"/>
              <a:t>4/29/2019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32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ABA665-B3E1-4F38-9D9C-AD6A6CAFDD64}" type="datetime1">
              <a:rPr lang="en-US" smtClean="0"/>
              <a:t>4/29/2019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32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373AB9-7655-4D54-A3B6-34E76FD28147}" type="datetime1">
              <a:rPr lang="en-US" smtClean="0"/>
              <a:t>4/29/2019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32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8D1519-6322-475B-8FA9-D6538C69443C}" type="datetime1">
              <a:rPr lang="en-US" smtClean="0"/>
              <a:t>4/29/2019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32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4656CE-14B3-4D7E-A129-8F01B0ECABFF}" type="datetime1">
              <a:rPr lang="en-US" smtClean="0"/>
              <a:t>4/29/2019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32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29AA4A-C00D-460E-B961-13A7D0555648}" type="datetime1">
              <a:rPr lang="en-US" smtClean="0"/>
              <a:t>4/29/2019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32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03BF6A-4266-4375-8AB9-EB691FBDA7BC}" type="datetime1">
              <a:rPr lang="en-US" smtClean="0"/>
              <a:t>4/29/2019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32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B1B194-1104-4DC0-B331-24C25DD6992F}" type="datetime1">
              <a:rPr lang="en-US" smtClean="0"/>
              <a:t>4/29/2019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32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61B7F6-4DE1-4A5F-A450-12A92A45DA1D}" type="datetime1">
              <a:rPr lang="en-US" smtClean="0"/>
              <a:t>4/29/2019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32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AB3865-5C0D-4990-8177-1FFBE796AF8B}" type="datetime1">
              <a:rPr lang="en-US" smtClean="0"/>
              <a:t>4/29/2019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32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0CECBF-42DE-4E05-8CF3-A8FA2D7D9D71}" type="datetime1">
              <a:rPr lang="en-US" smtClean="0"/>
              <a:t>4/29/2019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32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D0783F-58B2-4264-8EA6-EC522429BD74}" type="datetime1">
              <a:rPr lang="en-US" smtClean="0"/>
              <a:t>4/29/2019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32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AD1BD740-54C6-4CB1-915D-06EED02D3A08}" type="datetime1">
              <a:rPr lang="en-US" smtClean="0"/>
              <a:t>4/29/2019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Operating Systems: Lecture 32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EECE.4810/EECE.5730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Operating Systems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Spring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32: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File systems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Data in a File System</a:t>
            </a:r>
          </a:p>
        </p:txBody>
      </p:sp>
      <p:pic>
        <p:nvPicPr>
          <p:cNvPr id="4" name="Content Placeholder 3" descr="twoStep.pdf"/>
          <p:cNvPicPr>
            <a:picLocks noGrp="1" noChangeAspect="1"/>
          </p:cNvPicPr>
          <p:nvPr>
            <p:ph idx="1"/>
          </p:nvPr>
        </p:nvPicPr>
        <p:blipFill>
          <a:blip r:embed="rId2"/>
          <a:srcRect t="-139133" b="-139133"/>
          <a:stretch>
            <a:fillRect/>
          </a:stretch>
        </p:blipFill>
        <p:spPr/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84CA-646B-444F-B9C7-B195D2627EAC}" type="datetime1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32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21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Microsoft File Allocation Table (FAT)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Linked list index structure</a:t>
            </a:r>
          </a:p>
          <a:p>
            <a:pPr lvl="1"/>
            <a:r>
              <a:rPr lang="en-US" dirty="0"/>
              <a:t>Simple, easy to implement</a:t>
            </a:r>
          </a:p>
          <a:p>
            <a:pPr lvl="1"/>
            <a:r>
              <a:rPr lang="en-US" dirty="0"/>
              <a:t>Still widely used (e.g., thumb drives)</a:t>
            </a:r>
          </a:p>
          <a:p>
            <a:r>
              <a:rPr lang="en-US" dirty="0"/>
              <a:t>File table:</a:t>
            </a:r>
          </a:p>
          <a:p>
            <a:pPr lvl="1"/>
            <a:r>
              <a:rPr lang="en-US" dirty="0"/>
              <a:t>Linear map of all blocks on disk</a:t>
            </a:r>
          </a:p>
          <a:p>
            <a:pPr lvl="1"/>
            <a:r>
              <a:rPr lang="en-US" dirty="0"/>
              <a:t>Each file a linked list of blocks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E63B-F10F-4377-B358-342A8F5469C1}" type="datetime1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32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79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</a:t>
            </a:r>
          </a:p>
        </p:txBody>
      </p:sp>
      <p:pic>
        <p:nvPicPr>
          <p:cNvPr id="4" name="Content Placeholder 3" descr="FATex.pdf"/>
          <p:cNvPicPr>
            <a:picLocks noGrp="1" noChangeAspect="1"/>
          </p:cNvPicPr>
          <p:nvPr>
            <p:ph idx="1"/>
          </p:nvPr>
        </p:nvPicPr>
        <p:blipFill>
          <a:blip r:embed="rId2"/>
          <a:srcRect l="-33178" r="-33178"/>
          <a:stretch>
            <a:fillRect/>
          </a:stretch>
        </p:blipFill>
        <p:spPr>
          <a:xfrm>
            <a:off x="50205" y="457200"/>
            <a:ext cx="10160595" cy="5587936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41E36-40B5-4398-94D1-3F024EB68DBB}" type="datetime1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32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Easy to find free block</a:t>
            </a:r>
          </a:p>
          <a:p>
            <a:pPr lvl="1"/>
            <a:r>
              <a:rPr lang="en-US" dirty="0"/>
              <a:t>Easy to append to a file</a:t>
            </a:r>
          </a:p>
          <a:p>
            <a:pPr lvl="1"/>
            <a:r>
              <a:rPr lang="en-US" dirty="0"/>
              <a:t>Easy to delete a file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Small file access is slow</a:t>
            </a:r>
          </a:p>
          <a:p>
            <a:pPr lvl="1"/>
            <a:r>
              <a:rPr lang="en-US" dirty="0"/>
              <a:t>Random access is very slow</a:t>
            </a:r>
          </a:p>
          <a:p>
            <a:pPr lvl="1"/>
            <a:r>
              <a:rPr lang="en-US" dirty="0"/>
              <a:t>Fragmentation</a:t>
            </a:r>
          </a:p>
          <a:p>
            <a:pPr lvl="2"/>
            <a:r>
              <a:rPr lang="en-US" dirty="0"/>
              <a:t>File blocks for a given file may be scattered</a:t>
            </a:r>
          </a:p>
          <a:p>
            <a:pPr lvl="2"/>
            <a:r>
              <a:rPr lang="en-US" dirty="0"/>
              <a:t>Files in the same directory may be scattered</a:t>
            </a:r>
          </a:p>
          <a:p>
            <a:pPr lvl="2"/>
            <a:r>
              <a:rPr lang="en-US" dirty="0"/>
              <a:t>Problem becomes worse as disk fills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1B4A3-B3A8-4086-B6B0-B08CE0DA4114}" type="datetime1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32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13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Berkeley UNIX FFS (Fast File System)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inode</a:t>
            </a:r>
            <a:r>
              <a:rPr lang="en-US" dirty="0"/>
              <a:t> table</a:t>
            </a:r>
          </a:p>
          <a:p>
            <a:pPr lvl="1"/>
            <a:r>
              <a:rPr lang="en-US" dirty="0"/>
              <a:t>Analogous to FAT table</a:t>
            </a:r>
          </a:p>
          <a:p>
            <a:pPr lvl="0"/>
            <a:r>
              <a:rPr lang="en-US" dirty="0" err="1"/>
              <a:t>inode</a:t>
            </a:r>
            <a:endParaRPr lang="en-US" dirty="0"/>
          </a:p>
          <a:p>
            <a:pPr lvl="1"/>
            <a:r>
              <a:rPr lang="en-US" dirty="0"/>
              <a:t>Metadata</a:t>
            </a:r>
          </a:p>
          <a:p>
            <a:pPr lvl="2"/>
            <a:r>
              <a:rPr lang="en-US" dirty="0"/>
              <a:t>File owner, access permissions, access times, …</a:t>
            </a:r>
          </a:p>
          <a:p>
            <a:pPr lvl="1"/>
            <a:r>
              <a:rPr lang="en-US" dirty="0"/>
              <a:t>Set of 12 data pointers</a:t>
            </a:r>
          </a:p>
          <a:p>
            <a:pPr lvl="1"/>
            <a:r>
              <a:rPr lang="en-US" dirty="0"/>
              <a:t>With 4KB blocks =&gt; max size of 48KB files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8A10-8E75-404E-B97B-8FEF77A86148}" type="datetime1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32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54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FFS </a:t>
            </a:r>
            <a:r>
              <a:rPr lang="en-US" dirty="0" err="1"/>
              <a:t>inode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Metadata</a:t>
            </a:r>
          </a:p>
          <a:p>
            <a:pPr lvl="1"/>
            <a:r>
              <a:rPr lang="en-US" dirty="0"/>
              <a:t>File owner, access permissions, access times, …</a:t>
            </a:r>
          </a:p>
          <a:p>
            <a:r>
              <a:rPr lang="en-US" dirty="0"/>
              <a:t>Set of 12 data pointers</a:t>
            </a:r>
          </a:p>
          <a:p>
            <a:pPr lvl="1"/>
            <a:r>
              <a:rPr lang="en-US" dirty="0"/>
              <a:t>With 4KB blocks =&gt; max size of 48KB files</a:t>
            </a:r>
          </a:p>
          <a:p>
            <a:r>
              <a:rPr lang="en-US" dirty="0"/>
              <a:t>Indirect block pointer</a:t>
            </a:r>
          </a:p>
          <a:p>
            <a:pPr lvl="1"/>
            <a:r>
              <a:rPr lang="en-US" dirty="0"/>
              <a:t>pointer to disk block of data pointers</a:t>
            </a:r>
          </a:p>
          <a:p>
            <a:r>
              <a:rPr lang="en-US" dirty="0"/>
              <a:t>Indirect block: 1K data blocks =&gt; 4MB (+48KB)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251AD-08F8-4CAE-983D-40FE27FDB6F8}" type="datetime1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32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14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FFS </a:t>
            </a:r>
            <a:r>
              <a:rPr lang="en-US" dirty="0" err="1"/>
              <a:t>inode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Metadata</a:t>
            </a:r>
          </a:p>
          <a:p>
            <a:pPr lvl="1"/>
            <a:r>
              <a:rPr lang="en-US" dirty="0"/>
              <a:t>File owner, access permissions, access times, …</a:t>
            </a:r>
          </a:p>
          <a:p>
            <a:r>
              <a:rPr lang="en-US" dirty="0"/>
              <a:t>Set of 12 data pointers</a:t>
            </a:r>
          </a:p>
          <a:p>
            <a:pPr lvl="1"/>
            <a:r>
              <a:rPr lang="en-US" dirty="0"/>
              <a:t>With 4KB blocks =&gt; max size of 48KB</a:t>
            </a:r>
          </a:p>
          <a:p>
            <a:r>
              <a:rPr lang="en-US" dirty="0"/>
              <a:t>Indirect block pointer</a:t>
            </a:r>
          </a:p>
          <a:p>
            <a:pPr lvl="1"/>
            <a:r>
              <a:rPr lang="en-US" dirty="0"/>
              <a:t>pointer to disk block of data pointers</a:t>
            </a:r>
          </a:p>
          <a:p>
            <a:pPr lvl="1"/>
            <a:r>
              <a:rPr lang="en-US" dirty="0"/>
              <a:t>4KB block size =&gt; 1K data blocks =&gt; 4MB</a:t>
            </a:r>
          </a:p>
          <a:p>
            <a:r>
              <a:rPr lang="en-US" dirty="0"/>
              <a:t>Doubly indirect block pointer</a:t>
            </a:r>
          </a:p>
          <a:p>
            <a:pPr lvl="1"/>
            <a:r>
              <a:rPr lang="en-US" dirty="0"/>
              <a:t>Doubly indirect block =&gt; 1K indirect blocks</a:t>
            </a:r>
          </a:p>
          <a:p>
            <a:pPr lvl="1"/>
            <a:r>
              <a:rPr lang="en-US" dirty="0"/>
              <a:t>4GB (+ 4MB + 48KB)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A0446-02CA-49C3-AC29-C05FACC54191}" type="datetime1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32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16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FFS </a:t>
            </a:r>
            <a:r>
              <a:rPr lang="en-US" dirty="0" err="1"/>
              <a:t>inode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Metadata</a:t>
            </a:r>
          </a:p>
          <a:p>
            <a:pPr lvl="1"/>
            <a:r>
              <a:rPr lang="en-US" dirty="0"/>
              <a:t>File owner, access permissions, access times, …</a:t>
            </a:r>
          </a:p>
          <a:p>
            <a:r>
              <a:rPr lang="en-US" dirty="0"/>
              <a:t>Set of 12 data pointers</a:t>
            </a:r>
          </a:p>
          <a:p>
            <a:pPr lvl="1"/>
            <a:r>
              <a:rPr lang="en-US" dirty="0"/>
              <a:t>With 4KB blocks =&gt; max size of 48KB</a:t>
            </a:r>
          </a:p>
          <a:p>
            <a:r>
              <a:rPr lang="en-US" dirty="0"/>
              <a:t>Indirect block pointer</a:t>
            </a:r>
          </a:p>
          <a:p>
            <a:pPr lvl="1"/>
            <a:r>
              <a:rPr lang="en-US" dirty="0"/>
              <a:t>pointer to disk block of data pointers</a:t>
            </a:r>
          </a:p>
          <a:p>
            <a:pPr lvl="1"/>
            <a:r>
              <a:rPr lang="en-US" dirty="0"/>
              <a:t>4KB block size =&gt; 1K data blocks =&gt; 4MB</a:t>
            </a:r>
          </a:p>
          <a:p>
            <a:r>
              <a:rPr lang="en-US" dirty="0"/>
              <a:t>Doubly indirect block pointer</a:t>
            </a:r>
          </a:p>
          <a:p>
            <a:pPr lvl="1"/>
            <a:r>
              <a:rPr lang="en-US" dirty="0"/>
              <a:t>Doubly indirect block =&gt; 1K indirect blocks</a:t>
            </a:r>
          </a:p>
          <a:p>
            <a:pPr lvl="1"/>
            <a:r>
              <a:rPr lang="en-US" dirty="0"/>
              <a:t>4GB (+ 4MB + 48KB)</a:t>
            </a:r>
          </a:p>
          <a:p>
            <a:r>
              <a:rPr lang="en-US" dirty="0"/>
              <a:t>Triply indirect block pointer</a:t>
            </a:r>
          </a:p>
          <a:p>
            <a:pPr lvl="1"/>
            <a:r>
              <a:rPr lang="en-US" dirty="0"/>
              <a:t>Triply indirect block =&gt; 1K doubly indirect blocks</a:t>
            </a:r>
          </a:p>
          <a:p>
            <a:pPr lvl="1"/>
            <a:r>
              <a:rPr lang="en-US" dirty="0"/>
              <a:t>4TB (+ 4GB + 4MB + 48KB)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840B-8632-4936-93E4-FD612028E170}" type="datetime1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32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50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h13-10-FFS.pdf"/>
          <p:cNvPicPr>
            <a:picLocks noGrp="1" noChangeAspect="1"/>
          </p:cNvPicPr>
          <p:nvPr>
            <p:ph idx="1"/>
          </p:nvPr>
        </p:nvPicPr>
        <p:blipFill>
          <a:blip r:embed="rId2"/>
          <a:srcRect l="-11177" r="-11177"/>
          <a:stretch>
            <a:fillRect/>
          </a:stretch>
        </p:blipFill>
        <p:spPr>
          <a:xfrm>
            <a:off x="-1046787" y="0"/>
            <a:ext cx="11638587" cy="6400773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F79E-89A8-4270-8766-C505ED315950}" type="datetime1">
              <a:rPr lang="en-US" smtClean="0"/>
              <a:t>4/29/2019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32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81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FFS Asymmetric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files: shallow tree</a:t>
            </a:r>
          </a:p>
          <a:p>
            <a:pPr lvl="1"/>
            <a:r>
              <a:rPr lang="en-US" dirty="0"/>
              <a:t>Efficient storage for small files</a:t>
            </a:r>
          </a:p>
          <a:p>
            <a:r>
              <a:rPr lang="en-US" dirty="0"/>
              <a:t>Large files: deep tree</a:t>
            </a:r>
          </a:p>
          <a:p>
            <a:pPr lvl="1"/>
            <a:r>
              <a:rPr lang="en-US" dirty="0"/>
              <a:t>Efficient lookup for random access in large files</a:t>
            </a:r>
          </a:p>
          <a:p>
            <a:r>
              <a:rPr lang="en-US" dirty="0"/>
              <a:t>Sparse files: only fill pointers if needed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8EEC-E576-41DA-9F7F-621315E56B31}" type="datetime1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32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62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Announcements/reminders</a:t>
            </a:r>
          </a:p>
          <a:p>
            <a:pPr lvl="1"/>
            <a:r>
              <a:rPr lang="en-US" dirty="0"/>
              <a:t>Extra credit problem set to be posted; due Monday, 5/6</a:t>
            </a:r>
          </a:p>
          <a:p>
            <a:pPr lvl="2"/>
            <a:r>
              <a:rPr lang="en-US" dirty="0"/>
              <a:t>Up to 5 points of extra credit on final average</a:t>
            </a:r>
          </a:p>
          <a:p>
            <a:pPr lvl="1"/>
            <a:r>
              <a:rPr lang="en-US" dirty="0"/>
              <a:t>Course evals to be posted online; return at final exam</a:t>
            </a:r>
          </a:p>
          <a:p>
            <a:pPr lvl="1"/>
            <a:r>
              <a:rPr lang="en-US" dirty="0"/>
              <a:t>Final exam: Saturday, 5/11, 8-11 AM, </a:t>
            </a:r>
            <a:r>
              <a:rPr lang="en-US" dirty="0" err="1"/>
              <a:t>Kitson</a:t>
            </a:r>
            <a:r>
              <a:rPr lang="en-US" dirty="0"/>
              <a:t> 305</a:t>
            </a:r>
          </a:p>
          <a:p>
            <a:pPr lvl="1"/>
            <a:endParaRPr lang="en-US" dirty="0"/>
          </a:p>
          <a:p>
            <a:r>
              <a:rPr lang="en-US" dirty="0"/>
              <a:t>Today’s lecture: file systems</a:t>
            </a:r>
          </a:p>
          <a:p>
            <a:pPr marL="344487" lvl="1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41321C3-94F8-4137-87E4-95F19CD8BEC2}" type="datetime1">
              <a:rPr lang="en-US" smtClean="0">
                <a:latin typeface="Garamond"/>
              </a:rPr>
              <a:t>4/29/2019</a:t>
            </a:fld>
            <a:endParaRPr lang="en-US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Operating Systems: Lecture 32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Garamond"/>
                <a:cs typeface="Garamond"/>
              </a:rPr>
              <a:pPr/>
              <a:t>2</a:t>
            </a:fld>
            <a:endParaRPr lang="en-US" dirty="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Efficient storage for both small and large files</a:t>
            </a:r>
          </a:p>
          <a:p>
            <a:pPr lvl="1"/>
            <a:r>
              <a:rPr lang="en-US" dirty="0"/>
              <a:t>Locality for both small and large files</a:t>
            </a:r>
          </a:p>
          <a:p>
            <a:pPr lvl="1"/>
            <a:r>
              <a:rPr lang="en-US" dirty="0"/>
              <a:t>Locality for metadata and data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Inefficient for tiny files (a 1 byte file requires both an </a:t>
            </a:r>
            <a:r>
              <a:rPr lang="en-US" dirty="0" err="1"/>
              <a:t>inode</a:t>
            </a:r>
            <a:r>
              <a:rPr lang="en-US" dirty="0"/>
              <a:t> and a data block)</a:t>
            </a:r>
          </a:p>
          <a:p>
            <a:pPr lvl="1"/>
            <a:r>
              <a:rPr lang="en-US" dirty="0"/>
              <a:t>Inefficient encoding when file is mostly contiguous on disk (no equivalent to </a:t>
            </a:r>
            <a:r>
              <a:rPr lang="en-US" dirty="0" err="1"/>
              <a:t>superpages</a:t>
            </a:r>
            <a:r>
              <a:rPr lang="en-US" dirty="0"/>
              <a:t>—each block, not group of blocks, has separate pointer)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FEB3-0DB5-44A9-95B3-FE960622D7B8}" type="datetime1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32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93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Master File Table</a:t>
            </a:r>
          </a:p>
          <a:p>
            <a:pPr lvl="1"/>
            <a:r>
              <a:rPr lang="en-US" dirty="0"/>
              <a:t>Flexible 1KB storage for metadata and data</a:t>
            </a:r>
          </a:p>
          <a:p>
            <a:r>
              <a:rPr lang="en-US" dirty="0"/>
              <a:t>Extents</a:t>
            </a:r>
          </a:p>
          <a:p>
            <a:pPr lvl="1"/>
            <a:r>
              <a:rPr lang="en-US" dirty="0"/>
              <a:t>Block pointers cover runs of blocks</a:t>
            </a:r>
          </a:p>
          <a:p>
            <a:pPr lvl="1"/>
            <a:r>
              <a:rPr lang="en-US" dirty="0"/>
              <a:t>Similar approach in </a:t>
            </a:r>
            <a:r>
              <a:rPr lang="en-US" dirty="0" err="1"/>
              <a:t>linux</a:t>
            </a:r>
            <a:r>
              <a:rPr lang="en-US" dirty="0"/>
              <a:t> (ext4)</a:t>
            </a:r>
          </a:p>
          <a:p>
            <a:pPr lvl="1"/>
            <a:r>
              <a:rPr lang="en-US" dirty="0"/>
              <a:t>File create can provide hint as to size of file</a:t>
            </a:r>
          </a:p>
          <a:p>
            <a:r>
              <a:rPr lang="en-US" dirty="0" err="1"/>
              <a:t>Journalling</a:t>
            </a:r>
            <a:r>
              <a:rPr lang="en-US" dirty="0"/>
              <a:t> for reliability</a:t>
            </a:r>
          </a:p>
          <a:p>
            <a:pPr lvl="1"/>
            <a:r>
              <a:rPr lang="en-US" dirty="0"/>
              <a:t>Covered next lecture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D38B-6CD0-4AE9-B36C-97DB2FAAA60F}" type="datetime1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32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82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NTFS Small File</a:t>
            </a:r>
          </a:p>
        </p:txBody>
      </p:sp>
      <p:pic>
        <p:nvPicPr>
          <p:cNvPr id="6" name="Content Placeholder 5" descr="FilesFiles-NTFSsmallFile.pdf"/>
          <p:cNvPicPr>
            <a:picLocks noGrp="1" noChangeAspect="1"/>
          </p:cNvPicPr>
          <p:nvPr>
            <p:ph idx="1"/>
          </p:nvPr>
        </p:nvPicPr>
        <p:blipFill>
          <a:blip r:embed="rId2"/>
          <a:srcRect l="-3219" r="-3219"/>
          <a:stretch>
            <a:fillRect/>
          </a:stretch>
        </p:blipFill>
        <p:spPr/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63FB-1CB3-4CE2-BDBC-9B103DBC3467}" type="datetime1">
              <a:rPr lang="en-US" smtClean="0"/>
              <a:t>4/29/2019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32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27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NTFS Medium-Sized File</a:t>
            </a:r>
          </a:p>
        </p:txBody>
      </p:sp>
      <p:pic>
        <p:nvPicPr>
          <p:cNvPr id="4" name="Content Placeholder 3" descr="ch13-15_FilesFiles-NTFS-basic.pdf"/>
          <p:cNvPicPr>
            <a:picLocks noGrp="1" noChangeAspect="1"/>
          </p:cNvPicPr>
          <p:nvPr>
            <p:ph idx="1"/>
          </p:nvPr>
        </p:nvPicPr>
        <p:blipFill>
          <a:blip r:embed="rId2"/>
          <a:srcRect l="-12941" r="-12941"/>
          <a:stretch>
            <a:fillRect/>
          </a:stretch>
        </p:blipFill>
        <p:spPr>
          <a:xfrm>
            <a:off x="-139706" y="1182034"/>
            <a:ext cx="9328895" cy="5130533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7B5B-D256-40D2-A4FB-CF4B4FECA016}" type="datetime1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32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34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NTFS Indirect Block</a:t>
            </a:r>
          </a:p>
        </p:txBody>
      </p:sp>
      <p:pic>
        <p:nvPicPr>
          <p:cNvPr id="6" name="Content Placeholder 5" descr="ch13-17-FilesFiles-NTFS-multiMFT.pdf"/>
          <p:cNvPicPr>
            <a:picLocks noGrp="1" noChangeAspect="1"/>
          </p:cNvPicPr>
          <p:nvPr>
            <p:ph idx="1"/>
          </p:nvPr>
        </p:nvPicPr>
        <p:blipFill>
          <a:blip r:embed="rId2"/>
          <a:srcRect l="-22625" r="-22625"/>
          <a:stretch>
            <a:fillRect/>
          </a:stretch>
        </p:blipFill>
        <p:spPr>
          <a:xfrm>
            <a:off x="-911275" y="905386"/>
            <a:ext cx="11180953" cy="6149093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63967-306F-40B2-9C4A-E726B2D894DF}" type="datetime1">
              <a:rPr lang="en-US" smtClean="0"/>
              <a:t>4/29/2019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32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553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h13-18-FilesFiles-NTFS-four.pdf"/>
          <p:cNvPicPr>
            <a:picLocks noGrp="1" noChangeAspect="1"/>
          </p:cNvPicPr>
          <p:nvPr>
            <p:ph idx="1"/>
          </p:nvPr>
        </p:nvPicPr>
        <p:blipFill>
          <a:blip r:embed="rId2"/>
          <a:srcRect l="-30294" r="-30294"/>
          <a:stretch>
            <a:fillRect/>
          </a:stretch>
        </p:blipFill>
        <p:spPr>
          <a:xfrm>
            <a:off x="-1876326" y="150898"/>
            <a:ext cx="12195584" cy="6707102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CB9AF-4830-43BE-BBA5-C3A072154A4A}" type="datetime1">
              <a:rPr lang="en-US" smtClean="0"/>
              <a:t>4/29/2019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32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24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Free-Space Management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1"/>
            <a:ext cx="8229600" cy="1371599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File system maintains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free-space list </a:t>
            </a:r>
            <a:r>
              <a:rPr lang="en-US" dirty="0">
                <a:latin typeface="Helvetica" charset="0"/>
                <a:ea typeface="MS PGothic" charset="0"/>
              </a:rPr>
              <a:t>to track available blocks/clusters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(Using term </a:t>
            </a:r>
            <a:r>
              <a:rPr lang="ja-JP" altLang="en-US" dirty="0">
                <a:latin typeface="Helvetica" charset="0"/>
                <a:ea typeface="MS PGothic" charset="0"/>
              </a:rPr>
              <a:t>“</a:t>
            </a:r>
            <a:r>
              <a:rPr lang="en-US" altLang="ja-JP" dirty="0">
                <a:latin typeface="Helvetica" charset="0"/>
                <a:ea typeface="MS PGothic" charset="0"/>
              </a:rPr>
              <a:t>block</a:t>
            </a:r>
            <a:r>
              <a:rPr lang="ja-JP" altLang="en-US" dirty="0">
                <a:latin typeface="Helvetica" charset="0"/>
                <a:ea typeface="MS PGothic" charset="0"/>
              </a:rPr>
              <a:t>”</a:t>
            </a:r>
            <a:r>
              <a:rPr lang="en-US" altLang="ja-JP" dirty="0">
                <a:latin typeface="Helvetica" charset="0"/>
                <a:ea typeface="MS PGothic" charset="0"/>
              </a:rPr>
              <a:t> for simplicity)</a:t>
            </a:r>
          </a:p>
          <a:p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Bit vector </a:t>
            </a:r>
            <a:r>
              <a:rPr lang="en-US" dirty="0">
                <a:latin typeface="Helvetica" charset="0"/>
                <a:ea typeface="MS PGothic" charset="0"/>
              </a:rPr>
              <a:t>or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bit map </a:t>
            </a:r>
            <a:r>
              <a:rPr lang="en-US" dirty="0">
                <a:latin typeface="Helvetica" charset="0"/>
                <a:ea typeface="MS PGothic" charset="0"/>
              </a:rPr>
              <a:t> (</a:t>
            </a:r>
            <a:r>
              <a:rPr lang="en-US" b="1" i="1" dirty="0">
                <a:latin typeface="Helvetica" charset="0"/>
                <a:ea typeface="MS PGothic" charset="0"/>
              </a:rPr>
              <a:t>n</a:t>
            </a:r>
            <a:r>
              <a:rPr lang="en-US" dirty="0">
                <a:latin typeface="Helvetica" charset="0"/>
                <a:ea typeface="MS PGothic" charset="0"/>
              </a:rPr>
              <a:t> blocks)</a:t>
            </a:r>
          </a:p>
        </p:txBody>
      </p:sp>
      <p:grpSp>
        <p:nvGrpSpPr>
          <p:cNvPr id="37892" name="Group 1"/>
          <p:cNvGrpSpPr>
            <a:grpSpLocks/>
          </p:cNvGrpSpPr>
          <p:nvPr/>
        </p:nvGrpSpPr>
        <p:grpSpPr bwMode="auto">
          <a:xfrm>
            <a:off x="2630488" y="2446338"/>
            <a:ext cx="3878262" cy="1944687"/>
            <a:chOff x="2784475" y="2216150"/>
            <a:chExt cx="3878263" cy="1944688"/>
          </a:xfrm>
        </p:grpSpPr>
        <p:sp>
          <p:nvSpPr>
            <p:cNvPr id="37896" name="Rectangle 4"/>
            <p:cNvSpPr>
              <a:spLocks noChangeArrowheads="1"/>
            </p:cNvSpPr>
            <p:nvPr/>
          </p:nvSpPr>
          <p:spPr bwMode="auto">
            <a:xfrm>
              <a:off x="3017838" y="2627313"/>
              <a:ext cx="360362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37897" name="Rectangle 5"/>
            <p:cNvSpPr>
              <a:spLocks noChangeArrowheads="1"/>
            </p:cNvSpPr>
            <p:nvPr/>
          </p:nvSpPr>
          <p:spPr bwMode="auto">
            <a:xfrm>
              <a:off x="3346450" y="2627313"/>
              <a:ext cx="360363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37898" name="Rectangle 6"/>
            <p:cNvSpPr>
              <a:spLocks noChangeArrowheads="1"/>
            </p:cNvSpPr>
            <p:nvPr/>
          </p:nvSpPr>
          <p:spPr bwMode="auto">
            <a:xfrm>
              <a:off x="3675063" y="2627313"/>
              <a:ext cx="360362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37899" name="Rectangle 7"/>
            <p:cNvSpPr>
              <a:spLocks noChangeArrowheads="1"/>
            </p:cNvSpPr>
            <p:nvPr/>
          </p:nvSpPr>
          <p:spPr bwMode="auto">
            <a:xfrm>
              <a:off x="4003675" y="2627313"/>
              <a:ext cx="360363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37900" name="Rectangle 8"/>
            <p:cNvSpPr>
              <a:spLocks noChangeArrowheads="1"/>
            </p:cNvSpPr>
            <p:nvPr/>
          </p:nvSpPr>
          <p:spPr bwMode="auto">
            <a:xfrm>
              <a:off x="4332288" y="2627313"/>
              <a:ext cx="360362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37901" name="Rectangle 9"/>
            <p:cNvSpPr>
              <a:spLocks noChangeArrowheads="1"/>
            </p:cNvSpPr>
            <p:nvPr/>
          </p:nvSpPr>
          <p:spPr bwMode="auto">
            <a:xfrm>
              <a:off x="4660900" y="2627313"/>
              <a:ext cx="360363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37902" name="Rectangle 10"/>
            <p:cNvSpPr>
              <a:spLocks noChangeArrowheads="1"/>
            </p:cNvSpPr>
            <p:nvPr/>
          </p:nvSpPr>
          <p:spPr bwMode="auto">
            <a:xfrm>
              <a:off x="5022850" y="2627313"/>
              <a:ext cx="1219200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pPr algn="ctr"/>
              <a:r>
                <a:rPr lang="en-US" sz="2000">
                  <a:latin typeface="Helvetica" charset="0"/>
                </a:rPr>
                <a:t>…</a:t>
              </a:r>
              <a:endParaRPr lang="en-US">
                <a:latin typeface="Helvetica" charset="0"/>
              </a:endParaRPr>
            </a:p>
          </p:txBody>
        </p:sp>
        <p:sp>
          <p:nvSpPr>
            <p:cNvPr id="37903" name="Rectangle 11"/>
            <p:cNvSpPr>
              <a:spLocks noChangeArrowheads="1"/>
            </p:cNvSpPr>
            <p:nvPr/>
          </p:nvSpPr>
          <p:spPr bwMode="auto">
            <a:xfrm>
              <a:off x="6242050" y="2627313"/>
              <a:ext cx="360363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37904" name="Text Box 12"/>
            <p:cNvSpPr txBox="1">
              <a:spLocks noChangeArrowheads="1"/>
            </p:cNvSpPr>
            <p:nvPr/>
          </p:nvSpPr>
          <p:spPr bwMode="auto">
            <a:xfrm>
              <a:off x="3040063" y="2216150"/>
              <a:ext cx="31273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0</a:t>
              </a:r>
            </a:p>
          </p:txBody>
        </p:sp>
        <p:sp>
          <p:nvSpPr>
            <p:cNvPr id="37905" name="Text Box 13"/>
            <p:cNvSpPr txBox="1">
              <a:spLocks noChangeArrowheads="1"/>
            </p:cNvSpPr>
            <p:nvPr/>
          </p:nvSpPr>
          <p:spPr bwMode="auto">
            <a:xfrm>
              <a:off x="3344863" y="2216150"/>
              <a:ext cx="31273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</a:t>
              </a:r>
            </a:p>
          </p:txBody>
        </p:sp>
        <p:sp>
          <p:nvSpPr>
            <p:cNvPr id="37906" name="Text Box 14"/>
            <p:cNvSpPr txBox="1">
              <a:spLocks noChangeArrowheads="1"/>
            </p:cNvSpPr>
            <p:nvPr/>
          </p:nvSpPr>
          <p:spPr bwMode="auto">
            <a:xfrm>
              <a:off x="3802063" y="2216150"/>
              <a:ext cx="31273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2</a:t>
              </a:r>
            </a:p>
          </p:txBody>
        </p:sp>
        <p:sp>
          <p:nvSpPr>
            <p:cNvPr id="37907" name="Text Box 15"/>
            <p:cNvSpPr txBox="1">
              <a:spLocks noChangeArrowheads="1"/>
            </p:cNvSpPr>
            <p:nvPr/>
          </p:nvSpPr>
          <p:spPr bwMode="auto">
            <a:xfrm>
              <a:off x="6132513" y="2216150"/>
              <a:ext cx="53022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 i="1">
                  <a:latin typeface="Helvetica" charset="0"/>
                </a:rPr>
                <a:t>n</a:t>
              </a:r>
              <a:r>
                <a:rPr lang="en-US">
                  <a:latin typeface="Helvetica" charset="0"/>
                </a:rPr>
                <a:t>-1</a:t>
              </a:r>
            </a:p>
          </p:txBody>
        </p:sp>
        <p:sp>
          <p:nvSpPr>
            <p:cNvPr id="37908" name="Text Box 16"/>
            <p:cNvSpPr txBox="1">
              <a:spLocks noChangeArrowheads="1"/>
            </p:cNvSpPr>
            <p:nvPr/>
          </p:nvSpPr>
          <p:spPr bwMode="auto">
            <a:xfrm>
              <a:off x="2784475" y="3479800"/>
              <a:ext cx="81915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bit[</a:t>
              </a:r>
              <a:r>
                <a:rPr lang="en-US" b="1" i="1">
                  <a:latin typeface="Helvetica" charset="0"/>
                </a:rPr>
                <a:t>i</a:t>
              </a:r>
              <a:r>
                <a:rPr lang="en-US">
                  <a:latin typeface="Helvetica" charset="0"/>
                </a:rPr>
                <a:t>] =</a:t>
              </a:r>
            </a:p>
          </p:txBody>
        </p:sp>
        <p:sp>
          <p:nvSpPr>
            <p:cNvPr id="37909" name="Text Box 17"/>
            <p:cNvSpPr txBox="1">
              <a:spLocks noChangeArrowheads="1"/>
            </p:cNvSpPr>
            <p:nvPr/>
          </p:nvSpPr>
          <p:spPr bwMode="auto">
            <a:xfrm rot="-5400000">
              <a:off x="3142456" y="3482182"/>
              <a:ext cx="95726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>
                  <a:latin typeface="Helvetica" charset="0"/>
                  <a:sym typeface="MT Extra" charset="0"/>
                </a:rPr>
                <a:t></a:t>
              </a:r>
              <a:endParaRPr lang="en-US" sz="5400">
                <a:latin typeface="Helvetica" charset="0"/>
                <a:sym typeface="Monotype Sorts" charset="0"/>
              </a:endParaRPr>
            </a:p>
          </p:txBody>
        </p:sp>
        <p:sp>
          <p:nvSpPr>
            <p:cNvPr id="37910" name="Text Box 18"/>
            <p:cNvSpPr txBox="1">
              <a:spLocks noChangeArrowheads="1"/>
            </p:cNvSpPr>
            <p:nvPr/>
          </p:nvSpPr>
          <p:spPr bwMode="auto">
            <a:xfrm>
              <a:off x="3879850" y="3281363"/>
              <a:ext cx="2451100" cy="784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 </a:t>
              </a:r>
              <a:r>
                <a:rPr lang="en-US">
                  <a:latin typeface="Helvetica" charset="0"/>
                  <a:sym typeface="Symbol" charset="0"/>
                </a:rPr>
                <a:t> block[</a:t>
              </a:r>
              <a:r>
                <a:rPr lang="en-US" b="1" i="1">
                  <a:latin typeface="Helvetica" charset="0"/>
                  <a:sym typeface="Symbol" charset="0"/>
                </a:rPr>
                <a:t>i</a:t>
              </a:r>
              <a:r>
                <a:rPr lang="en-US">
                  <a:latin typeface="Helvetica" charset="0"/>
                  <a:sym typeface="Symbol" charset="0"/>
                </a:rPr>
                <a:t>] free</a:t>
              </a:r>
            </a:p>
            <a:p>
              <a:pPr>
                <a:spcBef>
                  <a:spcPct val="50000"/>
                </a:spcBef>
              </a:pPr>
              <a:r>
                <a:rPr lang="en-US">
                  <a:latin typeface="Helvetica" charset="0"/>
                  <a:sym typeface="Symbol" charset="0"/>
                </a:rPr>
                <a:t>0 </a:t>
              </a:r>
              <a:r>
                <a:rPr lang="en-US">
                  <a:latin typeface="Helvetica" charset="0"/>
                </a:rPr>
                <a:t> </a:t>
              </a:r>
              <a:r>
                <a:rPr lang="en-US">
                  <a:latin typeface="Helvetica" charset="0"/>
                  <a:sym typeface="Symbol" charset="0"/>
                </a:rPr>
                <a:t> block[</a:t>
              </a:r>
              <a:r>
                <a:rPr lang="en-US" b="1" i="1">
                  <a:latin typeface="Helvetica" charset="0"/>
                  <a:sym typeface="Symbol" charset="0"/>
                </a:rPr>
                <a:t>i</a:t>
              </a:r>
              <a:r>
                <a:rPr lang="en-US">
                  <a:latin typeface="Helvetica" charset="0"/>
                  <a:sym typeface="Symbol" charset="0"/>
                </a:rPr>
                <a:t>] occupied</a:t>
              </a:r>
            </a:p>
          </p:txBody>
        </p:sp>
      </p:grpSp>
      <p:sp>
        <p:nvSpPr>
          <p:cNvPr id="37893" name="Rectangle 19"/>
          <p:cNvSpPr>
            <a:spLocks noChangeArrowheads="1"/>
          </p:cNvSpPr>
          <p:nvPr/>
        </p:nvSpPr>
        <p:spPr bwMode="auto">
          <a:xfrm>
            <a:off x="1136650" y="4427538"/>
            <a:ext cx="70294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/>
          <a:p>
            <a:pPr marL="488950" indent="-488950">
              <a:spcBef>
                <a:spcPct val="20000"/>
              </a:spcBef>
              <a:buClr>
                <a:schemeClr val="folHlink"/>
              </a:buClr>
            </a:pPr>
            <a:r>
              <a:rPr kumimoji="1" lang="en-US">
                <a:latin typeface="Helvetica" charset="0"/>
              </a:rPr>
              <a:t>Block number calculation</a:t>
            </a:r>
          </a:p>
        </p:txBody>
      </p:sp>
      <p:sp>
        <p:nvSpPr>
          <p:cNvPr id="37894" name="Text Box 20"/>
          <p:cNvSpPr txBox="1">
            <a:spLocks noChangeArrowheads="1"/>
          </p:cNvSpPr>
          <p:nvPr/>
        </p:nvSpPr>
        <p:spPr bwMode="auto">
          <a:xfrm>
            <a:off x="2813050" y="4956175"/>
            <a:ext cx="30765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r>
              <a:rPr lang="en-US">
                <a:latin typeface="Helvetica" charset="0"/>
              </a:rPr>
              <a:t>(number of bits per word) *</a:t>
            </a:r>
          </a:p>
          <a:p>
            <a:r>
              <a:rPr lang="en-US">
                <a:latin typeface="Helvetica" charset="0"/>
              </a:rPr>
              <a:t>(number of 0-value words) +</a:t>
            </a:r>
          </a:p>
          <a:p>
            <a:r>
              <a:rPr lang="en-US">
                <a:latin typeface="Helvetica" charset="0"/>
              </a:rPr>
              <a:t>offset of first 1 bit</a:t>
            </a:r>
          </a:p>
        </p:txBody>
      </p:sp>
      <p:sp>
        <p:nvSpPr>
          <p:cNvPr id="37895" name="Rectangle 19"/>
          <p:cNvSpPr>
            <a:spLocks noChangeArrowheads="1"/>
          </p:cNvSpPr>
          <p:nvPr/>
        </p:nvSpPr>
        <p:spPr bwMode="auto">
          <a:xfrm>
            <a:off x="1289050" y="5832475"/>
            <a:ext cx="702945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/>
          <a:p>
            <a:pPr marL="488950" indent="-488950">
              <a:spcBef>
                <a:spcPct val="20000"/>
              </a:spcBef>
              <a:buClr>
                <a:schemeClr val="folHlink"/>
              </a:buClr>
            </a:pPr>
            <a:r>
              <a:rPr kumimoji="1" lang="en-US">
                <a:latin typeface="Helvetica" charset="0"/>
              </a:rPr>
              <a:t>CPUs have instructions to return offset within word of first </a:t>
            </a:r>
            <a:r>
              <a:rPr kumimoji="1" lang="ja-JP" altLang="en-US">
                <a:latin typeface="Helvetica" charset="0"/>
              </a:rPr>
              <a:t>“</a:t>
            </a:r>
            <a:r>
              <a:rPr kumimoji="1" lang="en-US" altLang="ja-JP">
                <a:latin typeface="Helvetica" charset="0"/>
              </a:rPr>
              <a:t>1</a:t>
            </a:r>
            <a:r>
              <a:rPr kumimoji="1" lang="ja-JP" altLang="en-US">
                <a:latin typeface="Helvetica" charset="0"/>
              </a:rPr>
              <a:t>”</a:t>
            </a:r>
            <a:r>
              <a:rPr kumimoji="1" lang="en-US" altLang="ja-JP">
                <a:latin typeface="Helvetica" charset="0"/>
              </a:rPr>
              <a:t> bit</a:t>
            </a:r>
            <a:endParaRPr kumimoji="1" lang="en-US">
              <a:latin typeface="Helvetica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57E7-9E07-4529-82E3-848220DBEFA8}" type="datetime1">
              <a:rPr lang="en-US" smtClean="0"/>
              <a:t>4/29/2019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32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87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Free-Space Management (Cont.)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1311275" algn="l"/>
              </a:tabLst>
            </a:pPr>
            <a:r>
              <a:rPr lang="en-US" dirty="0">
                <a:latin typeface="Helvetica" charset="0"/>
                <a:ea typeface="MS PGothic" charset="0"/>
              </a:rPr>
              <a:t>Bit map requires extra space</a:t>
            </a: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dirty="0">
                <a:latin typeface="Helvetica" charset="0"/>
                <a:ea typeface="MS PGothic" charset="0"/>
              </a:rPr>
              <a:t>Example:</a:t>
            </a: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1311275" algn="l"/>
              </a:tabLst>
            </a:pPr>
            <a:r>
              <a:rPr lang="en-US" dirty="0">
                <a:latin typeface="Helvetica" charset="0"/>
                <a:ea typeface="MS PGothic" charset="0"/>
              </a:rPr>
              <a:t>		block size = 4KB =  2</a:t>
            </a:r>
            <a:r>
              <a:rPr lang="en-US" baseline="30000" dirty="0">
                <a:latin typeface="Helvetica" charset="0"/>
                <a:ea typeface="MS PGothic" charset="0"/>
              </a:rPr>
              <a:t>12</a:t>
            </a:r>
            <a:r>
              <a:rPr lang="en-US" dirty="0">
                <a:latin typeface="Helvetica" charset="0"/>
                <a:ea typeface="MS PGothic" charset="0"/>
              </a:rPr>
              <a:t> bytes</a:t>
            </a: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1311275" algn="l"/>
              </a:tabLst>
            </a:pPr>
            <a:r>
              <a:rPr lang="en-US" dirty="0">
                <a:latin typeface="Helvetica" charset="0"/>
                <a:ea typeface="MS PGothic" charset="0"/>
              </a:rPr>
              <a:t>		disk size = 2</a:t>
            </a:r>
            <a:r>
              <a:rPr lang="en-US" baseline="30000" dirty="0">
                <a:latin typeface="Helvetica" charset="0"/>
                <a:ea typeface="MS PGothic" charset="0"/>
              </a:rPr>
              <a:t>40</a:t>
            </a:r>
            <a:r>
              <a:rPr lang="en-US" dirty="0">
                <a:latin typeface="Helvetica" charset="0"/>
                <a:ea typeface="MS PGothic" charset="0"/>
              </a:rPr>
              <a:t> bytes (1 terabyte)</a:t>
            </a: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1311275" algn="l"/>
              </a:tabLst>
            </a:pPr>
            <a:r>
              <a:rPr lang="en-US" dirty="0">
                <a:latin typeface="Helvetica" charset="0"/>
                <a:ea typeface="MS PGothic" charset="0"/>
              </a:rPr>
              <a:t>		</a:t>
            </a:r>
            <a:r>
              <a:rPr lang="en-US" b="1" i="1" dirty="0">
                <a:latin typeface="Helvetica" charset="0"/>
                <a:ea typeface="MS PGothic" charset="0"/>
              </a:rPr>
              <a:t>n</a:t>
            </a:r>
            <a:r>
              <a:rPr lang="en-US" dirty="0">
                <a:latin typeface="Helvetica" charset="0"/>
                <a:ea typeface="MS PGothic" charset="0"/>
              </a:rPr>
              <a:t> = 2</a:t>
            </a:r>
            <a:r>
              <a:rPr lang="en-US" baseline="30000" dirty="0">
                <a:latin typeface="Helvetica" charset="0"/>
                <a:ea typeface="MS PGothic" charset="0"/>
              </a:rPr>
              <a:t>40</a:t>
            </a:r>
            <a:r>
              <a:rPr lang="en-US" dirty="0">
                <a:latin typeface="Helvetica" charset="0"/>
                <a:ea typeface="MS PGothic" charset="0"/>
              </a:rPr>
              <a:t>/2</a:t>
            </a:r>
            <a:r>
              <a:rPr lang="en-US" baseline="30000" dirty="0">
                <a:latin typeface="Helvetica" charset="0"/>
                <a:ea typeface="MS PGothic" charset="0"/>
              </a:rPr>
              <a:t>12</a:t>
            </a:r>
            <a:r>
              <a:rPr lang="en-US" dirty="0">
                <a:latin typeface="Helvetica" charset="0"/>
                <a:ea typeface="MS PGothic" charset="0"/>
              </a:rPr>
              <a:t> = 2</a:t>
            </a:r>
            <a:r>
              <a:rPr lang="en-US" baseline="30000" dirty="0">
                <a:latin typeface="Helvetica" charset="0"/>
                <a:ea typeface="MS PGothic" charset="0"/>
              </a:rPr>
              <a:t>28</a:t>
            </a:r>
            <a:r>
              <a:rPr lang="en-US" dirty="0">
                <a:latin typeface="Helvetica" charset="0"/>
                <a:ea typeface="MS PGothic" charset="0"/>
              </a:rPr>
              <a:t> bits (or 32MB)</a:t>
            </a: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1311275" algn="l"/>
              </a:tabLst>
            </a:pPr>
            <a:r>
              <a:rPr lang="en-US" dirty="0">
                <a:latin typeface="Helvetica" charset="0"/>
                <a:ea typeface="MS PGothic" charset="0"/>
              </a:rPr>
              <a:t>		if clusters of 4 blocks -&gt; 8MB memory</a:t>
            </a: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1311275" algn="l"/>
              </a:tabLst>
            </a:pPr>
            <a:endParaRPr lang="en-US" sz="900" dirty="0">
              <a:latin typeface="Helvetica" charset="0"/>
              <a:ea typeface="MS PGothic" charset="0"/>
            </a:endParaRPr>
          </a:p>
          <a:p>
            <a:pPr>
              <a:lnSpc>
                <a:spcPct val="90000"/>
              </a:lnSpc>
              <a:tabLst>
                <a:tab pos="1311275" algn="l"/>
              </a:tabLst>
            </a:pPr>
            <a:r>
              <a:rPr lang="en-US" dirty="0">
                <a:latin typeface="Helvetica" charset="0"/>
                <a:ea typeface="MS PGothic" charset="0"/>
              </a:rPr>
              <a:t>Easy to get contiguous files</a:t>
            </a: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1311275" algn="l"/>
              </a:tabLst>
            </a:pPr>
            <a:r>
              <a:rPr lang="en-US" sz="800" dirty="0">
                <a:latin typeface="Helvetica" charset="0"/>
                <a:ea typeface="MS PGothic" charset="0"/>
              </a:rPr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800A-E503-41DF-B9BA-3AFF8630BC48}" type="datetime1">
              <a:rPr lang="en-US" smtClean="0"/>
              <a:t>4/29/2019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32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800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Linked Free Space List on Disk</a:t>
            </a:r>
            <a:endParaRPr lang="en-US" sz="2400">
              <a:latin typeface="Arial" charset="0"/>
              <a:ea typeface="MS PGothic" charset="0"/>
            </a:endParaRPr>
          </a:p>
        </p:txBody>
      </p:sp>
      <p:pic>
        <p:nvPicPr>
          <p:cNvPr id="39939" name="Picture 4" descr="1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613" y="1431925"/>
            <a:ext cx="3586162" cy="420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Rectangle 3"/>
          <p:cNvSpPr txBox="1">
            <a:spLocks noChangeArrowheads="1"/>
          </p:cNvSpPr>
          <p:nvPr/>
        </p:nvSpPr>
        <p:spPr bwMode="auto">
          <a:xfrm>
            <a:off x="838200" y="1028700"/>
            <a:ext cx="3730625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/>
          <a:lstStyle>
            <a:lvl1pPr marL="488950" indent="-488950">
              <a:tabLst>
                <a:tab pos="1874838" algn="l"/>
              </a:tabLs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1060450" indent="-407988">
              <a:tabLst>
                <a:tab pos="1874838" algn="l"/>
              </a:tabLs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1874838" algn="l"/>
              </a:tabLs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1874838" algn="l"/>
              </a:tabLs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1874838" algn="l"/>
              </a:tabLs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4838" algn="l"/>
              </a:tabLs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4838" algn="l"/>
              </a:tabLs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4838" algn="l"/>
              </a:tabLs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4838" algn="l"/>
              </a:tabLs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0"/>
              <a:buNone/>
            </a:pPr>
            <a:r>
              <a:rPr kumimoji="1" lang="en-US" sz="800">
                <a:latin typeface="Helvetica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0"/>
              <a:buChar char="n"/>
            </a:pPr>
            <a:r>
              <a:rPr kumimoji="1" lang="en-US">
                <a:latin typeface="Helvetica" charset="0"/>
              </a:rPr>
              <a:t>Linked list (free list)</a:t>
            </a:r>
          </a:p>
          <a:p>
            <a:pPr lvl="1">
              <a:lnSpc>
                <a:spcPct val="90000"/>
              </a:lnSpc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0"/>
              <a:buChar char="l"/>
            </a:pPr>
            <a:r>
              <a:rPr kumimoji="1" lang="en-US">
                <a:latin typeface="Helvetica" charset="0"/>
              </a:rPr>
              <a:t>Cannot get contiguous space easily</a:t>
            </a:r>
          </a:p>
          <a:p>
            <a:pPr lvl="1">
              <a:lnSpc>
                <a:spcPct val="90000"/>
              </a:lnSpc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0"/>
              <a:buChar char="l"/>
            </a:pPr>
            <a:r>
              <a:rPr kumimoji="1" lang="en-US">
                <a:latin typeface="Helvetica" charset="0"/>
              </a:rPr>
              <a:t>No waste of space</a:t>
            </a:r>
          </a:p>
          <a:p>
            <a:pPr lvl="1">
              <a:lnSpc>
                <a:spcPct val="90000"/>
              </a:lnSpc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0"/>
              <a:buChar char="l"/>
            </a:pPr>
            <a:r>
              <a:rPr kumimoji="1" lang="en-US">
                <a:latin typeface="Helvetica" charset="0"/>
              </a:rPr>
              <a:t>No need to traverse the entire list (if # free blocks recorded)</a:t>
            </a:r>
          </a:p>
          <a:p>
            <a:pPr lvl="1">
              <a:lnSpc>
                <a:spcPct val="90000"/>
              </a:lnSpc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0"/>
              <a:buChar char="l"/>
            </a:pPr>
            <a:endParaRPr kumimoji="1" lang="en-US" sz="800">
              <a:latin typeface="Helvetica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A3A3-B323-4BDD-85A9-047B01EBE9E1}" type="datetime1">
              <a:rPr lang="en-US" smtClean="0"/>
              <a:t>4/29/2019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32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368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MS PGothic" charset="0"/>
              </a:rPr>
              <a:t>Free-Space Management (Cont.)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1311275" algn="l"/>
              </a:tabLst>
            </a:pPr>
            <a:r>
              <a:rPr lang="en-US">
                <a:latin typeface="Helvetica" charset="0"/>
                <a:ea typeface="MS PGothic" charset="0"/>
              </a:rPr>
              <a:t>Grouping </a:t>
            </a: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>
                <a:latin typeface="Helvetica" charset="0"/>
                <a:ea typeface="MS PGothic" charset="0"/>
              </a:rPr>
              <a:t>Modify linked list to store address of next </a:t>
            </a:r>
            <a:r>
              <a:rPr lang="en-US" i="1">
                <a:latin typeface="Helvetica" charset="0"/>
                <a:ea typeface="MS PGothic" charset="0"/>
              </a:rPr>
              <a:t>n-1</a:t>
            </a:r>
            <a:r>
              <a:rPr lang="en-US">
                <a:latin typeface="Helvetica" charset="0"/>
                <a:ea typeface="MS PGothic" charset="0"/>
              </a:rPr>
              <a:t> free blocks in first free block, plus a pointer to next block that contains free-block-pointers (like this one)</a:t>
            </a:r>
          </a:p>
          <a:p>
            <a:pPr>
              <a:lnSpc>
                <a:spcPct val="90000"/>
              </a:lnSpc>
              <a:tabLst>
                <a:tab pos="1311275" algn="l"/>
              </a:tabLst>
            </a:pPr>
            <a:endParaRPr lang="en-US" sz="800">
              <a:latin typeface="Helvetica" charset="0"/>
              <a:ea typeface="MS PGothic" charset="0"/>
            </a:endParaRPr>
          </a:p>
          <a:p>
            <a:pPr>
              <a:lnSpc>
                <a:spcPct val="90000"/>
              </a:lnSpc>
              <a:tabLst>
                <a:tab pos="1311275" algn="l"/>
              </a:tabLst>
            </a:pPr>
            <a:r>
              <a:rPr lang="en-US">
                <a:latin typeface="Helvetica" charset="0"/>
                <a:ea typeface="MS PGothic" charset="0"/>
              </a:rPr>
              <a:t>Counting</a:t>
            </a: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>
                <a:latin typeface="Helvetica" charset="0"/>
                <a:ea typeface="MS PGothic" charset="0"/>
              </a:rPr>
              <a:t>Because space is frequently contiguously used and freed,  with contiguous-allocation allocation, extents, or clustering</a:t>
            </a:r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r>
              <a:rPr lang="en-US">
                <a:latin typeface="Helvetica" charset="0"/>
                <a:ea typeface="MS PGothic" charset="0"/>
              </a:rPr>
              <a:t>Keep address of first free block and count of following free blocks</a:t>
            </a:r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r>
              <a:rPr lang="en-US">
                <a:latin typeface="Helvetica" charset="0"/>
                <a:ea typeface="MS PGothic" charset="0"/>
              </a:rPr>
              <a:t>Free space list then has entries containing addresses and counts</a:t>
            </a:r>
          </a:p>
          <a:p>
            <a:pPr>
              <a:tabLst>
                <a:tab pos="1311275" algn="l"/>
              </a:tabLst>
            </a:pPr>
            <a:endParaRPr lang="en-US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4D3AC-65C2-47B8-99DF-AB0BC46C0821}" type="datetime1">
              <a:rPr lang="en-US" smtClean="0"/>
              <a:t>4/29/2019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32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7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rgbClr val="0000FF"/>
                </a:solidFill>
              </a:rPr>
              <a:t>File system</a:t>
            </a:r>
            <a:r>
              <a:rPr lang="en-US" dirty="0"/>
              <a:t>: data structure stored on persistent medium with two distinct parts</a:t>
            </a:r>
          </a:p>
          <a:p>
            <a:pPr lvl="1"/>
            <a:r>
              <a:rPr lang="en-US" dirty="0"/>
              <a:t>Files: named collection of persistent data + access control</a:t>
            </a:r>
          </a:p>
          <a:p>
            <a:pPr lvl="1"/>
            <a:r>
              <a:rPr lang="en-US" dirty="0"/>
              <a:t>Directory structure: hierarchical organization of files</a:t>
            </a:r>
          </a:p>
          <a:p>
            <a:r>
              <a:rPr lang="en-US" dirty="0"/>
              <a:t>Crash and storage error tolerance</a:t>
            </a:r>
          </a:p>
          <a:p>
            <a:pPr lvl="1"/>
            <a:r>
              <a:rPr lang="en-US" dirty="0"/>
              <a:t>Operating system crashes (and disk errors) leave file system in a valid state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Achieve close to hardware limit in the average case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08640-3D91-40DB-9231-5DD5EF8C81D5}" type="datetime1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32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542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updates and 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Reliability major factor for file systems</a:t>
            </a:r>
          </a:p>
          <a:p>
            <a:pPr lvl="1"/>
            <a:r>
              <a:rPr lang="en-US" dirty="0"/>
              <a:t>Losing data (due to system crash, power outage, etc.) in process’s address space is not a problem</a:t>
            </a:r>
          </a:p>
          <a:p>
            <a:pPr lvl="1"/>
            <a:r>
              <a:rPr lang="en-US" dirty="0"/>
              <a:t>Losing data in file system is</a:t>
            </a:r>
          </a:p>
          <a:p>
            <a:r>
              <a:rPr lang="en-US" dirty="0"/>
              <a:t>Multi-step update is problem if crash in middle</a:t>
            </a:r>
          </a:p>
          <a:p>
            <a:r>
              <a:rPr lang="en-US" dirty="0"/>
              <a:t>Examples: what happens if crash between 1 &amp; 2?</a:t>
            </a:r>
          </a:p>
          <a:p>
            <a:pPr lvl="1"/>
            <a:r>
              <a:rPr lang="en-US" dirty="0"/>
              <a:t>Transferring money</a:t>
            </a:r>
          </a:p>
          <a:p>
            <a:pPr marL="1128712" lvl="2" indent="-457200">
              <a:buFont typeface="+mj-lt"/>
              <a:buAutoNum type="arabicPeriod"/>
            </a:pPr>
            <a:r>
              <a:rPr lang="en-US" dirty="0"/>
              <a:t>Deduct $100 from Alice</a:t>
            </a:r>
          </a:p>
          <a:p>
            <a:pPr marL="1128712" lvl="2" indent="-457200">
              <a:buFont typeface="+mj-lt"/>
              <a:buAutoNum type="arabicPeriod"/>
            </a:pPr>
            <a:r>
              <a:rPr lang="en-US" dirty="0"/>
              <a:t>Add $100 to Bob</a:t>
            </a:r>
          </a:p>
          <a:p>
            <a:pPr marL="776287" lvl="1" indent="-457200"/>
            <a:r>
              <a:rPr lang="en-US" dirty="0"/>
              <a:t>Moving file from one directory to another</a:t>
            </a:r>
          </a:p>
          <a:p>
            <a:pPr marL="1128712" lvl="2" indent="-457200">
              <a:buFont typeface="+mj-lt"/>
              <a:buAutoNum type="arabicPeriod"/>
            </a:pPr>
            <a:r>
              <a:rPr lang="en-US" dirty="0"/>
              <a:t>Delete file from old directory</a:t>
            </a:r>
          </a:p>
          <a:p>
            <a:pPr marL="1128712" lvl="2" indent="-457200">
              <a:buFont typeface="+mj-lt"/>
              <a:buAutoNum type="arabicPeriod"/>
            </a:pPr>
            <a:r>
              <a:rPr lang="en-US" dirty="0"/>
              <a:t>Add file to new directory</a:t>
            </a:r>
          </a:p>
          <a:p>
            <a:pPr marL="776287" lvl="1" indent="-457200"/>
            <a:r>
              <a:rPr lang="en-US" dirty="0"/>
              <a:t>Create new file</a:t>
            </a:r>
          </a:p>
          <a:p>
            <a:pPr marL="1128712" lvl="2" indent="-457200">
              <a:buFont typeface="+mj-lt"/>
              <a:buAutoNum type="arabicPeriod"/>
            </a:pPr>
            <a:r>
              <a:rPr lang="en-US" dirty="0"/>
              <a:t>Update directory to point to new file header</a:t>
            </a:r>
          </a:p>
          <a:p>
            <a:pPr marL="1128712" lvl="2" indent="-457200">
              <a:buFont typeface="+mj-lt"/>
              <a:buAutoNum type="arabicPeriod"/>
            </a:pPr>
            <a:r>
              <a:rPr lang="en-US" dirty="0"/>
              <a:t>Write new file header to disk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44C59-BE67-4DE6-BD9C-02CD742DA833}" type="datetime1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32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857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can happen if disk loses power or machine software crashes?</a:t>
            </a:r>
          </a:p>
          <a:p>
            <a:pPr lvl="1"/>
            <a:r>
              <a:rPr lang="en-US" dirty="0"/>
              <a:t>Some operations in progress may complete</a:t>
            </a:r>
          </a:p>
          <a:p>
            <a:pPr lvl="1"/>
            <a:r>
              <a:rPr lang="en-US" dirty="0"/>
              <a:t>Some operations in progress may be lost</a:t>
            </a:r>
          </a:p>
          <a:p>
            <a:pPr lvl="1"/>
            <a:r>
              <a:rPr lang="en-US" dirty="0"/>
              <a:t>Overwrite of a block may only partially complete</a:t>
            </a:r>
          </a:p>
          <a:p>
            <a:r>
              <a:rPr lang="en-US" dirty="0"/>
              <a:t>File system wants durability (as a minimum!)</a:t>
            </a:r>
          </a:p>
          <a:p>
            <a:pPr lvl="1"/>
            <a:r>
              <a:rPr lang="en-US" dirty="0"/>
              <a:t>Data previously stored can be retrieved (maybe after some recovery step), regardless of failure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EEBFA-E791-42A9-9856-0C4EA9E32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D8156-4422-4CE8-80DA-3EE06D70B2FC}" type="datetime1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67BB8-FB48-4071-B399-B27822C76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32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CE22C-4804-40F9-9CA3-E57A226A0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237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Reliability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Single logical file operation can involve updates to multiple physical disk blocks</a:t>
            </a:r>
          </a:p>
          <a:p>
            <a:pPr lvl="1"/>
            <a:r>
              <a:rPr lang="en-US" dirty="0" err="1"/>
              <a:t>inode</a:t>
            </a:r>
            <a:r>
              <a:rPr lang="en-US" dirty="0"/>
              <a:t>, indirect block, data block, bitmap, …</a:t>
            </a:r>
          </a:p>
          <a:p>
            <a:pPr lvl="1"/>
            <a:r>
              <a:rPr lang="en-US" dirty="0"/>
              <a:t>With remapping, single update to physical disk block can require multiple (even lower level) updates</a:t>
            </a:r>
          </a:p>
          <a:p>
            <a:r>
              <a:rPr lang="en-US" dirty="0"/>
              <a:t>At a physical level, operations complete one at a time</a:t>
            </a:r>
          </a:p>
          <a:p>
            <a:pPr lvl="1"/>
            <a:r>
              <a:rPr lang="en-US" dirty="0"/>
              <a:t>Want concurrent operations for performance</a:t>
            </a:r>
          </a:p>
          <a:p>
            <a:r>
              <a:rPr lang="en-US" dirty="0"/>
              <a:t>How do we guarantee consistency regardless of when crash occurs?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6E6D9-7AF2-4CB9-8863-6A082F3F2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9571-E1CA-449C-B963-FAAA238CE2EC}" type="datetime1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CDBFC-E3C2-4CA7-A9B3-2A2F24EF6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32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42F15-776E-45EC-9056-8C611741F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492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 is a group of operations</a:t>
            </a:r>
          </a:p>
          <a:p>
            <a:pPr lvl="1"/>
            <a:r>
              <a:rPr lang="en-US" dirty="0"/>
              <a:t>Atomic: operations appear to happen as a group, or not at all (at logical level)</a:t>
            </a:r>
          </a:p>
          <a:p>
            <a:pPr lvl="2"/>
            <a:r>
              <a:rPr lang="en-US" dirty="0"/>
              <a:t>At physical level, only single disk/flash write is atomic</a:t>
            </a:r>
          </a:p>
          <a:p>
            <a:pPr lvl="1"/>
            <a:r>
              <a:rPr lang="en-US" dirty="0"/>
              <a:t>Durable: operations that complete stay completed</a:t>
            </a:r>
          </a:p>
          <a:p>
            <a:pPr lvl="2"/>
            <a:r>
              <a:rPr lang="en-US" dirty="0"/>
              <a:t>Future failures do not corrupt previously stored data</a:t>
            </a:r>
          </a:p>
          <a:p>
            <a:pPr lvl="1"/>
            <a:r>
              <a:rPr lang="en-US" dirty="0"/>
              <a:t>Isolation: other transactions do not see results of earlier transactions until they are committed</a:t>
            </a:r>
          </a:p>
          <a:p>
            <a:pPr lvl="1"/>
            <a:r>
              <a:rPr lang="en-US" dirty="0"/>
              <a:t>Consistency: sequential memory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9092A-ED6C-4E45-8B35-AD9FB41F0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EEAF-DD51-4B18-89FD-C81A0565008C}" type="datetime1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78E52-B048-45EE-8790-D507176E8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32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52394-A50C-410F-A4BF-5A4CC6CE3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465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Commonly used in databases, file systems</a:t>
            </a:r>
          </a:p>
          <a:p>
            <a:pPr lvl="1"/>
            <a:r>
              <a:rPr lang="en-US" dirty="0"/>
              <a:t>Key points for file systems: atomicity and durability (all or nothing)</a:t>
            </a:r>
          </a:p>
          <a:p>
            <a:pPr lvl="1"/>
            <a:r>
              <a:rPr lang="en-US" dirty="0"/>
              <a:t>Example: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begin transaction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write disk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write disk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write disk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end (“commit” transaction)</a:t>
            </a:r>
          </a:p>
          <a:p>
            <a:r>
              <a:rPr lang="en-US" dirty="0"/>
              <a:t>Need method for making sequence of sector updates atomic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0DDE-4E2F-4BFE-9F0F-8880BB6AA3BE}" type="datetime1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32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32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Approach #1: Careful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Sequence operations in a specific order</a:t>
            </a:r>
          </a:p>
          <a:p>
            <a:pPr lvl="1"/>
            <a:r>
              <a:rPr lang="en-US" dirty="0"/>
              <a:t>Careful design to allow sequence to be interrupted safely</a:t>
            </a:r>
          </a:p>
          <a:p>
            <a:r>
              <a:rPr lang="en-US" dirty="0"/>
              <a:t>Post-crash recovery</a:t>
            </a:r>
          </a:p>
          <a:p>
            <a:pPr lvl="1"/>
            <a:r>
              <a:rPr lang="en-US" dirty="0"/>
              <a:t>Read data structures to see if there were any operations in progress</a:t>
            </a:r>
          </a:p>
          <a:p>
            <a:pPr lvl="1"/>
            <a:r>
              <a:rPr lang="en-US" dirty="0"/>
              <a:t>Clean up/finish as needed</a:t>
            </a:r>
          </a:p>
          <a:p>
            <a:pPr lvl="1"/>
            <a:endParaRPr lang="en-US" dirty="0"/>
          </a:p>
          <a:p>
            <a:r>
              <a:rPr lang="en-US" dirty="0"/>
              <a:t>Approach taken in FAT, FFS (</a:t>
            </a:r>
            <a:r>
              <a:rPr lang="en-US" dirty="0" err="1"/>
              <a:t>fsck</a:t>
            </a:r>
            <a:r>
              <a:rPr lang="en-US" dirty="0"/>
              <a:t>), and many app-level recovery schemes (e.g., Word)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CF3B8-B39E-425C-9920-CEA8762D6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A8523-C06E-476C-8154-456D0DA4C96B}" type="datetime1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E8A95-F015-4808-A62E-02B45EED6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32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B7C42-73F4-4224-AA60-B82E72F90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510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FAT: Append Data to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3528131" cy="4525963"/>
          </a:xfrm>
        </p:spPr>
        <p:txBody>
          <a:bodyPr>
            <a:normAutofit/>
          </a:bodyPr>
          <a:lstStyle/>
          <a:p>
            <a:r>
              <a:rPr lang="en-US" dirty="0"/>
              <a:t>Add data block</a:t>
            </a:r>
          </a:p>
          <a:p>
            <a:r>
              <a:rPr lang="en-US" dirty="0"/>
              <a:t>Add pointer to data block</a:t>
            </a:r>
          </a:p>
          <a:p>
            <a:r>
              <a:rPr lang="en-US" dirty="0"/>
              <a:t>Update file tail to point to new MFT entry</a:t>
            </a:r>
          </a:p>
          <a:p>
            <a:r>
              <a:rPr lang="en-US" dirty="0"/>
              <a:t>Update access time at head of file</a:t>
            </a:r>
          </a:p>
        </p:txBody>
      </p:sp>
      <p:pic>
        <p:nvPicPr>
          <p:cNvPr id="4" name="Content Placeholder 3" descr="FATex.pdf"/>
          <p:cNvPicPr>
            <a:picLocks noChangeAspect="1"/>
          </p:cNvPicPr>
          <p:nvPr/>
        </p:nvPicPr>
        <p:blipFill>
          <a:blip r:embed="rId2"/>
          <a:srcRect l="-33178" r="-33178"/>
          <a:stretch>
            <a:fillRect/>
          </a:stretch>
        </p:blipFill>
        <p:spPr>
          <a:xfrm>
            <a:off x="2450442" y="1600200"/>
            <a:ext cx="8229600" cy="4525963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9F6C2-ED0B-4CD4-9506-C1B68BAC3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E24B-CC57-4A78-8E84-EACD00172194}" type="datetime1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CB58-F698-4C6C-BE67-F3D354725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32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9F934-B9FA-483F-8DB9-CAB1F3B59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25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FAT: Append Data to File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Normal operation:</a:t>
            </a:r>
          </a:p>
          <a:p>
            <a:r>
              <a:rPr lang="en-US" dirty="0"/>
              <a:t>Add data block</a:t>
            </a:r>
          </a:p>
          <a:p>
            <a:r>
              <a:rPr lang="en-US" dirty="0"/>
              <a:t>Add pointer to data block</a:t>
            </a:r>
          </a:p>
          <a:p>
            <a:r>
              <a:rPr lang="en-US" dirty="0"/>
              <a:t>Update file tail to point to new MFT entry</a:t>
            </a:r>
          </a:p>
          <a:p>
            <a:r>
              <a:rPr lang="en-US" dirty="0"/>
              <a:t>Update access time at head of file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Recovery:</a:t>
            </a:r>
          </a:p>
          <a:p>
            <a:r>
              <a:rPr lang="en-US" dirty="0"/>
              <a:t>Scan MFT</a:t>
            </a:r>
          </a:p>
          <a:p>
            <a:r>
              <a:rPr lang="en-US" dirty="0"/>
              <a:t>If entry is unlinked, delete data block</a:t>
            </a:r>
          </a:p>
          <a:p>
            <a:r>
              <a:rPr lang="en-US" dirty="0"/>
              <a:t>If access time is incorrect, update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D78C5B-1DCB-487C-8A8F-77DAB58D3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99B2-BC70-441B-AA90-6FF11CE18FE6}" type="datetime1">
              <a:rPr lang="en-US" smtClean="0"/>
              <a:t>4/29/2019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5CBD96-CB2B-49C4-B91B-FD4388627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32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13C6E-DB24-4FD7-8A07-EADA40C1B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66FD-8371-0D43-B157-ACE940524EB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852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FAT: Create New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Normal operation:</a:t>
            </a:r>
          </a:p>
          <a:p>
            <a:r>
              <a:rPr lang="en-US" dirty="0"/>
              <a:t>Allocate data block</a:t>
            </a:r>
          </a:p>
          <a:p>
            <a:r>
              <a:rPr lang="en-US" dirty="0"/>
              <a:t>Update MFT entry to point to data block</a:t>
            </a:r>
          </a:p>
          <a:p>
            <a:r>
              <a:rPr lang="en-US" dirty="0"/>
              <a:t>Update directory with file name -&gt; file number</a:t>
            </a:r>
          </a:p>
          <a:p>
            <a:pPr lvl="1"/>
            <a:r>
              <a:rPr lang="en-US" dirty="0"/>
              <a:t>What if directory spans multiple disk blocks?</a:t>
            </a:r>
          </a:p>
          <a:p>
            <a:r>
              <a:rPr lang="en-US" dirty="0"/>
              <a:t>Update modify time for directory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Recovery:</a:t>
            </a:r>
          </a:p>
          <a:p>
            <a:r>
              <a:rPr lang="en-US" dirty="0"/>
              <a:t>Scan MFT</a:t>
            </a:r>
          </a:p>
          <a:p>
            <a:r>
              <a:rPr lang="en-US" dirty="0"/>
              <a:t>If any unlinked files (not in any directory), delete</a:t>
            </a:r>
          </a:p>
          <a:p>
            <a:r>
              <a:rPr lang="en-US" dirty="0"/>
              <a:t>Scan directories for missing update times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32462-921F-49E5-A25E-3A15F943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4EDD2-3E02-4195-80C8-9CCAF41DCC9F}" type="datetime1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CCA90-3370-4B87-B819-DE59ABFF3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32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71055-E579-44C6-AD0A-B9E8592C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66FD-8371-0D43-B157-ACE940524EB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86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FFS: Create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Normal operation:</a:t>
            </a:r>
          </a:p>
          <a:p>
            <a:r>
              <a:rPr lang="en-US" dirty="0"/>
              <a:t>Allocate data block</a:t>
            </a:r>
          </a:p>
          <a:p>
            <a:r>
              <a:rPr lang="en-US" dirty="0"/>
              <a:t>Write data block</a:t>
            </a:r>
          </a:p>
          <a:p>
            <a:r>
              <a:rPr lang="en-US" dirty="0"/>
              <a:t>Allocate </a:t>
            </a:r>
            <a:r>
              <a:rPr lang="en-US" dirty="0" err="1"/>
              <a:t>inode</a:t>
            </a:r>
            <a:endParaRPr lang="en-US" dirty="0"/>
          </a:p>
          <a:p>
            <a:r>
              <a:rPr lang="en-US" dirty="0"/>
              <a:t>Write </a:t>
            </a:r>
            <a:r>
              <a:rPr lang="en-US" dirty="0" err="1"/>
              <a:t>inode</a:t>
            </a:r>
            <a:r>
              <a:rPr lang="en-US" dirty="0"/>
              <a:t> block</a:t>
            </a:r>
          </a:p>
          <a:p>
            <a:r>
              <a:rPr lang="en-US" dirty="0"/>
              <a:t>Update bitmap of free blocks</a:t>
            </a:r>
          </a:p>
          <a:p>
            <a:r>
              <a:rPr lang="en-US" dirty="0"/>
              <a:t>Update directory with file name -&gt; file number</a:t>
            </a:r>
          </a:p>
          <a:p>
            <a:r>
              <a:rPr lang="en-US" dirty="0"/>
              <a:t>Update modify time for directory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42611"/>
            <a:ext cx="4038600" cy="490098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Recovery:</a:t>
            </a:r>
          </a:p>
          <a:p>
            <a:r>
              <a:rPr lang="en-US" dirty="0"/>
              <a:t>Scan </a:t>
            </a:r>
            <a:r>
              <a:rPr lang="en-US" dirty="0" err="1"/>
              <a:t>inode</a:t>
            </a:r>
            <a:r>
              <a:rPr lang="en-US" dirty="0"/>
              <a:t> table</a:t>
            </a:r>
          </a:p>
          <a:p>
            <a:r>
              <a:rPr lang="en-US" dirty="0"/>
              <a:t>If any unlinked files (not in any directory), delete</a:t>
            </a:r>
          </a:p>
          <a:p>
            <a:r>
              <a:rPr lang="en-US" dirty="0"/>
              <a:t>Compare free block bitmap against </a:t>
            </a:r>
            <a:r>
              <a:rPr lang="en-US" dirty="0" err="1"/>
              <a:t>inode</a:t>
            </a:r>
            <a:r>
              <a:rPr lang="en-US" dirty="0"/>
              <a:t> trees</a:t>
            </a:r>
          </a:p>
          <a:p>
            <a:r>
              <a:rPr lang="en-US" dirty="0"/>
              <a:t>Scan directories for missing update/access times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Time proportional to size of disk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DBAF8-5590-47C0-9F0C-CA4F32928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B043-BF50-4EC4-ABBD-D3E9F314FA20}" type="datetime1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7DA9C-AA0D-4460-B051-920EA15C9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32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81C42-8BC2-4A79-8551-D194019F7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66FD-8371-0D43-B157-ACE940524EB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31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File details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  <a:latin typeface="Arial"/>
                <a:ea typeface="MS PGothic" charset="0"/>
                <a:cs typeface="Arial"/>
              </a:rPr>
              <a:t>File</a:t>
            </a:r>
            <a:r>
              <a:rPr lang="en-US" dirty="0">
                <a:latin typeface="Arial"/>
                <a:ea typeface="MS PGothic" charset="0"/>
                <a:cs typeface="Arial"/>
              </a:rPr>
              <a:t>: unit of logical storage</a:t>
            </a:r>
          </a:p>
          <a:p>
            <a:pPr lvl="1"/>
            <a:r>
              <a:rPr lang="en-US" dirty="0">
                <a:latin typeface="Arial"/>
                <a:ea typeface="MS PGothic" charset="0"/>
                <a:cs typeface="Arial"/>
              </a:rPr>
              <a:t>Abstract away low-level details of storage device</a:t>
            </a:r>
          </a:p>
          <a:p>
            <a:pPr lvl="1"/>
            <a:r>
              <a:rPr lang="en-US" dirty="0">
                <a:latin typeface="Arial"/>
                <a:ea typeface="MS PGothic" charset="0"/>
                <a:cs typeface="Arial"/>
              </a:rPr>
              <a:t>Contiguous logical address space</a:t>
            </a:r>
          </a:p>
          <a:p>
            <a:r>
              <a:rPr lang="en-US" dirty="0">
                <a:latin typeface="Arial"/>
                <a:ea typeface="MS PGothic" charset="0"/>
                <a:cs typeface="Arial"/>
              </a:rPr>
              <a:t>Structure of file defines types</a:t>
            </a:r>
          </a:p>
          <a:p>
            <a:pPr lvl="1"/>
            <a:r>
              <a:rPr lang="en-US" dirty="0">
                <a:latin typeface="Arial"/>
                <a:ea typeface="MS PGothic" charset="0"/>
                <a:cs typeface="Arial"/>
              </a:rPr>
              <a:t>At a minimum, OS supports executable file</a:t>
            </a:r>
          </a:p>
          <a:p>
            <a:pPr lvl="1"/>
            <a:r>
              <a:rPr lang="en-US" dirty="0">
                <a:latin typeface="Arial"/>
                <a:ea typeface="MS PGothic" charset="0"/>
                <a:cs typeface="Arial"/>
              </a:rPr>
              <a:t>Other types usually imposed by applications</a:t>
            </a:r>
          </a:p>
          <a:p>
            <a:pPr lvl="2"/>
            <a:r>
              <a:rPr lang="en-US" dirty="0">
                <a:latin typeface="Arial"/>
                <a:ea typeface="MS PGothic" charset="0"/>
                <a:cs typeface="Arial"/>
              </a:rPr>
              <a:t>Text, source, etc.</a:t>
            </a:r>
          </a:p>
          <a:p>
            <a:pPr lvl="2"/>
            <a:r>
              <a:rPr lang="en-US" dirty="0">
                <a:latin typeface="Arial"/>
                <a:ea typeface="MS PGothic" charset="0"/>
                <a:cs typeface="Arial"/>
              </a:rPr>
              <a:t>Extensions </a:t>
            </a:r>
            <a:r>
              <a:rPr lang="en-US" dirty="0">
                <a:latin typeface="Arial"/>
                <a:ea typeface="MS PGothic" charset="0"/>
                <a:cs typeface="Arial"/>
                <a:sym typeface="Wingdings"/>
              </a:rPr>
              <a:t> more detailed file typing</a:t>
            </a:r>
            <a:endParaRPr lang="en-US" dirty="0">
              <a:latin typeface="Arial"/>
              <a:ea typeface="MS PGothic" charset="0"/>
              <a:cs typeface="Arial"/>
            </a:endParaRPr>
          </a:p>
          <a:p>
            <a:r>
              <a:rPr lang="en-US" dirty="0">
                <a:latin typeface="Arial"/>
                <a:ea typeface="MS PGothic" charset="0"/>
                <a:cs typeface="Arial"/>
              </a:rPr>
              <a:t>File system tracks file attributes (name, ID, type, file pointer, etc.)</a:t>
            </a:r>
          </a:p>
          <a:p>
            <a:pPr marL="0" indent="0">
              <a:buNone/>
            </a:pPr>
            <a:endParaRPr lang="en-US" dirty="0">
              <a:latin typeface="Arial"/>
              <a:ea typeface="MS PGothic" charset="0"/>
              <a:cs typeface="Arial"/>
            </a:endParaRPr>
          </a:p>
          <a:p>
            <a:endParaRPr lang="en-US" dirty="0">
              <a:latin typeface="Arial"/>
              <a:ea typeface="MS PGothic" charset="0"/>
              <a:cs typeface="Arial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9AD8-C951-4D4F-9D8C-7BCC4C1A2DD2}" type="datetime1">
              <a:rPr lang="en-US" smtClean="0"/>
              <a:t>4/29/2019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32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59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FFS: Move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Normal operation:</a:t>
            </a:r>
          </a:p>
          <a:p>
            <a:r>
              <a:rPr lang="en-US" dirty="0"/>
              <a:t>Remove filename from old directory</a:t>
            </a:r>
          </a:p>
          <a:p>
            <a:r>
              <a:rPr lang="en-US" dirty="0"/>
              <a:t>Add filename to new directory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Recovery:</a:t>
            </a:r>
          </a:p>
          <a:p>
            <a:r>
              <a:rPr lang="en-US" dirty="0"/>
              <a:t>Scan all directories to determine set of live files</a:t>
            </a:r>
          </a:p>
          <a:p>
            <a:r>
              <a:rPr lang="en-US" dirty="0"/>
              <a:t>Consider files with valid </a:t>
            </a:r>
            <a:r>
              <a:rPr lang="en-US" dirty="0" err="1"/>
              <a:t>inodes</a:t>
            </a:r>
            <a:r>
              <a:rPr lang="en-US" dirty="0"/>
              <a:t> and not in any directory</a:t>
            </a:r>
          </a:p>
          <a:p>
            <a:pPr lvl="1"/>
            <a:r>
              <a:rPr lang="en-US" dirty="0"/>
              <a:t>New file being created?</a:t>
            </a:r>
          </a:p>
          <a:p>
            <a:pPr lvl="1"/>
            <a:r>
              <a:rPr lang="en-US" dirty="0"/>
              <a:t>File move?</a:t>
            </a:r>
          </a:p>
          <a:p>
            <a:pPr lvl="1"/>
            <a:r>
              <a:rPr lang="en-US" dirty="0"/>
              <a:t>File deletion?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3650F-BCC8-4650-9D7A-56178BA0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F9EAD-902A-48A3-9409-A37FC1569221}" type="datetime1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2AD45-038C-4969-8DAA-90103678B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32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455C4-7487-4C92-BFF8-71E96B0CD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66FD-8371-0D43-B157-ACE940524EB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435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/>
              <a:t>Normal operation:</a:t>
            </a:r>
          </a:p>
          <a:p>
            <a:r>
              <a:rPr lang="en-US" dirty="0"/>
              <a:t>Write name of each open file to app folder</a:t>
            </a:r>
          </a:p>
          <a:p>
            <a:r>
              <a:rPr lang="en-US" dirty="0"/>
              <a:t>Write changes to backup file</a:t>
            </a:r>
          </a:p>
          <a:p>
            <a:r>
              <a:rPr lang="en-US" dirty="0"/>
              <a:t>Rename backup file to be file (atomic operation provided by file system)</a:t>
            </a:r>
          </a:p>
          <a:p>
            <a:r>
              <a:rPr lang="en-US" dirty="0"/>
              <a:t>Delete list in app folder on clean shutdown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/>
              <a:t>Recovery:</a:t>
            </a:r>
          </a:p>
          <a:p>
            <a:r>
              <a:rPr lang="en-US" dirty="0"/>
              <a:t>On startup, see if any files were left open</a:t>
            </a:r>
          </a:p>
          <a:p>
            <a:r>
              <a:rPr lang="en-US" dirty="0"/>
              <a:t>If so, look for backup file</a:t>
            </a:r>
          </a:p>
          <a:p>
            <a:r>
              <a:rPr lang="en-US" dirty="0"/>
              <a:t>If so, ask user to compare versions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1E187-7FBF-4E3A-BA14-BB3017453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D63B-1ADE-4827-AC97-305A80835675}" type="datetime1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3FE76-56AC-4379-A011-0681D7071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32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88654-B6B9-411B-98AA-E7299066D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66FD-8371-0D43-B157-ACE940524EB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033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Careful Ordering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Works with minimal support in the disk drive</a:t>
            </a:r>
          </a:p>
          <a:p>
            <a:pPr lvl="1"/>
            <a:r>
              <a:rPr lang="en-US" dirty="0"/>
              <a:t>Works for most multi-step operations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Can require time-consuming recovery after a failure</a:t>
            </a:r>
          </a:p>
          <a:p>
            <a:pPr lvl="1"/>
            <a:r>
              <a:rPr lang="en-US" dirty="0"/>
              <a:t>Difficult to reduce every operation to a safely interruptible sequence of writes</a:t>
            </a:r>
          </a:p>
          <a:p>
            <a:pPr lvl="1"/>
            <a:r>
              <a:rPr lang="en-US" dirty="0"/>
              <a:t>Difficult to achieve consistency when multiple operations occur concurrently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BAFD0-789E-4879-B05C-28071C071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C1E56-93CC-4B75-A108-E0ECAE571CC3}" type="datetime1">
              <a:rPr lang="en-US" smtClean="0"/>
              <a:t>4/29/2019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2D32AC-5A82-4B5C-9744-D84E15FC9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32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C6C43-DE59-4525-9ED0-B1EF7DC8A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156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Approach #2: shadowing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Keep 2 copies of file system (old/new)</a:t>
            </a:r>
          </a:p>
          <a:p>
            <a:r>
              <a:rPr lang="en-US" dirty="0"/>
              <a:t>Store persistent pointer to current version</a:t>
            </a:r>
          </a:p>
          <a:p>
            <a:r>
              <a:rPr lang="en-US" dirty="0"/>
              <a:t>Write updates to new version</a:t>
            </a:r>
          </a:p>
          <a:p>
            <a:r>
              <a:rPr lang="en-US" dirty="0"/>
              <a:t>Switch pointer to commit changes</a:t>
            </a:r>
          </a:p>
          <a:p>
            <a:pPr lvl="1"/>
            <a:r>
              <a:rPr lang="en-US" dirty="0"/>
              <a:t>Writing single sector (the one holding pointer) makes series of changes permanent</a:t>
            </a:r>
          </a:p>
          <a:p>
            <a:r>
              <a:rPr lang="en-US" dirty="0"/>
              <a:t>Optimizations</a:t>
            </a:r>
          </a:p>
          <a:p>
            <a:pPr lvl="1"/>
            <a:r>
              <a:rPr lang="en-US" dirty="0"/>
              <a:t>Don’t copy entire file system—copy only what you need to update (i.e., individual </a:t>
            </a:r>
            <a:r>
              <a:rPr lang="en-US" dirty="0" err="1"/>
              <a:t>inode</a:t>
            </a:r>
            <a:r>
              <a:rPr lang="en-US" dirty="0"/>
              <a:t>)</a:t>
            </a:r>
          </a:p>
          <a:p>
            <a:pPr marL="344487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ADF8-9DA4-4EF1-94E0-A9C923D6F604}" type="datetime1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32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63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Correct behavior regardless of failures</a:t>
            </a:r>
          </a:p>
          <a:p>
            <a:pPr lvl="1"/>
            <a:r>
              <a:rPr lang="en-US" dirty="0"/>
              <a:t>Fast recovery </a:t>
            </a:r>
          </a:p>
          <a:p>
            <a:pPr lvl="1"/>
            <a:r>
              <a:rPr lang="en-US" dirty="0"/>
              <a:t>High throughput (best if updates are batched)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Potential for high latency</a:t>
            </a:r>
          </a:p>
          <a:p>
            <a:pPr lvl="1"/>
            <a:r>
              <a:rPr lang="en-US" dirty="0"/>
              <a:t>Small changes require many writes</a:t>
            </a:r>
          </a:p>
          <a:p>
            <a:pPr lvl="1"/>
            <a:r>
              <a:rPr lang="en-US" dirty="0"/>
              <a:t>Garbage collection essential for performance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C6E09-301B-4DF5-835A-8E71CF8A7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698C-C585-49A4-BC9B-EF95FC07643D}" type="datetime1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55829-0A06-45A0-9815-254F9B0C2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32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54D0D-6894-4015-8484-43B186633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072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 with 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Write-ahead logging</a:t>
            </a:r>
          </a:p>
          <a:p>
            <a:pPr lvl="1"/>
            <a:r>
              <a:rPr lang="en-US" dirty="0"/>
              <a:t>Write new data to append-only log</a:t>
            </a:r>
          </a:p>
          <a:p>
            <a:pPr lvl="1"/>
            <a:r>
              <a:rPr lang="en-US" dirty="0"/>
              <a:t>Write commit sector to end of log to commit changes</a:t>
            </a:r>
          </a:p>
          <a:p>
            <a:pPr lvl="2"/>
            <a:r>
              <a:rPr lang="en-US" dirty="0"/>
              <a:t>Single-sector write makes changes permanent</a:t>
            </a:r>
          </a:p>
          <a:p>
            <a:r>
              <a:rPr lang="en-US" dirty="0"/>
              <a:t>Eventually, new data copied from log to in-place version of file system</a:t>
            </a:r>
          </a:p>
          <a:p>
            <a:r>
              <a:rPr lang="en-US" dirty="0" err="1"/>
              <a:t>Journalling</a:t>
            </a:r>
            <a:r>
              <a:rPr lang="en-US" dirty="0"/>
              <a:t>: use logging for atomic updates to file metadata, not actual file data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A5547-58E1-4AE1-865C-285E531931CF}" type="datetime1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32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364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Redo 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Prepare</a:t>
            </a:r>
          </a:p>
          <a:p>
            <a:pPr lvl="1"/>
            <a:r>
              <a:rPr lang="en-US" dirty="0"/>
              <a:t>Write all changes (in transaction) to log</a:t>
            </a:r>
          </a:p>
          <a:p>
            <a:r>
              <a:rPr lang="en-US" dirty="0"/>
              <a:t>Commit</a:t>
            </a:r>
          </a:p>
          <a:p>
            <a:pPr lvl="1"/>
            <a:r>
              <a:rPr lang="en-US" dirty="0"/>
              <a:t>Single disk write to make transaction durable</a:t>
            </a:r>
          </a:p>
          <a:p>
            <a:r>
              <a:rPr lang="en-US" dirty="0"/>
              <a:t>Redo</a:t>
            </a:r>
          </a:p>
          <a:p>
            <a:pPr lvl="1"/>
            <a:r>
              <a:rPr lang="en-US" dirty="0"/>
              <a:t>Copy changes to disk</a:t>
            </a:r>
          </a:p>
          <a:p>
            <a:r>
              <a:rPr lang="en-US" dirty="0"/>
              <a:t>Garbage collection</a:t>
            </a:r>
          </a:p>
          <a:p>
            <a:pPr lvl="1"/>
            <a:r>
              <a:rPr lang="en-US" dirty="0"/>
              <a:t>Reclaim space in log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Recovery</a:t>
            </a:r>
          </a:p>
          <a:p>
            <a:pPr lvl="1"/>
            <a:r>
              <a:rPr lang="en-US" dirty="0"/>
              <a:t>Read log</a:t>
            </a:r>
          </a:p>
          <a:p>
            <a:pPr lvl="1"/>
            <a:r>
              <a:rPr lang="en-US" dirty="0"/>
              <a:t>Redo any operations for committed transactions</a:t>
            </a:r>
          </a:p>
          <a:p>
            <a:pPr lvl="1"/>
            <a:r>
              <a:rPr lang="en-US" dirty="0"/>
              <a:t>Garbage collect log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D819A-EBE4-447D-8629-D87F069DD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A611E-BC35-420F-B36E-1403AEA83AC6}" type="datetime1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42E2D-2388-4357-97A2-F80DC0996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32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F9D83-4FCE-4E0D-AD20-5864D7814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66FD-8371-0D43-B157-ACE940524EB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987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Transaction Start</a:t>
            </a:r>
          </a:p>
        </p:txBody>
      </p:sp>
      <p:pic>
        <p:nvPicPr>
          <p:cNvPr id="6" name="Content Placeholder 5" descr="transactionExample-a.pdf"/>
          <p:cNvPicPr>
            <a:picLocks noGrp="1" noChangeAspect="1"/>
          </p:cNvPicPr>
          <p:nvPr>
            <p:ph idx="1"/>
          </p:nvPr>
        </p:nvPicPr>
        <p:blipFill>
          <a:blip r:embed="rId2"/>
          <a:srcRect t="-27282" b="-27282"/>
          <a:stretch>
            <a:fillRect/>
          </a:stretch>
        </p:blipFill>
        <p:spPr/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120CC9-6413-4C8A-8789-191D87626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BC29-371D-49D5-82D9-B7526EE5576D}" type="datetime1">
              <a:rPr lang="en-US" smtClean="0"/>
              <a:t>4/29/2019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719996-13BB-43AF-93C7-A6F3776FB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32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C1231F-15D8-45DB-9017-082C638E6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650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Updates Are Logged</a:t>
            </a:r>
          </a:p>
        </p:txBody>
      </p:sp>
      <p:pic>
        <p:nvPicPr>
          <p:cNvPr id="4" name="Content Placeholder 3" descr="transactionExample-b.pdf"/>
          <p:cNvPicPr>
            <a:picLocks noGrp="1" noChangeAspect="1"/>
          </p:cNvPicPr>
          <p:nvPr>
            <p:ph idx="1"/>
          </p:nvPr>
        </p:nvPicPr>
        <p:blipFill>
          <a:blip r:embed="rId2"/>
          <a:srcRect t="-29893" b="-29893"/>
          <a:stretch>
            <a:fillRect/>
          </a:stretch>
        </p:blipFill>
        <p:spPr/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3CBF8-8543-488C-A926-5912B78E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A864-BA68-4098-9106-4C8E6F36148E}" type="datetime1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5C454-5D7E-48F4-93C1-EFD4CD491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32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F645D-2851-4B79-82E0-C8770D928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323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Commit Logged</a:t>
            </a:r>
          </a:p>
        </p:txBody>
      </p:sp>
      <p:pic>
        <p:nvPicPr>
          <p:cNvPr id="4" name="Content Placeholder 3" descr="transactionExample-c.pdf"/>
          <p:cNvPicPr>
            <a:picLocks noGrp="1" noChangeAspect="1"/>
          </p:cNvPicPr>
          <p:nvPr>
            <p:ph idx="1"/>
          </p:nvPr>
        </p:nvPicPr>
        <p:blipFill>
          <a:blip r:embed="rId2"/>
          <a:srcRect t="-29893" b="-29893"/>
          <a:stretch>
            <a:fillRect/>
          </a:stretch>
        </p:blipFill>
        <p:spPr/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75EB5E-A59C-48F6-A53D-F77739C81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39F0-A4EF-4129-8500-76D307A94208}" type="datetime1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17E16-6B72-4601-A10C-A594BFA20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32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6B9BC-D7EF-4CCF-9AB0-EE713BB7F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31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25907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Disk can be split into multiple partitions</a:t>
            </a:r>
          </a:p>
          <a:p>
            <a:pPr lvl="1"/>
            <a:r>
              <a:rPr lang="en-US" dirty="0"/>
              <a:t>Partitions can be raw (no file system) or formatted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Volume</a:t>
            </a:r>
            <a:r>
              <a:rPr lang="en-US" dirty="0"/>
              <a:t>: formatted partition (e.g., C:\ on Windows)</a:t>
            </a:r>
          </a:p>
          <a:p>
            <a:r>
              <a:rPr lang="en-US" dirty="0"/>
              <a:t>Each volume needs its own </a:t>
            </a:r>
            <a:r>
              <a:rPr lang="en-US" dirty="0">
                <a:solidFill>
                  <a:srgbClr val="0000FF"/>
                </a:solidFill>
              </a:rPr>
              <a:t>directory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Effectively </a:t>
            </a:r>
            <a:r>
              <a:rPr lang="en-US" dirty="0"/>
              <a:t>table of contents for volume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Tracks information about all files on volume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Imposes hierarchical structure in flat space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6504-EE82-4F41-A366-72E561A0692D}" type="datetime1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32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 descr="10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810000"/>
            <a:ext cx="4283126" cy="2276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96405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Copy Back</a:t>
            </a:r>
          </a:p>
        </p:txBody>
      </p:sp>
      <p:pic>
        <p:nvPicPr>
          <p:cNvPr id="4" name="Content Placeholder 3" descr="transactionExample-d.pdf"/>
          <p:cNvPicPr>
            <a:picLocks noGrp="1" noChangeAspect="1"/>
          </p:cNvPicPr>
          <p:nvPr>
            <p:ph idx="1"/>
          </p:nvPr>
        </p:nvPicPr>
        <p:blipFill>
          <a:blip r:embed="rId2"/>
          <a:srcRect t="-29893" b="-29893"/>
          <a:stretch>
            <a:fillRect/>
          </a:stretch>
        </p:blipFill>
        <p:spPr/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7D681C-EEF4-4FF5-BFA7-C0BA44512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437F-6908-443A-9805-9D533EEE37CD}" type="datetime1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122BD-6470-42F7-B19E-C084B87B7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32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E9DA3-3653-4ACA-9FE7-B521BDC1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505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Garbage Collection</a:t>
            </a:r>
          </a:p>
        </p:txBody>
      </p:sp>
      <p:pic>
        <p:nvPicPr>
          <p:cNvPr id="4" name="Content Placeholder 3" descr="transactionExample-e.pdf"/>
          <p:cNvPicPr>
            <a:picLocks noGrp="1" noChangeAspect="1"/>
          </p:cNvPicPr>
          <p:nvPr>
            <p:ph idx="1"/>
          </p:nvPr>
        </p:nvPicPr>
        <p:blipFill>
          <a:blip r:embed="rId2"/>
          <a:srcRect t="-29893" b="-29893"/>
          <a:stretch>
            <a:fillRect/>
          </a:stretch>
        </p:blipFill>
        <p:spPr/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BC989-0AC2-44C5-95E6-9E41EAD33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433D1-963B-44C2-9FF4-55CD6F146D0F}" type="datetime1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D48CE-EEC0-410F-913D-FC3E01B32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32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CB03-45B9-4CF3-873B-11B012134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317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Redo 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Prepare</a:t>
            </a:r>
          </a:p>
          <a:p>
            <a:pPr lvl="1"/>
            <a:r>
              <a:rPr lang="en-US" dirty="0"/>
              <a:t>Write all changes (in transaction) to log</a:t>
            </a:r>
          </a:p>
          <a:p>
            <a:r>
              <a:rPr lang="en-US" dirty="0"/>
              <a:t>Commit</a:t>
            </a:r>
          </a:p>
          <a:p>
            <a:pPr lvl="1"/>
            <a:r>
              <a:rPr lang="en-US" dirty="0"/>
              <a:t>Single disk write to make transaction durable</a:t>
            </a:r>
          </a:p>
          <a:p>
            <a:r>
              <a:rPr lang="en-US" dirty="0"/>
              <a:t>Redo</a:t>
            </a:r>
          </a:p>
          <a:p>
            <a:pPr lvl="1"/>
            <a:r>
              <a:rPr lang="en-US" dirty="0"/>
              <a:t>Copy changes to disk</a:t>
            </a:r>
          </a:p>
          <a:p>
            <a:r>
              <a:rPr lang="en-US" dirty="0"/>
              <a:t>Garbage collection</a:t>
            </a:r>
          </a:p>
          <a:p>
            <a:pPr lvl="1"/>
            <a:r>
              <a:rPr lang="en-US" dirty="0"/>
              <a:t>Reclaim space in log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Recovery</a:t>
            </a:r>
          </a:p>
          <a:p>
            <a:pPr lvl="1"/>
            <a:r>
              <a:rPr lang="en-US" dirty="0"/>
              <a:t>Read log</a:t>
            </a:r>
          </a:p>
          <a:p>
            <a:pPr lvl="1"/>
            <a:r>
              <a:rPr lang="en-US" dirty="0"/>
              <a:t>Redo any operations for committed transactions</a:t>
            </a:r>
          </a:p>
          <a:p>
            <a:pPr lvl="1"/>
            <a:r>
              <a:rPr lang="en-US" dirty="0"/>
              <a:t>Garbage collect log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939539-2BC6-4051-A9DE-2BFFAC1FA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0DD3-5A09-4AD0-B276-2A3169F74D1B}" type="datetime1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1FCF4-4A54-4DEB-9405-EE39CC126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32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BB054-5616-4F33-8C3E-5ECD518D2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66FD-8371-0D43-B157-ACE940524EB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848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notes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time </a:t>
            </a:r>
          </a:p>
          <a:p>
            <a:pPr lvl="1"/>
            <a:r>
              <a:rPr lang="en-US" dirty="0"/>
              <a:t>Exam 3 Preview (Friday, 5/3)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Reminders:</a:t>
            </a:r>
          </a:p>
          <a:p>
            <a:pPr lvl="1"/>
            <a:r>
              <a:rPr lang="en-US" dirty="0"/>
              <a:t>Extra credit problem set to be posted; due Monday, 5/6</a:t>
            </a:r>
          </a:p>
          <a:p>
            <a:pPr lvl="2"/>
            <a:r>
              <a:rPr lang="en-US" dirty="0"/>
              <a:t>Up to 5 points of extra credit on final average</a:t>
            </a:r>
          </a:p>
          <a:p>
            <a:pPr lvl="1"/>
            <a:r>
              <a:rPr lang="en-US" dirty="0"/>
              <a:t>Course evals to be posted online; return at final exam</a:t>
            </a:r>
          </a:p>
          <a:p>
            <a:pPr lvl="1"/>
            <a:r>
              <a:rPr lang="en-US" dirty="0"/>
              <a:t>Final exam: Saturday, 5/11, 8-11 AM, </a:t>
            </a:r>
            <a:r>
              <a:rPr lang="en-US" dirty="0" err="1"/>
              <a:t>Kitson</a:t>
            </a:r>
            <a:r>
              <a:rPr lang="en-US"/>
              <a:t> 305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43207D7-3CBF-49DB-B5D4-04B2CF73C94A}" type="datetime1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Operating Systems: Lecture 32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285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slides are adapted from the following sources:</a:t>
            </a:r>
          </a:p>
          <a:p>
            <a:pPr lvl="1"/>
            <a:r>
              <a:rPr lang="en-US" dirty="0" err="1"/>
              <a:t>Silberschatz</a:t>
            </a:r>
            <a:r>
              <a:rPr lang="en-US" dirty="0"/>
              <a:t>, Galvin, &amp; Gagne, </a:t>
            </a:r>
            <a:r>
              <a:rPr lang="en-US" i="1" dirty="0"/>
              <a:t>Operating Systems Concepts</a:t>
            </a:r>
            <a:r>
              <a:rPr lang="en-US" dirty="0"/>
              <a:t>, 9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  <a:p>
            <a:pPr lvl="1"/>
            <a:r>
              <a:rPr lang="en-US" dirty="0"/>
              <a:t>Anderson &amp; </a:t>
            </a:r>
            <a:r>
              <a:rPr lang="en-US" dirty="0" err="1"/>
              <a:t>Dahlin</a:t>
            </a:r>
            <a:r>
              <a:rPr lang="en-US" dirty="0"/>
              <a:t>, </a:t>
            </a:r>
            <a:r>
              <a:rPr lang="en-US" i="1" dirty="0"/>
              <a:t>Operating Systems: Principles and Practice</a:t>
            </a:r>
            <a:r>
              <a:rPr lang="en-US" dirty="0"/>
              <a:t>, 2</a:t>
            </a:r>
            <a:r>
              <a:rPr lang="en-US" baseline="30000" dirty="0"/>
              <a:t>nd</a:t>
            </a:r>
            <a:r>
              <a:rPr lang="en-US" dirty="0"/>
              <a:t> edition</a:t>
            </a:r>
          </a:p>
          <a:p>
            <a:pPr lvl="1"/>
            <a:r>
              <a:rPr lang="en-US" dirty="0"/>
              <a:t>Chen &amp; </a:t>
            </a:r>
            <a:r>
              <a:rPr lang="en-US" dirty="0" err="1"/>
              <a:t>Madhyastha</a:t>
            </a:r>
            <a:r>
              <a:rPr lang="en-US" dirty="0"/>
              <a:t>, EECS 482 lecture notes, University of Michigan, Fall 2016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75AD-6DB4-4798-B04A-4BFA2C8BBD3B}" type="datetime1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32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30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Directories: B Trees</a:t>
            </a:r>
          </a:p>
        </p:txBody>
      </p:sp>
      <p:pic>
        <p:nvPicPr>
          <p:cNvPr id="4" name="Content Placeholder 3" descr="ch13-05-XFSDir.pdf"/>
          <p:cNvPicPr>
            <a:picLocks noGrp="1" noChangeAspect="1"/>
          </p:cNvPicPr>
          <p:nvPr>
            <p:ph idx="1"/>
          </p:nvPr>
        </p:nvPicPr>
        <p:blipFill>
          <a:blip r:embed="rId2"/>
          <a:srcRect l="-11177" r="-11177"/>
          <a:stretch>
            <a:fillRect/>
          </a:stretch>
        </p:blipFill>
        <p:spPr>
          <a:xfrm>
            <a:off x="-1049632" y="671182"/>
            <a:ext cx="11249548" cy="6186818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E60943-F08E-4F09-835B-0FA65C08B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6CF33-8188-47F5-BA22-6298E13CC634}" type="datetime1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7D97A-975D-45A1-83E9-F0AAB2C5B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32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A0FE9-D808-4235-8DD0-3385F1D89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87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issues to be discussed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the file system allocate space for a new file?</a:t>
            </a:r>
          </a:p>
          <a:p>
            <a:r>
              <a:rPr lang="en-US" dirty="0"/>
              <a:t>How do different allocation schemes affect the way files are accessed?</a:t>
            </a:r>
          </a:p>
          <a:p>
            <a:r>
              <a:rPr lang="en-US" dirty="0"/>
              <a:t>How does the file system store information about each file (metadata)?</a:t>
            </a:r>
          </a:p>
          <a:p>
            <a:r>
              <a:rPr lang="en-US" dirty="0"/>
              <a:t>What are the different types of file systems and how do they differ?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CD0AB-79B8-4112-9BE8-DC740289CE60}" type="datetime1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32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02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Index structure</a:t>
            </a:r>
          </a:p>
          <a:p>
            <a:pPr lvl="1"/>
            <a:r>
              <a:rPr lang="en-US" dirty="0"/>
              <a:t>How do we locate the blocks of a file?</a:t>
            </a:r>
          </a:p>
          <a:p>
            <a:r>
              <a:rPr lang="en-US" dirty="0"/>
              <a:t>Index granularity</a:t>
            </a:r>
          </a:p>
          <a:p>
            <a:pPr lvl="1"/>
            <a:r>
              <a:rPr lang="en-US" dirty="0"/>
              <a:t>What block size do we use?</a:t>
            </a:r>
          </a:p>
          <a:p>
            <a:r>
              <a:rPr lang="en-US" dirty="0"/>
              <a:t>Free space</a:t>
            </a:r>
          </a:p>
          <a:p>
            <a:pPr lvl="1"/>
            <a:r>
              <a:rPr lang="en-US" dirty="0"/>
              <a:t>How do we find unused blocks on disk?</a:t>
            </a:r>
          </a:p>
          <a:p>
            <a:r>
              <a:rPr lang="en-US" dirty="0"/>
              <a:t>Locality</a:t>
            </a:r>
          </a:p>
          <a:p>
            <a:pPr lvl="1"/>
            <a:r>
              <a:rPr lang="en-US" dirty="0"/>
              <a:t>How do we preserve spatial locality?</a:t>
            </a:r>
          </a:p>
          <a:p>
            <a:r>
              <a:rPr lang="en-US" dirty="0"/>
              <a:t>Reliability</a:t>
            </a:r>
          </a:p>
          <a:p>
            <a:pPr lvl="1"/>
            <a:r>
              <a:rPr lang="en-US" dirty="0"/>
              <a:t>What if machine crashes in middle of a file system op?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1539-7C72-43A4-A524-1809A701AA3C}" type="datetime1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32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45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File System Design Options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309772" y="1143000"/>
          <a:ext cx="8453228" cy="4714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4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1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3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33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6597">
                <a:tc>
                  <a:txBody>
                    <a:bodyPr/>
                    <a:lstStyle/>
                    <a:p>
                      <a:pPr algn="ctr"/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FAT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FFS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NTFS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5874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Index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Linked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Tree</a:t>
                      </a:r>
                    </a:p>
                    <a:p>
                      <a:pPr algn="ctr"/>
                      <a:r>
                        <a:rPr lang="en-US" sz="2600" dirty="0"/>
                        <a:t>(fixed, </a:t>
                      </a:r>
                      <a:r>
                        <a:rPr lang="en-US" sz="2600" dirty="0" err="1"/>
                        <a:t>asym</a:t>
                      </a:r>
                      <a:r>
                        <a:rPr lang="en-US" sz="26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Tree</a:t>
                      </a:r>
                    </a:p>
                    <a:p>
                      <a:pPr algn="ctr"/>
                      <a:r>
                        <a:rPr lang="en-US" sz="2600" dirty="0"/>
                        <a:t>(dynamic)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597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granularity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extent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5874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free space</a:t>
                      </a:r>
                    </a:p>
                    <a:p>
                      <a:pPr algn="ctr"/>
                      <a:r>
                        <a:rPr lang="en-US" sz="2600" dirty="0"/>
                        <a:t>allocation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FAT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Bitmap</a:t>
                      </a:r>
                    </a:p>
                    <a:p>
                      <a:pPr algn="ctr"/>
                      <a:r>
                        <a:rPr lang="en-US" sz="2600" dirty="0"/>
                        <a:t>(fixed location)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Bitmap </a:t>
                      </a:r>
                    </a:p>
                    <a:p>
                      <a:pPr algn="ctr"/>
                      <a:r>
                        <a:rPr lang="en-US" sz="2600" dirty="0"/>
                        <a:t>(file)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5152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Locality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defrag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Block groups</a:t>
                      </a:r>
                      <a:r>
                        <a:rPr lang="en-US" sz="2600" baseline="0" dirty="0"/>
                        <a:t> + reserve space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Extents</a:t>
                      </a:r>
                    </a:p>
                    <a:p>
                      <a:pPr algn="ctr"/>
                      <a:r>
                        <a:rPr lang="en-US" sz="2600" dirty="0"/>
                        <a:t>Best fit</a:t>
                      </a:r>
                    </a:p>
                    <a:p>
                      <a:pPr algn="ctr"/>
                      <a:r>
                        <a:rPr lang="en-US" sz="2600" dirty="0"/>
                        <a:t>defrag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57FC1-7EC7-47E7-9FA0-18F4E29A0727}" type="datetime1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32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5200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14228</TotalTime>
  <Words>2660</Words>
  <Application>Microsoft Office PowerPoint</Application>
  <PresentationFormat>On-screen Show (4:3)</PresentationFormat>
  <Paragraphs>575</Paragraphs>
  <Slides>54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Arial</vt:lpstr>
      <vt:lpstr>Courier New</vt:lpstr>
      <vt:lpstr>Garamond</vt:lpstr>
      <vt:lpstr>Helvetica</vt:lpstr>
      <vt:lpstr>Monotype Sorts</vt:lpstr>
      <vt:lpstr>Times New Roman</vt:lpstr>
      <vt:lpstr>Wingdings</vt:lpstr>
      <vt:lpstr>Edge</vt:lpstr>
      <vt:lpstr>EECE.4810/EECE.5730 Operating Systems</vt:lpstr>
      <vt:lpstr>Lecture outline</vt:lpstr>
      <vt:lpstr>File System Abstraction</vt:lpstr>
      <vt:lpstr>File details</vt:lpstr>
      <vt:lpstr>Directory structure</vt:lpstr>
      <vt:lpstr>Large Directories: B Trees</vt:lpstr>
      <vt:lpstr>File system issues to be discussed</vt:lpstr>
      <vt:lpstr>Design Challenges</vt:lpstr>
      <vt:lpstr>Some File System Design Options</vt:lpstr>
      <vt:lpstr>Named Data in a File System</vt:lpstr>
      <vt:lpstr>Microsoft File Allocation Table (FAT)</vt:lpstr>
      <vt:lpstr>FAT</vt:lpstr>
      <vt:lpstr>FAT</vt:lpstr>
      <vt:lpstr>Berkeley UNIX FFS (Fast File System)</vt:lpstr>
      <vt:lpstr>FFS inode</vt:lpstr>
      <vt:lpstr>FFS inode</vt:lpstr>
      <vt:lpstr>FFS inode</vt:lpstr>
      <vt:lpstr>PowerPoint Presentation</vt:lpstr>
      <vt:lpstr>FFS Asymmetric Tree</vt:lpstr>
      <vt:lpstr>FFS</vt:lpstr>
      <vt:lpstr>NTFS</vt:lpstr>
      <vt:lpstr>NTFS Small File</vt:lpstr>
      <vt:lpstr>NTFS Medium-Sized File</vt:lpstr>
      <vt:lpstr>NTFS Indirect Block</vt:lpstr>
      <vt:lpstr>PowerPoint Presentation</vt:lpstr>
      <vt:lpstr>Free-Space Management</vt:lpstr>
      <vt:lpstr>Free-Space Management (Cont.)</vt:lpstr>
      <vt:lpstr>Linked Free Space List on Disk</vt:lpstr>
      <vt:lpstr>Free-Space Management (Cont.)</vt:lpstr>
      <vt:lpstr>Multiple updates and reliability</vt:lpstr>
      <vt:lpstr>File System Reliability</vt:lpstr>
      <vt:lpstr>Storage Reliability Problem</vt:lpstr>
      <vt:lpstr>Transaction Concept</vt:lpstr>
      <vt:lpstr>Transactions</vt:lpstr>
      <vt:lpstr>Approach #1: Careful Ordering</vt:lpstr>
      <vt:lpstr>FAT: Append Data to File</vt:lpstr>
      <vt:lpstr>FAT: Append Data to File</vt:lpstr>
      <vt:lpstr>FAT: Create New File</vt:lpstr>
      <vt:lpstr>FFS: Create a File</vt:lpstr>
      <vt:lpstr>FFS: Move a File</vt:lpstr>
      <vt:lpstr>Application Level</vt:lpstr>
      <vt:lpstr>Careful Ordering</vt:lpstr>
      <vt:lpstr>Approach #2: shadowing</vt:lpstr>
      <vt:lpstr>Shadowing</vt:lpstr>
      <vt:lpstr>Transactions with logging</vt:lpstr>
      <vt:lpstr>Redo Logging</vt:lpstr>
      <vt:lpstr>Before Transaction Start</vt:lpstr>
      <vt:lpstr>After Updates Are Logged</vt:lpstr>
      <vt:lpstr>After Commit Logged</vt:lpstr>
      <vt:lpstr>After Copy Back</vt:lpstr>
      <vt:lpstr>After Garbage Collection</vt:lpstr>
      <vt:lpstr>Redo Logging</vt:lpstr>
      <vt:lpstr>Final notes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Geiger, Michael J</cp:lastModifiedBy>
  <cp:revision>3587</cp:revision>
  <dcterms:created xsi:type="dcterms:W3CDTF">2006-04-03T05:03:01Z</dcterms:created>
  <dcterms:modified xsi:type="dcterms:W3CDTF">2019-04-29T15:48:12Z</dcterms:modified>
</cp:coreProperties>
</file>