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7" r:id="rId3"/>
    <p:sldId id="422" r:id="rId4"/>
    <p:sldId id="423" r:id="rId5"/>
    <p:sldId id="424" r:id="rId6"/>
    <p:sldId id="425" r:id="rId7"/>
    <p:sldId id="413" r:id="rId8"/>
    <p:sldId id="426" r:id="rId9"/>
    <p:sldId id="430" r:id="rId10"/>
    <p:sldId id="431" r:id="rId11"/>
    <p:sldId id="432" r:id="rId12"/>
    <p:sldId id="433" r:id="rId13"/>
    <p:sldId id="434" r:id="rId14"/>
    <p:sldId id="428" r:id="rId15"/>
    <p:sldId id="435" r:id="rId16"/>
    <p:sldId id="436" r:id="rId17"/>
    <p:sldId id="437" r:id="rId18"/>
    <p:sldId id="385" r:id="rId19"/>
    <p:sldId id="418" r:id="rId20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002D748-6701-438D-9EA9-B006FE700DA5}" v="3" dt="2019-01-28T16:07:58.5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43" autoAdjust="0"/>
    <p:restoredTop sz="89522" autoAdjust="0"/>
  </p:normalViewPr>
  <p:slideViewPr>
    <p:cSldViewPr>
      <p:cViewPr varScale="1">
        <p:scale>
          <a:sx n="91" d="100"/>
          <a:sy n="91" d="100"/>
        </p:scale>
        <p:origin x="639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iger, Michael J" userId="13cae92b-b37c-450b-a449-82fcae19569d" providerId="ADAL" clId="{CB14E825-7144-4DC1-8DB7-510E04AFCA9F}"/>
    <pc:docChg chg="custSel addSld delSld modSld">
      <pc:chgData name="Geiger, Michael J" userId="13cae92b-b37c-450b-a449-82fcae19569d" providerId="ADAL" clId="{CB14E825-7144-4DC1-8DB7-510E04AFCA9F}" dt="2019-01-28T16:08:09.339" v="402" actId="20577"/>
      <pc:docMkLst>
        <pc:docMk/>
      </pc:docMkLst>
      <pc:sldChg chg="modSp">
        <pc:chgData name="Geiger, Michael J" userId="13cae92b-b37c-450b-a449-82fcae19569d" providerId="ADAL" clId="{CB14E825-7144-4DC1-8DB7-510E04AFCA9F}" dt="2019-01-28T16:07:28.750" v="398" actId="20577"/>
        <pc:sldMkLst>
          <pc:docMk/>
          <pc:sldMk cId="0" sldId="257"/>
        </pc:sldMkLst>
        <pc:spChg chg="mod">
          <ac:chgData name="Geiger, Michael J" userId="13cae92b-b37c-450b-a449-82fcae19569d" providerId="ADAL" clId="{CB14E825-7144-4DC1-8DB7-510E04AFCA9F}" dt="2019-01-28T16:07:28.750" v="398" actId="20577"/>
          <ac:spMkLst>
            <pc:docMk/>
            <pc:sldMk cId="0" sldId="257"/>
            <ac:spMk id="4099" creationId="{00000000-0000-0000-0000-000000000000}"/>
          </ac:spMkLst>
        </pc:spChg>
      </pc:sldChg>
      <pc:sldChg chg="modSp">
        <pc:chgData name="Geiger, Michael J" userId="13cae92b-b37c-450b-a449-82fcae19569d" providerId="ADAL" clId="{CB14E825-7144-4DC1-8DB7-510E04AFCA9F}" dt="2019-01-28T16:07:40.186" v="399"/>
        <pc:sldMkLst>
          <pc:docMk/>
          <pc:sldMk cId="0" sldId="385"/>
        </pc:sldMkLst>
        <pc:spChg chg="mod">
          <ac:chgData name="Geiger, Michael J" userId="13cae92b-b37c-450b-a449-82fcae19569d" providerId="ADAL" clId="{CB14E825-7144-4DC1-8DB7-510E04AFCA9F}" dt="2019-01-28T16:07:40.186" v="399"/>
          <ac:spMkLst>
            <pc:docMk/>
            <pc:sldMk cId="0" sldId="385"/>
            <ac:spMk id="25603" creationId="{00000000-0000-0000-0000-000000000000}"/>
          </ac:spMkLst>
        </pc:spChg>
      </pc:sldChg>
      <pc:sldChg chg="del">
        <pc:chgData name="Geiger, Michael J" userId="13cae92b-b37c-450b-a449-82fcae19569d" providerId="ADAL" clId="{CB14E825-7144-4DC1-8DB7-510E04AFCA9F}" dt="2019-01-28T15:58:51.756" v="36" actId="2696"/>
        <pc:sldMkLst>
          <pc:docMk/>
          <pc:sldMk cId="2762734864" sldId="392"/>
        </pc:sldMkLst>
      </pc:sldChg>
      <pc:sldChg chg="del">
        <pc:chgData name="Geiger, Michael J" userId="13cae92b-b37c-450b-a449-82fcae19569d" providerId="ADAL" clId="{CB14E825-7144-4DC1-8DB7-510E04AFCA9F}" dt="2019-01-28T15:58:52.408" v="37" actId="2696"/>
        <pc:sldMkLst>
          <pc:docMk/>
          <pc:sldMk cId="2834868936" sldId="393"/>
        </pc:sldMkLst>
      </pc:sldChg>
      <pc:sldChg chg="del">
        <pc:chgData name="Geiger, Michael J" userId="13cae92b-b37c-450b-a449-82fcae19569d" providerId="ADAL" clId="{CB14E825-7144-4DC1-8DB7-510E04AFCA9F}" dt="2019-01-28T15:58:53.197" v="38" actId="2696"/>
        <pc:sldMkLst>
          <pc:docMk/>
          <pc:sldMk cId="2138344827" sldId="395"/>
        </pc:sldMkLst>
      </pc:sldChg>
      <pc:sldChg chg="del">
        <pc:chgData name="Geiger, Michael J" userId="13cae92b-b37c-450b-a449-82fcae19569d" providerId="ADAL" clId="{CB14E825-7144-4DC1-8DB7-510E04AFCA9F}" dt="2019-01-28T15:58:55.166" v="39" actId="2696"/>
        <pc:sldMkLst>
          <pc:docMk/>
          <pc:sldMk cId="2403979066" sldId="396"/>
        </pc:sldMkLst>
      </pc:sldChg>
      <pc:sldChg chg="del">
        <pc:chgData name="Geiger, Michael J" userId="13cae92b-b37c-450b-a449-82fcae19569d" providerId="ADAL" clId="{CB14E825-7144-4DC1-8DB7-510E04AFCA9F}" dt="2019-01-28T15:58:55.830" v="40" actId="2696"/>
        <pc:sldMkLst>
          <pc:docMk/>
          <pc:sldMk cId="1954279759" sldId="397"/>
        </pc:sldMkLst>
      </pc:sldChg>
      <pc:sldChg chg="del">
        <pc:chgData name="Geiger, Michael J" userId="13cae92b-b37c-450b-a449-82fcae19569d" providerId="ADAL" clId="{CB14E825-7144-4DC1-8DB7-510E04AFCA9F}" dt="2019-01-28T15:58:56.446" v="41" actId="2696"/>
        <pc:sldMkLst>
          <pc:docMk/>
          <pc:sldMk cId="2944462215" sldId="398"/>
        </pc:sldMkLst>
      </pc:sldChg>
      <pc:sldChg chg="del">
        <pc:chgData name="Geiger, Michael J" userId="13cae92b-b37c-450b-a449-82fcae19569d" providerId="ADAL" clId="{CB14E825-7144-4DC1-8DB7-510E04AFCA9F}" dt="2019-01-28T15:58:57.321" v="42" actId="2696"/>
        <pc:sldMkLst>
          <pc:docMk/>
          <pc:sldMk cId="3090815773" sldId="399"/>
        </pc:sldMkLst>
      </pc:sldChg>
      <pc:sldChg chg="del">
        <pc:chgData name="Geiger, Michael J" userId="13cae92b-b37c-450b-a449-82fcae19569d" providerId="ADAL" clId="{CB14E825-7144-4DC1-8DB7-510E04AFCA9F}" dt="2019-01-28T15:58:59.219" v="45" actId="2696"/>
        <pc:sldMkLst>
          <pc:docMk/>
          <pc:sldMk cId="1099453821" sldId="401"/>
        </pc:sldMkLst>
      </pc:sldChg>
      <pc:sldChg chg="del">
        <pc:chgData name="Geiger, Michael J" userId="13cae92b-b37c-450b-a449-82fcae19569d" providerId="ADAL" clId="{CB14E825-7144-4DC1-8DB7-510E04AFCA9F}" dt="2019-01-28T15:58:58.099" v="43" actId="2696"/>
        <pc:sldMkLst>
          <pc:docMk/>
          <pc:sldMk cId="4064851296" sldId="402"/>
        </pc:sldMkLst>
      </pc:sldChg>
      <pc:sldChg chg="del">
        <pc:chgData name="Geiger, Michael J" userId="13cae92b-b37c-450b-a449-82fcae19569d" providerId="ADAL" clId="{CB14E825-7144-4DC1-8DB7-510E04AFCA9F}" dt="2019-01-28T15:58:58.557" v="44" actId="2696"/>
        <pc:sldMkLst>
          <pc:docMk/>
          <pc:sldMk cId="1689000154" sldId="403"/>
        </pc:sldMkLst>
      </pc:sldChg>
      <pc:sldChg chg="del">
        <pc:chgData name="Geiger, Michael J" userId="13cae92b-b37c-450b-a449-82fcae19569d" providerId="ADAL" clId="{CB14E825-7144-4DC1-8DB7-510E04AFCA9F}" dt="2019-01-28T15:58:59.869" v="46" actId="2696"/>
        <pc:sldMkLst>
          <pc:docMk/>
          <pc:sldMk cId="2950087302" sldId="405"/>
        </pc:sldMkLst>
      </pc:sldChg>
      <pc:sldChg chg="del">
        <pc:chgData name="Geiger, Michael J" userId="13cae92b-b37c-450b-a449-82fcae19569d" providerId="ADAL" clId="{CB14E825-7144-4DC1-8DB7-510E04AFCA9F}" dt="2019-01-28T15:59:01.120" v="47" actId="2696"/>
        <pc:sldMkLst>
          <pc:docMk/>
          <pc:sldMk cId="1654097827" sldId="406"/>
        </pc:sldMkLst>
      </pc:sldChg>
      <pc:sldChg chg="del">
        <pc:chgData name="Geiger, Michael J" userId="13cae92b-b37c-450b-a449-82fcae19569d" providerId="ADAL" clId="{CB14E825-7144-4DC1-8DB7-510E04AFCA9F}" dt="2019-01-28T15:59:02.303" v="48" actId="2696"/>
        <pc:sldMkLst>
          <pc:docMk/>
          <pc:sldMk cId="2664157703" sldId="407"/>
        </pc:sldMkLst>
      </pc:sldChg>
      <pc:sldChg chg="del">
        <pc:chgData name="Geiger, Michael J" userId="13cae92b-b37c-450b-a449-82fcae19569d" providerId="ADAL" clId="{CB14E825-7144-4DC1-8DB7-510E04AFCA9F}" dt="2019-01-28T15:59:02.931" v="49" actId="2696"/>
        <pc:sldMkLst>
          <pc:docMk/>
          <pc:sldMk cId="30707299" sldId="408"/>
        </pc:sldMkLst>
      </pc:sldChg>
      <pc:sldChg chg="del">
        <pc:chgData name="Geiger, Michael J" userId="13cae92b-b37c-450b-a449-82fcae19569d" providerId="ADAL" clId="{CB14E825-7144-4DC1-8DB7-510E04AFCA9F}" dt="2019-01-28T15:59:03.650" v="50" actId="2696"/>
        <pc:sldMkLst>
          <pc:docMk/>
          <pc:sldMk cId="1720768328" sldId="410"/>
        </pc:sldMkLst>
      </pc:sldChg>
      <pc:sldChg chg="del">
        <pc:chgData name="Geiger, Michael J" userId="13cae92b-b37c-450b-a449-82fcae19569d" providerId="ADAL" clId="{CB14E825-7144-4DC1-8DB7-510E04AFCA9F}" dt="2019-01-28T15:59:04.625" v="51" actId="2696"/>
        <pc:sldMkLst>
          <pc:docMk/>
          <pc:sldMk cId="3138580146" sldId="411"/>
        </pc:sldMkLst>
      </pc:sldChg>
      <pc:sldChg chg="del">
        <pc:chgData name="Geiger, Michael J" userId="13cae92b-b37c-450b-a449-82fcae19569d" providerId="ADAL" clId="{CB14E825-7144-4DC1-8DB7-510E04AFCA9F}" dt="2019-01-28T15:59:07.563" v="52" actId="2696"/>
        <pc:sldMkLst>
          <pc:docMk/>
          <pc:sldMk cId="634667229" sldId="412"/>
        </pc:sldMkLst>
      </pc:sldChg>
      <pc:sldChg chg="modSp">
        <pc:chgData name="Geiger, Michael J" userId="13cae92b-b37c-450b-a449-82fcae19569d" providerId="ADAL" clId="{CB14E825-7144-4DC1-8DB7-510E04AFCA9F}" dt="2019-01-28T15:59:25.920" v="65" actId="20577"/>
        <pc:sldMkLst>
          <pc:docMk/>
          <pc:sldMk cId="1769698954" sldId="413"/>
        </pc:sldMkLst>
        <pc:spChg chg="mod">
          <ac:chgData name="Geiger, Michael J" userId="13cae92b-b37c-450b-a449-82fcae19569d" providerId="ADAL" clId="{CB14E825-7144-4DC1-8DB7-510E04AFCA9F}" dt="2019-01-28T15:59:25.920" v="65" actId="20577"/>
          <ac:spMkLst>
            <pc:docMk/>
            <pc:sldMk cId="1769698954" sldId="413"/>
            <ac:spMk id="25602" creationId="{00000000-0000-0000-0000-000000000000}"/>
          </ac:spMkLst>
        </pc:spChg>
      </pc:sldChg>
      <pc:sldChg chg="add">
        <pc:chgData name="Geiger, Michael J" userId="13cae92b-b37c-450b-a449-82fcae19569d" providerId="ADAL" clId="{CB14E825-7144-4DC1-8DB7-510E04AFCA9F}" dt="2019-01-28T15:58:16" v="0"/>
        <pc:sldMkLst>
          <pc:docMk/>
          <pc:sldMk cId="3827263684" sldId="422"/>
        </pc:sldMkLst>
      </pc:sldChg>
      <pc:sldChg chg="add">
        <pc:chgData name="Geiger, Michael J" userId="13cae92b-b37c-450b-a449-82fcae19569d" providerId="ADAL" clId="{CB14E825-7144-4DC1-8DB7-510E04AFCA9F}" dt="2019-01-28T15:58:16" v="0"/>
        <pc:sldMkLst>
          <pc:docMk/>
          <pc:sldMk cId="4108767505" sldId="423"/>
        </pc:sldMkLst>
      </pc:sldChg>
      <pc:sldChg chg="add">
        <pc:chgData name="Geiger, Michael J" userId="13cae92b-b37c-450b-a449-82fcae19569d" providerId="ADAL" clId="{CB14E825-7144-4DC1-8DB7-510E04AFCA9F}" dt="2019-01-28T15:58:16" v="0"/>
        <pc:sldMkLst>
          <pc:docMk/>
          <pc:sldMk cId="827682132" sldId="424"/>
        </pc:sldMkLst>
      </pc:sldChg>
      <pc:sldChg chg="add">
        <pc:chgData name="Geiger, Michael J" userId="13cae92b-b37c-450b-a449-82fcae19569d" providerId="ADAL" clId="{CB14E825-7144-4DC1-8DB7-510E04AFCA9F}" dt="2019-01-28T15:58:16" v="0"/>
        <pc:sldMkLst>
          <pc:docMk/>
          <pc:sldMk cId="2001400838" sldId="425"/>
        </pc:sldMkLst>
      </pc:sldChg>
      <pc:sldChg chg="add del">
        <pc:chgData name="Geiger, Michael J" userId="13cae92b-b37c-450b-a449-82fcae19569d" providerId="ADAL" clId="{CB14E825-7144-4DC1-8DB7-510E04AFCA9F}" dt="2019-01-28T15:59:14.229" v="53" actId="2696"/>
        <pc:sldMkLst>
          <pc:docMk/>
          <pc:sldMk cId="296064572" sldId="427"/>
        </pc:sldMkLst>
      </pc:sldChg>
      <pc:sldChg chg="modSp">
        <pc:chgData name="Geiger, Michael J" userId="13cae92b-b37c-450b-a449-82fcae19569d" providerId="ADAL" clId="{CB14E825-7144-4DC1-8DB7-510E04AFCA9F}" dt="2019-01-28T16:08:09.339" v="402" actId="20577"/>
        <pc:sldMkLst>
          <pc:docMk/>
          <pc:sldMk cId="3355127223" sldId="435"/>
        </pc:sldMkLst>
        <pc:spChg chg="mod">
          <ac:chgData name="Geiger, Michael J" userId="13cae92b-b37c-450b-a449-82fcae19569d" providerId="ADAL" clId="{CB14E825-7144-4DC1-8DB7-510E04AFCA9F}" dt="2019-01-28T16:08:09.339" v="402" actId="20577"/>
          <ac:spMkLst>
            <pc:docMk/>
            <pc:sldMk cId="3355127223" sldId="435"/>
            <ac:spMk id="28675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ABA2F21-F15B-E342-9114-50BEDBE0508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4965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0D8D728-0E1B-5948-9614-5C28E8BA371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6018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371192DB-C40F-5747-9547-ACED72E03579}" type="slidenum">
              <a:rPr lang="en-US"/>
              <a:pPr/>
              <a:t>2</a:t>
            </a:fld>
            <a:endParaRPr 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7781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4405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88938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75662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44085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49AA9C8-1A67-4083-8035-EACD8F1AA267}" type="datetime1">
              <a:rPr lang="en-US" smtClean="0"/>
              <a:t>1/28/2019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Operating Systems: Lecture 3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EB30DB-1162-9C49-B8C5-04F23F6D330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521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8B6E29-8AFF-4B80-BBD7-DE27C3D9D44E}" type="datetime1">
              <a:rPr lang="en-US" smtClean="0"/>
              <a:t>1/28/2019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Operating Systems: Lecture 3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E88C0B-2D3D-8F4F-8D58-E142EF8FCAE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762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8F779E-7BBB-4500-AB23-EB3AB69C063A}" type="datetime1">
              <a:rPr lang="en-US" smtClean="0"/>
              <a:t>1/28/2019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Operating Systems: Lecture 3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077AC6-D456-C645-9D18-CB10EBB2F82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719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D026EE-EE9E-4DEB-9E63-D58C392384CB}" type="datetime1">
              <a:rPr lang="en-US" smtClean="0"/>
              <a:t>1/28/2019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Operating Systems: Lecture 3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BE0F1F-2016-AB47-89E8-85EB545AF7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1429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0EA003-7F4A-4E6B-9D40-C74B40B37948}" type="datetime1">
              <a:rPr lang="en-US" smtClean="0"/>
              <a:t>1/28/2019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Operating Systems: Lecture 3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F41C28-608F-1744-BA7B-883A698450F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35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4BA4F41-1BDF-4D37-89C2-19DDA6391D35}" type="datetime1">
              <a:rPr lang="en-US" smtClean="0"/>
              <a:t>1/28/2019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Operating Systems: Lecture 3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07D84A-D9E1-964C-B1EF-5C5C24A64F2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681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A2939F-1068-4F61-B813-73C4E397DB6A}" type="datetime1">
              <a:rPr lang="en-US" smtClean="0"/>
              <a:t>1/28/2019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Operating Systems: Lecture 3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5128F6-75BF-EB48-B5DF-6B7193C5492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611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921B5F-C059-457D-86BF-15443A621AD3}" type="datetime1">
              <a:rPr lang="en-US" smtClean="0"/>
              <a:t>1/28/2019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Operating Systems: Lecture 3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5766FD-8371-0D43-B157-ACE940524EB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781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74658A-EEA3-4F03-8835-DF135C6047D7}" type="datetime1">
              <a:rPr lang="en-US" smtClean="0"/>
              <a:t>1/28/2019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Operating Systems: Lecture 3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C9DFB4-BB63-2E4C-98DC-E7560E7AE71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173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8D5860A-32C2-45B0-ABDD-BE89E75DC95A}" type="datetime1">
              <a:rPr lang="en-US" smtClean="0"/>
              <a:t>1/28/2019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Operating Systems: Lecture 3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28733E-2813-BD40-9E9A-9C3DDCF59C7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461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D0FA81-1F9F-4BF3-BF44-95DD8E0971A3}" type="datetime1">
              <a:rPr lang="en-US" smtClean="0"/>
              <a:t>1/28/2019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Operating Systems: Lecture 3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A1AEF5-A6D0-8343-8DB9-986E296C34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78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5AD243-7709-4202-AB25-77E9FE95C160}" type="datetime1">
              <a:rPr lang="en-US" smtClean="0"/>
              <a:t>1/28/2019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Operating Systems: Lecture 3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CED29A-583A-E14B-925A-0EBF63183D8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275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7B57E27-C908-431B-88B4-359DA82FEF72}" type="datetime1">
              <a:rPr lang="en-US" smtClean="0"/>
              <a:t>1/28/2019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Operating Systems: Lecture 3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792EE8-07C5-384F-B825-8DA5A1E4B67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196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E6DCBFC3-98E1-4404-9AF0-AD1B22CB8521}" type="datetime1">
              <a:rPr lang="en-US" smtClean="0"/>
              <a:t>1/28/2019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/>
              <a:t>Operating Systems: Lecture 3</a:t>
            </a:r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FEFDC01F-0D3D-ED42-A821-F35DC9695E9B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93" r:id="rId1"/>
    <p:sldLayoutId id="2147484381" r:id="rId2"/>
    <p:sldLayoutId id="2147484382" r:id="rId3"/>
    <p:sldLayoutId id="2147484383" r:id="rId4"/>
    <p:sldLayoutId id="2147484384" r:id="rId5"/>
    <p:sldLayoutId id="2147484385" r:id="rId6"/>
    <p:sldLayoutId id="2147484386" r:id="rId7"/>
    <p:sldLayoutId id="2147484387" r:id="rId8"/>
    <p:sldLayoutId id="2147484388" r:id="rId9"/>
    <p:sldLayoutId id="2147484389" r:id="rId10"/>
    <p:sldLayoutId id="2147484390" r:id="rId11"/>
    <p:sldLayoutId id="2147484391" r:id="rId12"/>
    <p:sldLayoutId id="2147484392" r:id="rId13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>
                <a:latin typeface="Garamond" charset="0"/>
              </a:rPr>
              <a:t>EECE.4810/EECE.5730</a:t>
            </a:r>
            <a:br>
              <a:rPr lang="en-US" sz="4600" dirty="0">
                <a:latin typeface="Garamond" charset="0"/>
              </a:rPr>
            </a:br>
            <a:r>
              <a:rPr lang="en-US" sz="4600" dirty="0">
                <a:latin typeface="Garamond" charset="0"/>
              </a:rPr>
              <a:t>Operating Systems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>
            <a:normAutofit/>
          </a:bodyPr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Instructor: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Dr. Michael Geiger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Spring 2019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2: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Processes and process management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More details on fork() and wait()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/>
                <a:cs typeface="Courier New"/>
              </a:rPr>
              <a:t>fork()</a:t>
            </a:r>
            <a:r>
              <a:rPr lang="en-US" dirty="0"/>
              <a:t> return value is:</a:t>
            </a:r>
          </a:p>
          <a:p>
            <a:pPr lvl="1"/>
            <a:r>
              <a:rPr lang="en-US" dirty="0"/>
              <a:t>&lt;0 if </a:t>
            </a:r>
            <a:r>
              <a:rPr lang="en-US" dirty="0">
                <a:latin typeface="Courier New"/>
                <a:cs typeface="Courier New"/>
              </a:rPr>
              <a:t>fork()</a:t>
            </a:r>
            <a:r>
              <a:rPr lang="en-US" dirty="0"/>
              <a:t> fails (no child created)</a:t>
            </a:r>
          </a:p>
          <a:p>
            <a:pPr lvl="1"/>
            <a:r>
              <a:rPr lang="en-US" dirty="0"/>
              <a:t>0 within child process</a:t>
            </a:r>
          </a:p>
          <a:p>
            <a:pPr lvl="1"/>
            <a:r>
              <a:rPr lang="en-US" dirty="0"/>
              <a:t>PID of child (&gt;0) within parent process</a:t>
            </a:r>
          </a:p>
          <a:p>
            <a:r>
              <a:rPr lang="en-US" dirty="0"/>
              <a:t>Can use to differentiate child from parent</a:t>
            </a:r>
          </a:p>
          <a:p>
            <a:pPr lvl="1"/>
            <a:r>
              <a:rPr lang="en-US" dirty="0"/>
              <a:t>Run same program but use conditional statement to send parent/child down different paths</a:t>
            </a:r>
          </a:p>
          <a:p>
            <a:r>
              <a:rPr lang="en-US" dirty="0">
                <a:latin typeface="Courier New"/>
                <a:cs typeface="Courier New"/>
              </a:rPr>
              <a:t>wait()</a:t>
            </a:r>
            <a:r>
              <a:rPr lang="en-US" dirty="0"/>
              <a:t> system call allows parent to wait for child to finish execution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1F85C-0C70-45EE-8C2E-157CA1336080}" type="datetime1">
              <a:rPr lang="en-US" smtClean="0"/>
              <a:t>1/28/2019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Operating Systems: Lecture 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766FD-8371-0D43-B157-ACE940524EB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2916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2: what does program print?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  <a:tabLst>
                <a:tab pos="404813" algn="l"/>
                <a:tab pos="692150" algn="l"/>
                <a:tab pos="923925" algn="l"/>
              </a:tabLst>
            </a:pPr>
            <a:r>
              <a:rPr lang="en-US" sz="3400" dirty="0" err="1">
                <a:latin typeface="Courier New"/>
                <a:cs typeface="Courier New"/>
              </a:rPr>
              <a:t>int</a:t>
            </a:r>
            <a:r>
              <a:rPr lang="en-US" sz="3400" dirty="0">
                <a:latin typeface="Courier New"/>
                <a:cs typeface="Courier New"/>
              </a:rPr>
              <a:t> </a:t>
            </a:r>
            <a:r>
              <a:rPr lang="en-US" sz="3400" dirty="0" err="1">
                <a:latin typeface="Courier New"/>
                <a:cs typeface="Courier New"/>
              </a:rPr>
              <a:t>nums</a:t>
            </a:r>
            <a:r>
              <a:rPr lang="en-US" sz="3400" dirty="0">
                <a:latin typeface="Courier New"/>
                <a:cs typeface="Courier New"/>
              </a:rPr>
              <a:t>[5] = {0,1,2,3,4};</a:t>
            </a:r>
          </a:p>
          <a:p>
            <a:pPr marL="0" indent="0">
              <a:buNone/>
              <a:tabLst>
                <a:tab pos="404813" algn="l"/>
                <a:tab pos="692150" algn="l"/>
                <a:tab pos="923925" algn="l"/>
              </a:tabLst>
            </a:pPr>
            <a:r>
              <a:rPr lang="en-US" sz="3400" dirty="0">
                <a:latin typeface="Courier New"/>
                <a:cs typeface="Courier New"/>
              </a:rPr>
              <a:t> </a:t>
            </a:r>
          </a:p>
          <a:p>
            <a:pPr marL="0" indent="0">
              <a:buNone/>
              <a:tabLst>
                <a:tab pos="404813" algn="l"/>
                <a:tab pos="692150" algn="l"/>
                <a:tab pos="923925" algn="l"/>
              </a:tabLst>
            </a:pPr>
            <a:r>
              <a:rPr lang="en-US" sz="3400" dirty="0" err="1">
                <a:latin typeface="Courier New"/>
                <a:cs typeface="Courier New"/>
              </a:rPr>
              <a:t>int</a:t>
            </a:r>
            <a:r>
              <a:rPr lang="en-US" sz="3400" dirty="0">
                <a:latin typeface="Courier New"/>
                <a:cs typeface="Courier New"/>
              </a:rPr>
              <a:t> main() {</a:t>
            </a:r>
          </a:p>
          <a:p>
            <a:pPr marL="0" indent="0">
              <a:buNone/>
              <a:tabLst>
                <a:tab pos="404813" algn="l"/>
                <a:tab pos="692150" algn="l"/>
                <a:tab pos="923925" algn="l"/>
              </a:tabLst>
            </a:pPr>
            <a:r>
              <a:rPr lang="en-US" sz="3400" dirty="0">
                <a:latin typeface="Courier New"/>
                <a:cs typeface="Courier New"/>
              </a:rPr>
              <a:t>	</a:t>
            </a:r>
            <a:r>
              <a:rPr lang="en-US" sz="3400" dirty="0" err="1">
                <a:latin typeface="Courier New"/>
                <a:cs typeface="Courier New"/>
              </a:rPr>
              <a:t>int</a:t>
            </a:r>
            <a:r>
              <a:rPr lang="en-US" sz="3400" dirty="0">
                <a:latin typeface="Courier New"/>
                <a:cs typeface="Courier New"/>
              </a:rPr>
              <a:t> </a:t>
            </a:r>
            <a:r>
              <a:rPr lang="en-US" sz="3400" dirty="0" err="1">
                <a:latin typeface="Courier New"/>
                <a:cs typeface="Courier New"/>
              </a:rPr>
              <a:t>i</a:t>
            </a:r>
            <a:r>
              <a:rPr lang="en-US" sz="3400" dirty="0">
                <a:latin typeface="Courier New"/>
                <a:cs typeface="Courier New"/>
              </a:rPr>
              <a:t>;</a:t>
            </a:r>
          </a:p>
          <a:p>
            <a:pPr marL="0" indent="0">
              <a:buNone/>
              <a:tabLst>
                <a:tab pos="404813" algn="l"/>
                <a:tab pos="692150" algn="l"/>
                <a:tab pos="923925" algn="l"/>
              </a:tabLst>
            </a:pPr>
            <a:r>
              <a:rPr lang="en-US" sz="3400" dirty="0">
                <a:latin typeface="Courier New"/>
                <a:cs typeface="Courier New"/>
              </a:rPr>
              <a:t>	</a:t>
            </a:r>
            <a:r>
              <a:rPr lang="en-US" sz="3400" dirty="0" err="1">
                <a:latin typeface="Courier New"/>
                <a:cs typeface="Courier New"/>
              </a:rPr>
              <a:t>pid_t</a:t>
            </a:r>
            <a:r>
              <a:rPr lang="en-US" sz="3400" dirty="0">
                <a:latin typeface="Courier New"/>
                <a:cs typeface="Courier New"/>
              </a:rPr>
              <a:t> </a:t>
            </a:r>
            <a:r>
              <a:rPr lang="en-US" sz="3400" dirty="0" err="1">
                <a:latin typeface="Courier New"/>
                <a:cs typeface="Courier New"/>
              </a:rPr>
              <a:t>pid</a:t>
            </a:r>
            <a:r>
              <a:rPr lang="en-US" sz="3400" dirty="0">
                <a:latin typeface="Courier New"/>
                <a:cs typeface="Courier New"/>
              </a:rPr>
              <a:t>;</a:t>
            </a:r>
          </a:p>
          <a:p>
            <a:pPr marL="0" indent="0">
              <a:buNone/>
              <a:tabLst>
                <a:tab pos="404813" algn="l"/>
                <a:tab pos="692150" algn="l"/>
                <a:tab pos="923925" algn="l"/>
              </a:tabLst>
            </a:pPr>
            <a:r>
              <a:rPr lang="en-US" sz="3400" dirty="0">
                <a:latin typeface="Courier New"/>
                <a:cs typeface="Courier New"/>
              </a:rPr>
              <a:t> </a:t>
            </a:r>
          </a:p>
          <a:p>
            <a:pPr marL="0" indent="0">
              <a:buNone/>
              <a:tabLst>
                <a:tab pos="404813" algn="l"/>
                <a:tab pos="692150" algn="l"/>
                <a:tab pos="923925" algn="l"/>
              </a:tabLst>
            </a:pPr>
            <a:r>
              <a:rPr lang="en-US" sz="3400" dirty="0">
                <a:latin typeface="Courier New"/>
                <a:cs typeface="Courier New"/>
              </a:rPr>
              <a:t>	</a:t>
            </a:r>
            <a:r>
              <a:rPr lang="en-US" sz="3400" dirty="0" err="1">
                <a:latin typeface="Courier New"/>
                <a:cs typeface="Courier New"/>
              </a:rPr>
              <a:t>pid</a:t>
            </a:r>
            <a:r>
              <a:rPr lang="en-US" sz="3400" dirty="0">
                <a:latin typeface="Courier New"/>
                <a:cs typeface="Courier New"/>
              </a:rPr>
              <a:t> = fork();</a:t>
            </a:r>
          </a:p>
          <a:p>
            <a:pPr marL="0" indent="0">
              <a:buNone/>
              <a:tabLst>
                <a:tab pos="404813" algn="l"/>
                <a:tab pos="692150" algn="l"/>
                <a:tab pos="923925" algn="l"/>
              </a:tabLst>
            </a:pPr>
            <a:r>
              <a:rPr lang="en-US" sz="3400" dirty="0">
                <a:latin typeface="Courier New"/>
                <a:cs typeface="Courier New"/>
              </a:rPr>
              <a:t> </a:t>
            </a:r>
          </a:p>
          <a:p>
            <a:pPr marL="0" indent="0">
              <a:buNone/>
              <a:tabLst>
                <a:tab pos="404813" algn="l"/>
                <a:tab pos="692150" algn="l"/>
                <a:tab pos="923925" algn="l"/>
              </a:tabLst>
            </a:pPr>
            <a:r>
              <a:rPr lang="en-US" sz="3400" dirty="0">
                <a:latin typeface="Courier New"/>
                <a:cs typeface="Courier New"/>
              </a:rPr>
              <a:t>	if (</a:t>
            </a:r>
            <a:r>
              <a:rPr lang="en-US" sz="3400" dirty="0" err="1">
                <a:latin typeface="Courier New"/>
                <a:cs typeface="Courier New"/>
              </a:rPr>
              <a:t>pid</a:t>
            </a:r>
            <a:r>
              <a:rPr lang="en-US" sz="3400" dirty="0">
                <a:latin typeface="Courier New"/>
                <a:cs typeface="Courier New"/>
              </a:rPr>
              <a:t> == 0) {</a:t>
            </a:r>
          </a:p>
          <a:p>
            <a:pPr marL="0" indent="0">
              <a:buNone/>
              <a:tabLst>
                <a:tab pos="404813" algn="l"/>
                <a:tab pos="692150" algn="l"/>
                <a:tab pos="923925" algn="l"/>
              </a:tabLst>
            </a:pPr>
            <a:r>
              <a:rPr lang="en-US" sz="3400" dirty="0">
                <a:latin typeface="Courier New"/>
                <a:cs typeface="Courier New"/>
              </a:rPr>
              <a:t>		for (</a:t>
            </a:r>
            <a:r>
              <a:rPr lang="en-US" sz="3400" dirty="0" err="1">
                <a:latin typeface="Courier New"/>
                <a:cs typeface="Courier New"/>
              </a:rPr>
              <a:t>i</a:t>
            </a:r>
            <a:r>
              <a:rPr lang="en-US" sz="3400" dirty="0">
                <a:latin typeface="Courier New"/>
                <a:cs typeface="Courier New"/>
              </a:rPr>
              <a:t> = 0; </a:t>
            </a:r>
            <a:r>
              <a:rPr lang="en-US" sz="3400" dirty="0" err="1">
                <a:latin typeface="Courier New"/>
                <a:cs typeface="Courier New"/>
              </a:rPr>
              <a:t>i</a:t>
            </a:r>
            <a:r>
              <a:rPr lang="en-US" sz="3400" dirty="0">
                <a:latin typeface="Courier New"/>
                <a:cs typeface="Courier New"/>
              </a:rPr>
              <a:t> &lt; 5; </a:t>
            </a:r>
            <a:r>
              <a:rPr lang="en-US" sz="3400" dirty="0" err="1">
                <a:latin typeface="Courier New"/>
                <a:cs typeface="Courier New"/>
              </a:rPr>
              <a:t>i</a:t>
            </a:r>
            <a:r>
              <a:rPr lang="en-US" sz="3400" dirty="0">
                <a:latin typeface="Courier New"/>
                <a:cs typeface="Courier New"/>
              </a:rPr>
              <a:t>++) {</a:t>
            </a:r>
          </a:p>
          <a:p>
            <a:pPr marL="0" indent="0">
              <a:buNone/>
              <a:tabLst>
                <a:tab pos="404813" algn="l"/>
                <a:tab pos="692150" algn="l"/>
                <a:tab pos="923925" algn="l"/>
              </a:tabLst>
            </a:pPr>
            <a:r>
              <a:rPr lang="en-US" sz="3400" dirty="0">
                <a:latin typeface="Courier New"/>
                <a:cs typeface="Courier New"/>
              </a:rPr>
              <a:t>			</a:t>
            </a:r>
            <a:r>
              <a:rPr lang="en-US" sz="3400" dirty="0" err="1">
                <a:latin typeface="Courier New"/>
                <a:cs typeface="Courier New"/>
              </a:rPr>
              <a:t>nums</a:t>
            </a:r>
            <a:r>
              <a:rPr lang="en-US" sz="3400" dirty="0">
                <a:latin typeface="Courier New"/>
                <a:cs typeface="Courier New"/>
              </a:rPr>
              <a:t>[</a:t>
            </a:r>
            <a:r>
              <a:rPr lang="en-US" sz="3400" dirty="0" err="1">
                <a:latin typeface="Courier New"/>
                <a:cs typeface="Courier New"/>
              </a:rPr>
              <a:t>i</a:t>
            </a:r>
            <a:r>
              <a:rPr lang="en-US" sz="3400" dirty="0">
                <a:latin typeface="Courier New"/>
                <a:cs typeface="Courier New"/>
              </a:rPr>
              <a:t>] *= -</a:t>
            </a:r>
            <a:r>
              <a:rPr lang="en-US" sz="3400" dirty="0" err="1">
                <a:latin typeface="Courier New"/>
                <a:cs typeface="Courier New"/>
              </a:rPr>
              <a:t>i</a:t>
            </a:r>
            <a:r>
              <a:rPr lang="en-US" sz="3400" dirty="0">
                <a:latin typeface="Courier New"/>
                <a:cs typeface="Courier New"/>
              </a:rPr>
              <a:t>;</a:t>
            </a:r>
          </a:p>
          <a:p>
            <a:pPr marL="0" indent="0">
              <a:buNone/>
              <a:tabLst>
                <a:tab pos="404813" algn="l"/>
                <a:tab pos="692150" algn="l"/>
                <a:tab pos="923925" algn="l"/>
              </a:tabLst>
            </a:pPr>
            <a:r>
              <a:rPr lang="en-US" sz="3400" dirty="0">
                <a:latin typeface="Courier New"/>
                <a:cs typeface="Courier New"/>
              </a:rPr>
              <a:t>			</a:t>
            </a:r>
            <a:r>
              <a:rPr lang="en-US" sz="3400" dirty="0" err="1">
                <a:latin typeface="Courier New"/>
                <a:cs typeface="Courier New"/>
              </a:rPr>
              <a:t>printf</a:t>
            </a:r>
            <a:r>
              <a:rPr lang="en-US" sz="3400" dirty="0">
                <a:latin typeface="Courier New"/>
                <a:cs typeface="Courier New"/>
              </a:rPr>
              <a:t>("CHILD: %d\n", </a:t>
            </a:r>
            <a:r>
              <a:rPr lang="en-US" sz="3400" dirty="0" err="1">
                <a:latin typeface="Courier New"/>
                <a:cs typeface="Courier New"/>
              </a:rPr>
              <a:t>nums</a:t>
            </a:r>
            <a:r>
              <a:rPr lang="en-US" sz="3400" dirty="0">
                <a:latin typeface="Courier New"/>
                <a:cs typeface="Courier New"/>
              </a:rPr>
              <a:t>[</a:t>
            </a:r>
            <a:r>
              <a:rPr lang="en-US" sz="3400" dirty="0" err="1">
                <a:latin typeface="Courier New"/>
                <a:cs typeface="Courier New"/>
              </a:rPr>
              <a:t>i</a:t>
            </a:r>
            <a:r>
              <a:rPr lang="en-US" sz="3400" dirty="0">
                <a:latin typeface="Courier New"/>
                <a:cs typeface="Courier New"/>
              </a:rPr>
              <a:t>]);</a:t>
            </a:r>
          </a:p>
          <a:p>
            <a:pPr marL="0" indent="0">
              <a:buNone/>
              <a:tabLst>
                <a:tab pos="404813" algn="l"/>
                <a:tab pos="692150" algn="l"/>
                <a:tab pos="923925" algn="l"/>
              </a:tabLst>
            </a:pPr>
            <a:r>
              <a:rPr lang="en-US" sz="3400" dirty="0">
                <a:latin typeface="Courier New"/>
                <a:cs typeface="Courier New"/>
              </a:rPr>
              <a:t>		}</a:t>
            </a:r>
          </a:p>
          <a:p>
            <a:pPr marL="0" indent="0">
              <a:buNone/>
              <a:tabLst>
                <a:tab pos="404813" algn="l"/>
                <a:tab pos="692150" algn="l"/>
                <a:tab pos="923925" algn="l"/>
              </a:tabLst>
            </a:pPr>
            <a:r>
              <a:rPr lang="en-US" sz="3400" dirty="0">
                <a:latin typeface="Courier New"/>
                <a:cs typeface="Courier New"/>
              </a:rPr>
              <a:t>	}</a:t>
            </a:r>
          </a:p>
          <a:p>
            <a:pPr marL="0" indent="0">
              <a:buNone/>
              <a:tabLst>
                <a:tab pos="404813" algn="l"/>
                <a:tab pos="692150" algn="l"/>
                <a:tab pos="923925" algn="l"/>
              </a:tabLst>
            </a:pPr>
            <a:r>
              <a:rPr lang="en-US" sz="3400" dirty="0">
                <a:latin typeface="Courier New"/>
                <a:cs typeface="Courier New"/>
              </a:rPr>
              <a:t>	else if (</a:t>
            </a:r>
            <a:r>
              <a:rPr lang="en-US" sz="3400" dirty="0" err="1">
                <a:latin typeface="Courier New"/>
                <a:cs typeface="Courier New"/>
              </a:rPr>
              <a:t>pid</a:t>
            </a:r>
            <a:r>
              <a:rPr lang="en-US" sz="3400" dirty="0">
                <a:latin typeface="Courier New"/>
                <a:cs typeface="Courier New"/>
              </a:rPr>
              <a:t> &gt; 0) {</a:t>
            </a:r>
          </a:p>
          <a:p>
            <a:pPr marL="0" indent="0">
              <a:buNone/>
              <a:tabLst>
                <a:tab pos="404813" algn="l"/>
                <a:tab pos="692150" algn="l"/>
                <a:tab pos="923925" algn="l"/>
              </a:tabLst>
            </a:pPr>
            <a:r>
              <a:rPr lang="en-US" sz="3400" dirty="0">
                <a:latin typeface="Courier New"/>
                <a:cs typeface="Courier New"/>
              </a:rPr>
              <a:t>		wait(NULL);</a:t>
            </a:r>
          </a:p>
          <a:p>
            <a:pPr marL="0" indent="0">
              <a:buNone/>
              <a:tabLst>
                <a:tab pos="404813" algn="l"/>
                <a:tab pos="692150" algn="l"/>
                <a:tab pos="923925" algn="l"/>
              </a:tabLst>
            </a:pPr>
            <a:r>
              <a:rPr lang="en-US" sz="3400" dirty="0">
                <a:latin typeface="Courier New"/>
                <a:cs typeface="Courier New"/>
              </a:rPr>
              <a:t>		for (</a:t>
            </a:r>
            <a:r>
              <a:rPr lang="en-US" sz="3400" dirty="0" err="1">
                <a:latin typeface="Courier New"/>
                <a:cs typeface="Courier New"/>
              </a:rPr>
              <a:t>i</a:t>
            </a:r>
            <a:r>
              <a:rPr lang="en-US" sz="3400" dirty="0">
                <a:latin typeface="Courier New"/>
                <a:cs typeface="Courier New"/>
              </a:rPr>
              <a:t> = 0; </a:t>
            </a:r>
            <a:r>
              <a:rPr lang="en-US" sz="3400" dirty="0" err="1">
                <a:latin typeface="Courier New"/>
                <a:cs typeface="Courier New"/>
              </a:rPr>
              <a:t>i</a:t>
            </a:r>
            <a:r>
              <a:rPr lang="en-US" sz="3400" dirty="0">
                <a:latin typeface="Courier New"/>
                <a:cs typeface="Courier New"/>
              </a:rPr>
              <a:t> &lt; 5; </a:t>
            </a:r>
            <a:r>
              <a:rPr lang="en-US" sz="3400" dirty="0" err="1">
                <a:latin typeface="Courier New"/>
                <a:cs typeface="Courier New"/>
              </a:rPr>
              <a:t>i</a:t>
            </a:r>
            <a:r>
              <a:rPr lang="en-US" sz="3400" dirty="0">
                <a:latin typeface="Courier New"/>
                <a:cs typeface="Courier New"/>
              </a:rPr>
              <a:t>++)</a:t>
            </a:r>
          </a:p>
          <a:p>
            <a:pPr marL="0" indent="0">
              <a:buNone/>
              <a:tabLst>
                <a:tab pos="404813" algn="l"/>
                <a:tab pos="692150" algn="l"/>
                <a:tab pos="923925" algn="l"/>
              </a:tabLst>
            </a:pPr>
            <a:r>
              <a:rPr lang="en-US" sz="3400" dirty="0">
                <a:latin typeface="Courier New"/>
                <a:cs typeface="Courier New"/>
              </a:rPr>
              <a:t>			</a:t>
            </a:r>
            <a:r>
              <a:rPr lang="en-US" sz="3400" dirty="0" err="1">
                <a:latin typeface="Courier New"/>
                <a:cs typeface="Courier New"/>
              </a:rPr>
              <a:t>printf</a:t>
            </a:r>
            <a:r>
              <a:rPr lang="en-US" sz="3400" dirty="0">
                <a:latin typeface="Courier New"/>
                <a:cs typeface="Courier New"/>
              </a:rPr>
              <a:t>("PARENT: %d\n", </a:t>
            </a:r>
            <a:r>
              <a:rPr lang="en-US" sz="3400" dirty="0" err="1">
                <a:latin typeface="Courier New"/>
                <a:cs typeface="Courier New"/>
              </a:rPr>
              <a:t>nums</a:t>
            </a:r>
            <a:r>
              <a:rPr lang="en-US" sz="3400" dirty="0">
                <a:latin typeface="Courier New"/>
                <a:cs typeface="Courier New"/>
              </a:rPr>
              <a:t>[</a:t>
            </a:r>
            <a:r>
              <a:rPr lang="en-US" sz="3400" dirty="0" err="1">
                <a:latin typeface="Courier New"/>
                <a:cs typeface="Courier New"/>
              </a:rPr>
              <a:t>i</a:t>
            </a:r>
            <a:r>
              <a:rPr lang="en-US" sz="3400" dirty="0">
                <a:latin typeface="Courier New"/>
                <a:cs typeface="Courier New"/>
              </a:rPr>
              <a:t>]);</a:t>
            </a:r>
          </a:p>
          <a:p>
            <a:pPr marL="0" indent="0">
              <a:buNone/>
              <a:tabLst>
                <a:tab pos="404813" algn="l"/>
                <a:tab pos="692150" algn="l"/>
                <a:tab pos="923925" algn="l"/>
              </a:tabLst>
            </a:pPr>
            <a:r>
              <a:rPr lang="en-US" sz="3400" dirty="0">
                <a:latin typeface="Courier New"/>
                <a:cs typeface="Courier New"/>
              </a:rPr>
              <a:t>	}</a:t>
            </a:r>
          </a:p>
          <a:p>
            <a:pPr marL="0" indent="0">
              <a:buNone/>
              <a:tabLst>
                <a:tab pos="404813" algn="l"/>
                <a:tab pos="692150" algn="l"/>
                <a:tab pos="923925" algn="l"/>
              </a:tabLst>
            </a:pPr>
            <a:r>
              <a:rPr lang="en-US" sz="3400" dirty="0">
                <a:latin typeface="Courier New"/>
                <a:cs typeface="Courier New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C365C-1429-4269-A439-A45B1B0ABF34}" type="datetime1">
              <a:rPr lang="en-US" smtClean="0"/>
              <a:t>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Operating Systems: Lecture 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6356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Since fork() copies </a:t>
            </a:r>
            <a:r>
              <a:rPr lang="en-US" u="sng" dirty="0"/>
              <a:t>all</a:t>
            </a:r>
            <a:r>
              <a:rPr lang="en-US" dirty="0"/>
              <a:t> data from parent process, parent and child each get own copy</a:t>
            </a:r>
          </a:p>
          <a:p>
            <a:pPr lvl="1"/>
            <a:r>
              <a:rPr lang="en-US" dirty="0"/>
              <a:t>Doesn’t matter if data are local or global</a:t>
            </a:r>
          </a:p>
          <a:p>
            <a:r>
              <a:rPr lang="en-US" dirty="0" err="1">
                <a:latin typeface="Courier New"/>
                <a:cs typeface="Courier New"/>
              </a:rPr>
              <a:t>nums</a:t>
            </a:r>
            <a:r>
              <a:rPr lang="en-US" dirty="0">
                <a:latin typeface="Courier New"/>
                <a:cs typeface="Courier New"/>
              </a:rPr>
              <a:t>[]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/>
              <a:t>array only changed in child</a:t>
            </a:r>
          </a:p>
          <a:p>
            <a:r>
              <a:rPr lang="en-US" dirty="0"/>
              <a:t>Parent doesn’t print its array until child done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Arial"/>
                <a:cs typeface="Arial"/>
              </a:rPr>
              <a:t>So, output is: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CHILD: 0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CHILD: -1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CHILD: -4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CHILD: -9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CHILD: -16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PARENT: 0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PARENT: 1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PARENT: 2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PARENT: 3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PARENT: 4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28CD7-4410-49BE-984B-5BDEDA0085FF}" type="datetime1">
              <a:rPr lang="en-US" smtClean="0"/>
              <a:t>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Operating Systems: Lecture 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3928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Starting new program: exec system calls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start new program, replace address space of current process with new process</a:t>
            </a:r>
          </a:p>
          <a:p>
            <a:r>
              <a:rPr lang="en-US" dirty="0"/>
              <a:t>On UNIX systems, use exec system calls</a:t>
            </a:r>
          </a:p>
          <a:p>
            <a:r>
              <a:rPr lang="en-US" dirty="0"/>
              <a:t>Family of functions allowing you to specify</a:t>
            </a:r>
          </a:p>
          <a:p>
            <a:pPr lvl="1"/>
            <a:r>
              <a:rPr lang="en-US" dirty="0"/>
              <a:t>Location of executable</a:t>
            </a:r>
          </a:p>
          <a:p>
            <a:pPr lvl="2"/>
            <a:r>
              <a:rPr lang="en-US" dirty="0" err="1"/>
              <a:t>execlp</a:t>
            </a:r>
            <a:r>
              <a:rPr lang="en-US" dirty="0"/>
              <a:t>(), </a:t>
            </a:r>
            <a:r>
              <a:rPr lang="en-US" dirty="0" err="1"/>
              <a:t>execvp</a:t>
            </a:r>
            <a:r>
              <a:rPr lang="en-US" dirty="0"/>
              <a:t>() don’t require full path</a:t>
            </a:r>
          </a:p>
          <a:p>
            <a:pPr lvl="1"/>
            <a:r>
              <a:rPr lang="en-US" dirty="0"/>
              <a:t>Command line arguments to executable, either as</a:t>
            </a:r>
          </a:p>
          <a:p>
            <a:pPr lvl="2"/>
            <a:r>
              <a:rPr lang="en-US" dirty="0"/>
              <a:t>Separate strings passed to </a:t>
            </a:r>
            <a:r>
              <a:rPr lang="en-US" dirty="0" err="1"/>
              <a:t>execl</a:t>
            </a:r>
            <a:r>
              <a:rPr lang="en-US" dirty="0"/>
              <a:t>(), </a:t>
            </a:r>
            <a:r>
              <a:rPr lang="en-US" dirty="0" err="1"/>
              <a:t>execle</a:t>
            </a:r>
            <a:r>
              <a:rPr lang="en-US" dirty="0"/>
              <a:t>(), </a:t>
            </a:r>
            <a:r>
              <a:rPr lang="en-US" dirty="0" err="1"/>
              <a:t>execlp</a:t>
            </a:r>
            <a:r>
              <a:rPr lang="en-US" dirty="0"/>
              <a:t>()</a:t>
            </a:r>
          </a:p>
          <a:p>
            <a:pPr lvl="2"/>
            <a:r>
              <a:rPr lang="en-US" dirty="0"/>
              <a:t>Array of strings passed to </a:t>
            </a:r>
            <a:r>
              <a:rPr lang="en-US" dirty="0" err="1"/>
              <a:t>execv</a:t>
            </a:r>
            <a:r>
              <a:rPr lang="en-US" dirty="0"/>
              <a:t>(), </a:t>
            </a:r>
            <a:r>
              <a:rPr lang="en-US" dirty="0" err="1"/>
              <a:t>execve</a:t>
            </a:r>
            <a:r>
              <a:rPr lang="en-US" dirty="0"/>
              <a:t>(), </a:t>
            </a:r>
            <a:r>
              <a:rPr lang="en-US" dirty="0" err="1"/>
              <a:t>execvp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Optional list of new environment variables</a:t>
            </a:r>
          </a:p>
          <a:p>
            <a:pPr marL="671512" lvl="2" indent="0">
              <a:buNone/>
            </a:pP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429B2-DFB2-48AA-93F7-4A6B5EA4856A}" type="datetime1">
              <a:rPr lang="en-US" smtClean="0"/>
              <a:t>1/28/2019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Operating Systems: Lecture 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766FD-8371-0D43-B157-ACE940524EB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4826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>
                <a:latin typeface="Garamond"/>
                <a:ea typeface="MS PGothic" charset="0"/>
                <a:cs typeface="Garamond"/>
              </a:rPr>
              <a:t>Forking Separate Process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3340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sz="1600" b="1" dirty="0" err="1">
                <a:latin typeface="Courier New"/>
                <a:cs typeface="Courier New"/>
              </a:rPr>
              <a:t>int</a:t>
            </a:r>
            <a:r>
              <a:rPr lang="en-US" sz="1600" b="1" dirty="0">
                <a:latin typeface="Courier New"/>
                <a:cs typeface="Courier New"/>
              </a:rPr>
              <a:t> main() {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sz="1600" b="1" dirty="0">
                <a:latin typeface="Courier New"/>
                <a:cs typeface="Courier New"/>
              </a:rPr>
              <a:t>	</a:t>
            </a:r>
            <a:r>
              <a:rPr lang="en-US" sz="1600" b="1" dirty="0" err="1">
                <a:latin typeface="Courier New"/>
                <a:cs typeface="Courier New"/>
              </a:rPr>
              <a:t>pid_t</a:t>
            </a:r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b="1" dirty="0" err="1">
                <a:latin typeface="Courier New"/>
                <a:cs typeface="Courier New"/>
              </a:rPr>
              <a:t>pid</a:t>
            </a:r>
            <a:r>
              <a:rPr lang="en-US" sz="1600" b="1" dirty="0">
                <a:latin typeface="Courier New"/>
                <a:cs typeface="Courier New"/>
              </a:rPr>
              <a:t>;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sz="1600" b="1" dirty="0">
                <a:latin typeface="Courier New"/>
                <a:cs typeface="Courier New"/>
              </a:rPr>
              <a:t>	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sz="1600" b="1" dirty="0">
                <a:latin typeface="Courier New"/>
                <a:cs typeface="Courier New"/>
              </a:rPr>
              <a:t>	</a:t>
            </a:r>
            <a:r>
              <a:rPr lang="en-US" sz="1600" b="1" dirty="0" err="1">
                <a:latin typeface="Courier New"/>
                <a:cs typeface="Courier New"/>
              </a:rPr>
              <a:t>pid</a:t>
            </a:r>
            <a:r>
              <a:rPr lang="en-US" sz="1600" b="1" dirty="0">
                <a:latin typeface="Courier New"/>
                <a:cs typeface="Courier New"/>
              </a:rPr>
              <a:t> = fork();		// Create a child process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sz="1600" b="1" dirty="0">
                <a:latin typeface="Courier New"/>
                <a:cs typeface="Courier New"/>
              </a:rPr>
              <a:t>	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sz="1600" b="1" dirty="0">
                <a:latin typeface="Courier New"/>
                <a:cs typeface="Courier New"/>
              </a:rPr>
              <a:t>	if (</a:t>
            </a:r>
            <a:r>
              <a:rPr lang="en-US" sz="1600" b="1" dirty="0" err="1">
                <a:latin typeface="Courier New"/>
                <a:cs typeface="Courier New"/>
              </a:rPr>
              <a:t>pid</a:t>
            </a:r>
            <a:r>
              <a:rPr lang="en-US" sz="1600" b="1" dirty="0">
                <a:latin typeface="Courier New"/>
                <a:cs typeface="Courier New"/>
              </a:rPr>
              <a:t> &lt; 0) {	// Error occurred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sz="1600" b="1" dirty="0">
                <a:latin typeface="Courier New"/>
                <a:cs typeface="Courier New"/>
              </a:rPr>
              <a:t>		</a:t>
            </a:r>
            <a:r>
              <a:rPr lang="en-US" sz="1600" b="1" dirty="0" err="1">
                <a:latin typeface="Courier New"/>
                <a:cs typeface="Courier New"/>
              </a:rPr>
              <a:t>fprintf</a:t>
            </a:r>
            <a:r>
              <a:rPr lang="en-US" sz="1600" b="1" dirty="0">
                <a:latin typeface="Courier New"/>
                <a:cs typeface="Courier New"/>
              </a:rPr>
              <a:t>(</a:t>
            </a:r>
            <a:r>
              <a:rPr lang="en-US" sz="1600" b="1" dirty="0" err="1">
                <a:latin typeface="Courier New"/>
                <a:cs typeface="Courier New"/>
              </a:rPr>
              <a:t>stderr</a:t>
            </a:r>
            <a:r>
              <a:rPr lang="en-US" sz="1600" b="1" dirty="0">
                <a:latin typeface="Courier New"/>
                <a:cs typeface="Courier New"/>
              </a:rPr>
              <a:t>, "Fork failed");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is-IS" sz="1600" b="1" dirty="0">
                <a:latin typeface="Courier New"/>
                <a:cs typeface="Courier New"/>
              </a:rPr>
              <a:t>		return 1;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is-IS" sz="1600" b="1" dirty="0">
                <a:latin typeface="Courier New"/>
                <a:cs typeface="Courier New"/>
              </a:rPr>
              <a:t>	}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sz="1600" b="1" dirty="0">
                <a:latin typeface="Courier New"/>
                <a:cs typeface="Courier New"/>
              </a:rPr>
              <a:t>	else if (</a:t>
            </a:r>
            <a:r>
              <a:rPr lang="en-US" sz="1600" b="1" dirty="0" err="1">
                <a:latin typeface="Courier New"/>
                <a:cs typeface="Courier New"/>
              </a:rPr>
              <a:t>pid</a:t>
            </a:r>
            <a:r>
              <a:rPr lang="en-US" sz="1600" b="1" dirty="0">
                <a:latin typeface="Courier New"/>
                <a:cs typeface="Courier New"/>
              </a:rPr>
              <a:t> == 0) {	// Child process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sz="1600" b="1" dirty="0">
                <a:latin typeface="Courier New"/>
                <a:cs typeface="Courier New"/>
              </a:rPr>
              <a:t>		</a:t>
            </a:r>
            <a:r>
              <a:rPr lang="en-US" sz="1600" b="1" dirty="0" err="1">
                <a:latin typeface="Courier New"/>
                <a:cs typeface="Courier New"/>
              </a:rPr>
              <a:t>printf</a:t>
            </a:r>
            <a:r>
              <a:rPr lang="en-US" sz="1600" b="1" dirty="0">
                <a:latin typeface="Courier New"/>
                <a:cs typeface="Courier New"/>
              </a:rPr>
              <a:t>("Child: listing of current directory\n\n");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sz="1600" b="1" dirty="0">
                <a:latin typeface="Courier New"/>
                <a:cs typeface="Courier New"/>
              </a:rPr>
              <a:t>		</a:t>
            </a:r>
            <a:r>
              <a:rPr lang="en-US" sz="1600" b="1" dirty="0" err="1">
                <a:latin typeface="Courier New"/>
                <a:cs typeface="Courier New"/>
              </a:rPr>
              <a:t>execlp</a:t>
            </a:r>
            <a:r>
              <a:rPr lang="en-US" sz="1600" b="1" dirty="0">
                <a:latin typeface="Courier New"/>
                <a:cs typeface="Courier New"/>
              </a:rPr>
              <a:t>("/bin/</a:t>
            </a:r>
            <a:r>
              <a:rPr lang="en-US" sz="1600" b="1" dirty="0" err="1">
                <a:latin typeface="Courier New"/>
                <a:cs typeface="Courier New"/>
              </a:rPr>
              <a:t>ls</a:t>
            </a:r>
            <a:r>
              <a:rPr lang="en-US" sz="1600" b="1" dirty="0">
                <a:latin typeface="Courier New"/>
                <a:cs typeface="Courier New"/>
              </a:rPr>
              <a:t>", "</a:t>
            </a:r>
            <a:r>
              <a:rPr lang="en-US" sz="1600" b="1" dirty="0" err="1">
                <a:latin typeface="Courier New"/>
                <a:cs typeface="Courier New"/>
              </a:rPr>
              <a:t>ls</a:t>
            </a:r>
            <a:r>
              <a:rPr lang="en-US" sz="1600" b="1" dirty="0">
                <a:latin typeface="Courier New"/>
                <a:cs typeface="Courier New"/>
              </a:rPr>
              <a:t>", NULL);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sz="1600" b="1" dirty="0">
                <a:latin typeface="Courier New"/>
                <a:cs typeface="Courier New"/>
              </a:rPr>
              <a:t>	}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sz="1600" b="1" dirty="0">
                <a:latin typeface="Courier New"/>
                <a:cs typeface="Courier New"/>
              </a:rPr>
              <a:t>	else {		// Parent process—wait for child to complete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sz="1600" b="1" dirty="0">
                <a:latin typeface="Courier New"/>
                <a:cs typeface="Courier New"/>
              </a:rPr>
              <a:t>		</a:t>
            </a:r>
            <a:r>
              <a:rPr lang="en-US" sz="1600" b="1" dirty="0" err="1">
                <a:latin typeface="Courier New"/>
                <a:cs typeface="Courier New"/>
              </a:rPr>
              <a:t>printf</a:t>
            </a:r>
            <a:r>
              <a:rPr lang="en-US" sz="1600" b="1" dirty="0">
                <a:latin typeface="Courier New"/>
                <a:cs typeface="Courier New"/>
              </a:rPr>
              <a:t>("Parent: waits for child to complete\n\n");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sz="1600" b="1" dirty="0">
                <a:latin typeface="Courier New"/>
                <a:cs typeface="Courier New"/>
              </a:rPr>
              <a:t>		wait(NULL);		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sz="1600" b="1" dirty="0">
                <a:latin typeface="Courier New"/>
                <a:cs typeface="Courier New"/>
              </a:rPr>
              <a:t>		</a:t>
            </a:r>
            <a:r>
              <a:rPr lang="en-US" sz="1600" b="1" dirty="0" err="1">
                <a:latin typeface="Courier New"/>
                <a:cs typeface="Courier New"/>
              </a:rPr>
              <a:t>printf</a:t>
            </a:r>
            <a:r>
              <a:rPr lang="en-US" sz="1600" b="1" dirty="0">
                <a:latin typeface="Courier New"/>
                <a:cs typeface="Courier New"/>
              </a:rPr>
              <a:t>("Child complete\n\n");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sz="1600" b="1" dirty="0">
                <a:latin typeface="Courier New"/>
                <a:cs typeface="Courier New"/>
              </a:rPr>
              <a:t>	}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sz="1600" b="1" dirty="0">
                <a:latin typeface="Courier New"/>
                <a:cs typeface="Courier New"/>
              </a:rPr>
              <a:t>	return 0;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sz="1600" b="1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96F8B-08A9-4A01-A388-DFF7EB5EA903}" type="datetime1">
              <a:rPr lang="en-US" smtClean="0"/>
              <a:t>1/28/2019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Operating Systems: Lecture 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2714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Garamond"/>
                <a:ea typeface="MS PGothic" charset="0"/>
                <a:cs typeface="Garamond"/>
              </a:rPr>
              <a:t>Process Termination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Helvetica" charset="0"/>
                <a:ea typeface="MS PGothic" charset="0"/>
              </a:rPr>
              <a:t>Process ends using 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MS PGothic" charset="0"/>
                <a:cs typeface="Courier New" charset="0"/>
              </a:rPr>
              <a:t>exit()</a:t>
            </a:r>
            <a:r>
              <a:rPr lang="en-US" dirty="0">
                <a:latin typeface="Helvetica" charset="0"/>
                <a:ea typeface="MS PGothic" charset="0"/>
                <a:cs typeface="Courier New" charset="0"/>
              </a:rPr>
              <a:t> system call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  <a:cs typeface="Courier New" charset="0"/>
              </a:rPr>
              <a:t>May be explicit, implicit (return from main </a:t>
            </a:r>
            <a:r>
              <a:rPr lang="en-US" dirty="0">
                <a:latin typeface="Helvetica" charset="0"/>
                <a:ea typeface="MS PGothic" charset="0"/>
                <a:cs typeface="Courier New" charset="0"/>
                <a:sym typeface="Wingdings"/>
              </a:rPr>
              <a:t> </a:t>
            </a:r>
            <a:r>
              <a:rPr lang="en-US" b="1" dirty="0">
                <a:latin typeface="Courier New"/>
                <a:ea typeface="MS PGothic" charset="0"/>
                <a:cs typeface="Courier New"/>
                <a:sym typeface="Wingdings"/>
              </a:rPr>
              <a:t>exit()</a:t>
            </a:r>
            <a:r>
              <a:rPr lang="en-US" dirty="0">
                <a:latin typeface="Helvetica" charset="0"/>
                <a:ea typeface="MS PGothic" charset="0"/>
                <a:cs typeface="Courier New" charset="0"/>
                <a:sym typeface="Wingdings"/>
              </a:rPr>
              <a:t>)</a:t>
            </a:r>
            <a:endParaRPr lang="en-US" dirty="0">
              <a:latin typeface="Helvetica" charset="0"/>
              <a:ea typeface="MS PGothic" charset="0"/>
            </a:endParaRP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Returns  status data from child to parent (via 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ＭＳ Ｐゴシック" charset="0"/>
                <a:cs typeface="Courier New" charset="0"/>
              </a:rPr>
              <a:t>wait()</a:t>
            </a:r>
            <a:r>
              <a:rPr lang="en-US" dirty="0">
                <a:latin typeface="Helvetica" charset="0"/>
                <a:ea typeface="MS PGothic" charset="0"/>
              </a:rPr>
              <a:t>)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Process’</a:t>
            </a:r>
            <a:r>
              <a:rPr lang="en-US" altLang="ja-JP" dirty="0">
                <a:latin typeface="Helvetica" charset="0"/>
                <a:ea typeface="MS PGothic" charset="0"/>
              </a:rPr>
              <a:t> resources are </a:t>
            </a:r>
            <a:r>
              <a:rPr lang="en-US" altLang="ja-JP" dirty="0" err="1">
                <a:latin typeface="Helvetica" charset="0"/>
                <a:ea typeface="MS PGothic" charset="0"/>
              </a:rPr>
              <a:t>deallocated</a:t>
            </a:r>
            <a:r>
              <a:rPr lang="en-US" altLang="ja-JP" dirty="0">
                <a:latin typeface="Helvetica" charset="0"/>
                <a:ea typeface="MS PGothic" charset="0"/>
              </a:rPr>
              <a:t> by operating system</a:t>
            </a:r>
            <a:endParaRPr lang="en-US" dirty="0">
              <a:latin typeface="Helvetica" charset="0"/>
              <a:ea typeface="MS PGothic" charset="0"/>
            </a:endParaRPr>
          </a:p>
          <a:p>
            <a:r>
              <a:rPr lang="en-US" dirty="0">
                <a:latin typeface="Helvetica" charset="0"/>
                <a:ea typeface="MS PGothic" charset="0"/>
              </a:rPr>
              <a:t>Parent may 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MS PGothic" charset="0"/>
                <a:cs typeface="Courier New" charset="0"/>
              </a:rPr>
              <a:t>abort()</a:t>
            </a:r>
            <a:r>
              <a:rPr lang="en-US" dirty="0">
                <a:latin typeface="Helvetica" charset="0"/>
                <a:ea typeface="MS PGothic" charset="0"/>
                <a:cs typeface="Courier New" charset="0"/>
              </a:rPr>
              <a:t> executing child process if:</a:t>
            </a:r>
            <a:endParaRPr lang="en-US" dirty="0">
              <a:latin typeface="Helvetica" charset="0"/>
              <a:ea typeface="MS PGothic" charset="0"/>
            </a:endParaRP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Child has exceeded allocated resources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Task assigned to child is no longer required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Parent exiting and </a:t>
            </a:r>
            <a:r>
              <a:rPr lang="en-US">
                <a:latin typeface="Helvetica" charset="0"/>
                <a:ea typeface="MS PGothic" charset="0"/>
              </a:rPr>
              <a:t>OS may </a:t>
            </a:r>
            <a:r>
              <a:rPr lang="en-US" dirty="0">
                <a:latin typeface="Helvetica" charset="0"/>
                <a:ea typeface="MS PGothic" charset="0"/>
              </a:rPr>
              <a:t>not allow child to continue if parent terminates</a:t>
            </a:r>
          </a:p>
          <a:p>
            <a:pPr lvl="2"/>
            <a:r>
              <a:rPr lang="en-US" dirty="0">
                <a:latin typeface="Helvetica" charset="0"/>
                <a:ea typeface="MS PGothic" charset="0"/>
              </a:rPr>
              <a:t>Not true in Linux, for example</a:t>
            </a:r>
          </a:p>
          <a:p>
            <a:pPr lvl="2"/>
            <a:r>
              <a:rPr lang="en-US" dirty="0">
                <a:latin typeface="Helvetica" charset="0"/>
                <a:ea typeface="MS PGothic" charset="0"/>
              </a:rPr>
              <a:t>OS initiates cascading termination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193CD-5F5C-4D1A-A6C3-C61937BDE607}" type="datetime1">
              <a:rPr lang="en-US" smtClean="0"/>
              <a:t>1/28/2019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Operating Systems: Lecture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1272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Garamond"/>
                <a:ea typeface="MS PGothic" charset="0"/>
                <a:cs typeface="Garamond"/>
              </a:rPr>
              <a:t>Process Termination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endParaRPr lang="en-US" sz="800" dirty="0">
              <a:latin typeface="Helvetica" charset="0"/>
              <a:ea typeface="MS PGothic" charset="0"/>
            </a:endParaRPr>
          </a:p>
          <a:p>
            <a:r>
              <a:rPr lang="en-US" dirty="0">
                <a:latin typeface="Helvetica" charset="0"/>
                <a:ea typeface="MS PGothic" charset="0"/>
              </a:rPr>
              <a:t>Parent may 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MS PGothic" charset="0"/>
                <a:cs typeface="Courier New" charset="0"/>
              </a:rPr>
              <a:t>wait()</a:t>
            </a:r>
            <a:r>
              <a:rPr lang="en-US" dirty="0">
                <a:latin typeface="Helvetica" charset="0"/>
                <a:ea typeface="MS PGothic" charset="0"/>
              </a:rPr>
              <a:t> for child termination</a:t>
            </a:r>
          </a:p>
          <a:p>
            <a:pPr lvl="1"/>
            <a:r>
              <a:rPr lang="en-US" b="1" dirty="0">
                <a:latin typeface="Courier New"/>
                <a:ea typeface="MS PGothic" charset="0"/>
                <a:cs typeface="Courier New"/>
              </a:rPr>
              <a:t>wait()</a:t>
            </a:r>
            <a:r>
              <a:rPr lang="en-US" dirty="0">
                <a:latin typeface="Helvetica" charset="0"/>
                <a:ea typeface="MS PGothic" charset="0"/>
              </a:rPr>
              <a:t> returns child PID, passes return status through pointer argument</a:t>
            </a:r>
            <a:endParaRPr lang="en-US" b="1" dirty="0">
              <a:solidFill>
                <a:srgbClr val="000000"/>
              </a:solidFill>
              <a:latin typeface="Courier New" charset="0"/>
              <a:ea typeface="MS PGothic" charset="0"/>
              <a:cs typeface="Courier New" charset="0"/>
            </a:endParaRPr>
          </a:p>
          <a:p>
            <a:pPr>
              <a:buFont typeface="Monotype Sorts" charset="0"/>
              <a:buNone/>
            </a:pPr>
            <a:r>
              <a:rPr lang="en-US" b="1" dirty="0">
                <a:solidFill>
                  <a:srgbClr val="000000"/>
                </a:solidFill>
                <a:latin typeface="Courier New" charset="0"/>
                <a:ea typeface="MS PGothic" charset="0"/>
                <a:cs typeface="Courier New" charset="0"/>
              </a:rPr>
              <a:t>     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ea typeface="MS PGothic" charset="0"/>
                <a:cs typeface="Courier New" charset="0"/>
              </a:rPr>
              <a:t>pid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MS PGothic" charset="0"/>
                <a:cs typeface="Courier New" charset="0"/>
              </a:rPr>
              <a:t> = wait(&amp;status); </a:t>
            </a:r>
          </a:p>
          <a:p>
            <a:r>
              <a:rPr lang="en-US" dirty="0">
                <a:latin typeface="Helvetica" charset="0"/>
                <a:ea typeface="MS PGothic" charset="0"/>
              </a:rPr>
              <a:t>If child terminates before parent invokes </a:t>
            </a:r>
            <a:r>
              <a:rPr lang="en-US" b="1" dirty="0">
                <a:latin typeface="Courier New"/>
                <a:ea typeface="MS PGothic" charset="0"/>
                <a:cs typeface="Courier New"/>
              </a:rPr>
              <a:t>wait()</a:t>
            </a:r>
            <a:r>
              <a:rPr lang="en-US" dirty="0">
                <a:latin typeface="Helvetica" charset="0"/>
                <a:ea typeface="MS PGothic" charset="0"/>
              </a:rPr>
              <a:t>, process is a </a:t>
            </a:r>
            <a:r>
              <a:rPr lang="en-US" b="1" dirty="0">
                <a:solidFill>
                  <a:srgbClr val="3366FF"/>
                </a:solidFill>
                <a:latin typeface="Helvetica" charset="0"/>
                <a:ea typeface="MS PGothic" charset="0"/>
              </a:rPr>
              <a:t>zombie</a:t>
            </a:r>
          </a:p>
          <a:p>
            <a:r>
              <a:rPr lang="en-US" dirty="0">
                <a:latin typeface="Helvetica" charset="0"/>
                <a:ea typeface="MS PGothic" charset="0"/>
              </a:rPr>
              <a:t>If parent terminated without 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MS PGothic" charset="0"/>
                <a:cs typeface="Courier New" charset="0"/>
              </a:rPr>
              <a:t>wait()</a:t>
            </a:r>
            <a:r>
              <a:rPr lang="en-US" dirty="0">
                <a:latin typeface="Helvetica" charset="0"/>
                <a:ea typeface="MS PGothic" charset="0"/>
              </a:rPr>
              <a:t> , process is an </a:t>
            </a:r>
            <a:r>
              <a:rPr lang="en-US" b="1" dirty="0">
                <a:solidFill>
                  <a:srgbClr val="3366FF"/>
                </a:solidFill>
                <a:latin typeface="Helvetica" charset="0"/>
                <a:ea typeface="MS PGothic" charset="0"/>
              </a:rPr>
              <a:t>orphan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Return status must be checked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In Linux, orphans assigned </a:t>
            </a:r>
            <a:r>
              <a:rPr lang="en-US" b="1" dirty="0" err="1">
                <a:latin typeface="Courier New"/>
                <a:ea typeface="MS PGothic" charset="0"/>
                <a:cs typeface="Courier New"/>
              </a:rPr>
              <a:t>init</a:t>
            </a:r>
            <a:r>
              <a:rPr lang="en-US" dirty="0">
                <a:latin typeface="Helvetica" charset="0"/>
                <a:ea typeface="MS PGothic" charset="0"/>
              </a:rPr>
              <a:t> as parent</a:t>
            </a:r>
          </a:p>
          <a:p>
            <a:pPr marL="344487" lvl="1" indent="0">
              <a:buNone/>
            </a:pPr>
            <a:endParaRPr lang="en-US" dirty="0">
              <a:latin typeface="Helvetica" charset="0"/>
              <a:ea typeface="MS PGothic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D0D8E-3477-446C-A41C-72552A77C036}" type="datetime1">
              <a:rPr lang="en-US" smtClean="0"/>
              <a:t>1/28/2019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Operating Systems: Lecture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610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termination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What’s downside of zombie processes?</a:t>
            </a:r>
          </a:p>
          <a:p>
            <a:pPr lvl="1"/>
            <a:r>
              <a:rPr lang="en-US" dirty="0"/>
              <a:t>Unnecessary clutter and use of resources</a:t>
            </a:r>
          </a:p>
          <a:p>
            <a:pPr lvl="1"/>
            <a:r>
              <a:rPr lang="en-US" dirty="0"/>
              <a:t>Worst case: fill process table</a:t>
            </a:r>
          </a:p>
          <a:p>
            <a:r>
              <a:rPr lang="en-US" dirty="0"/>
              <a:t>Any reason to allow orphan processes?</a:t>
            </a:r>
          </a:p>
          <a:p>
            <a:pPr lvl="1"/>
            <a:r>
              <a:rPr lang="en-US" dirty="0"/>
              <a:t>Long running process not requiring user</a:t>
            </a:r>
          </a:p>
          <a:p>
            <a:pPr lvl="1"/>
            <a:r>
              <a:rPr lang="en-US" dirty="0"/>
              <a:t>Indefinitely running background process (daemon)</a:t>
            </a:r>
          </a:p>
          <a:p>
            <a:pPr lvl="2"/>
            <a:r>
              <a:rPr lang="en-US" dirty="0"/>
              <a:t>Examples: respond to network requests (i.e. </a:t>
            </a:r>
            <a:r>
              <a:rPr lang="en-US" dirty="0" err="1"/>
              <a:t>sshd</a:t>
            </a:r>
            <a:r>
              <a:rPr lang="en-US" dirty="0"/>
              <a:t>), system logging (</a:t>
            </a:r>
            <a:r>
              <a:rPr lang="en-US" dirty="0" err="1"/>
              <a:t>syslogd</a:t>
            </a:r>
            <a:r>
              <a:rPr lang="en-US" dirty="0"/>
              <a:t>)</a:t>
            </a:r>
          </a:p>
          <a:p>
            <a:r>
              <a:rPr lang="en-US" dirty="0"/>
              <a:t>Can 1 process be both zombie &amp; orphan?</a:t>
            </a:r>
          </a:p>
          <a:p>
            <a:pPr lvl="1"/>
            <a:r>
              <a:rPr lang="en-US" dirty="0"/>
              <a:t>Sure—child terminates first, then parent terminates without wait</a:t>
            </a:r>
          </a:p>
          <a:p>
            <a:pPr lvl="1"/>
            <a:r>
              <a:rPr lang="en-US" dirty="0"/>
              <a:t>On UNIX system </a:t>
            </a:r>
            <a:r>
              <a:rPr lang="en-US" dirty="0" err="1"/>
              <a:t>init</a:t>
            </a:r>
            <a:r>
              <a:rPr lang="en-US" dirty="0"/>
              <a:t> “adopts” orphans to ensure exit status collected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BF886-C57E-439B-BB13-D002446AAA57}" type="datetime1">
              <a:rPr lang="en-US" smtClean="0"/>
              <a:t>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Operating Systems: Lecture 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622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Final notes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Next time</a:t>
            </a:r>
          </a:p>
          <a:p>
            <a:pPr lvl="1"/>
            <a:r>
              <a:rPr lang="en-US" dirty="0"/>
              <a:t>Inter-process communication</a:t>
            </a:r>
          </a:p>
          <a:p>
            <a:r>
              <a:rPr lang="en-US" dirty="0"/>
              <a:t>Reminders:</a:t>
            </a:r>
          </a:p>
          <a:p>
            <a:pPr lvl="1"/>
            <a:r>
              <a:rPr lang="en-US" dirty="0"/>
              <a:t>Program 1 to be posted this week; due TBD</a:t>
            </a:r>
          </a:p>
          <a:p>
            <a:pPr lvl="1"/>
            <a:r>
              <a:rPr lang="en-US" dirty="0"/>
              <a:t>Office hours for Santosh: M/Th 11:30 AM-1:30 PM</a:t>
            </a:r>
          </a:p>
          <a:p>
            <a:pPr lvl="2"/>
            <a:r>
              <a:rPr lang="en-US" dirty="0"/>
              <a:t>Hours will be in Linux lab (Ball 410)</a:t>
            </a:r>
          </a:p>
          <a:p>
            <a:pPr lvl="2"/>
            <a:r>
              <a:rPr lang="en-US" dirty="0"/>
              <a:t>Will get card access for everyone this week</a:t>
            </a:r>
          </a:p>
          <a:p>
            <a:pPr lvl="1"/>
            <a:r>
              <a:rPr lang="en-US" dirty="0"/>
              <a:t>Need to schedule in-class exams</a:t>
            </a:r>
          </a:p>
          <a:p>
            <a:pPr lvl="2"/>
            <a:r>
              <a:rPr lang="en-US" dirty="0"/>
              <a:t>Original plan won’t work; poll to be posted</a:t>
            </a:r>
          </a:p>
          <a:p>
            <a:pPr lvl="1"/>
            <a:r>
              <a:rPr lang="en-US" dirty="0"/>
              <a:t>Final exam time set: Saturday, 5/11, 8-11 AM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D2AE9EA1-63C9-451D-9E99-59CDF195089B}" type="datetime1">
              <a:rPr lang="en-US" smtClean="0"/>
              <a:t>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Operating Systems: Lecture 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654581FB-8797-014C-8491-7A0C59EBED1B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These slides are adapted from the following sources:</a:t>
            </a:r>
          </a:p>
          <a:p>
            <a:pPr lvl="1"/>
            <a:r>
              <a:rPr lang="en-US" dirty="0" err="1"/>
              <a:t>Silberschatz</a:t>
            </a:r>
            <a:r>
              <a:rPr lang="en-US" dirty="0"/>
              <a:t>, Galvin, &amp; Gagne, </a:t>
            </a:r>
            <a:r>
              <a:rPr lang="en-US" i="1" dirty="0"/>
              <a:t>Operating Systems Concepts</a:t>
            </a:r>
            <a:r>
              <a:rPr lang="en-US" dirty="0"/>
              <a:t>, 9</a:t>
            </a:r>
            <a:r>
              <a:rPr lang="en-US" baseline="30000" dirty="0"/>
              <a:t>th</a:t>
            </a:r>
            <a:r>
              <a:rPr lang="en-US" dirty="0"/>
              <a:t> edition</a:t>
            </a:r>
          </a:p>
          <a:p>
            <a:pPr lvl="1"/>
            <a:r>
              <a:rPr lang="en-US" dirty="0"/>
              <a:t>Chen &amp; </a:t>
            </a:r>
            <a:r>
              <a:rPr lang="en-US" dirty="0" err="1"/>
              <a:t>Madhyastha</a:t>
            </a:r>
            <a:r>
              <a:rPr lang="en-US" dirty="0"/>
              <a:t>, EECS 482 lecture notes, University of Michigan, Fall 2016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AA2C-EA17-42BA-A21D-3420307C21DF}" type="datetime1">
              <a:rPr lang="en-US" smtClean="0"/>
              <a:t>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Operating Systems: Lecture 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730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Lecture outline</a:t>
            </a:r>
          </a:p>
        </p:txBody>
      </p:sp>
      <p:sp>
        <p:nvSpPr>
          <p:cNvPr id="4099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Announcements/reminders</a:t>
            </a:r>
          </a:p>
          <a:p>
            <a:pPr lvl="1"/>
            <a:r>
              <a:rPr lang="en-US" dirty="0"/>
              <a:t>Program 1 to be posted this week; due TBD</a:t>
            </a:r>
          </a:p>
          <a:p>
            <a:pPr lvl="1"/>
            <a:r>
              <a:rPr lang="en-US" dirty="0"/>
              <a:t>Office hours for Santosh: M/Th 11:30 AM-1:30 PM</a:t>
            </a:r>
          </a:p>
          <a:p>
            <a:pPr lvl="2"/>
            <a:r>
              <a:rPr lang="en-US" dirty="0"/>
              <a:t>Hours will be in Linux lab (Ball 410)</a:t>
            </a:r>
          </a:p>
          <a:p>
            <a:pPr lvl="2"/>
            <a:r>
              <a:rPr lang="en-US" dirty="0"/>
              <a:t>Will get card access for everyone this week</a:t>
            </a:r>
          </a:p>
          <a:p>
            <a:pPr lvl="1"/>
            <a:r>
              <a:rPr lang="en-US" dirty="0"/>
              <a:t>Need to schedule in-class exams</a:t>
            </a:r>
          </a:p>
          <a:p>
            <a:pPr lvl="2"/>
            <a:r>
              <a:rPr lang="en-US" dirty="0"/>
              <a:t>Original plan won’t work; poll to be posted</a:t>
            </a:r>
          </a:p>
          <a:p>
            <a:pPr lvl="1"/>
            <a:r>
              <a:rPr lang="en-US" dirty="0"/>
              <a:t>Final exam time set: Saturday, 5/11, 8-11 AM</a:t>
            </a:r>
          </a:p>
          <a:p>
            <a:endParaRPr lang="en-US" dirty="0"/>
          </a:p>
          <a:p>
            <a:r>
              <a:rPr lang="en-US" dirty="0"/>
              <a:t>Today’s lecture: more on processes</a:t>
            </a:r>
          </a:p>
          <a:p>
            <a:pPr lvl="1"/>
            <a:r>
              <a:rPr lang="en-US" dirty="0"/>
              <a:t>Review process basics</a:t>
            </a:r>
          </a:p>
          <a:p>
            <a:pPr lvl="1"/>
            <a:r>
              <a:rPr lang="en-US" dirty="0"/>
              <a:t>Operating on processes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2D8A8011-2F37-4963-969E-FC96A53C9CA0}" type="datetime1">
              <a:rPr lang="en-US" smtClean="0">
                <a:latin typeface="Garamond"/>
              </a:rPr>
              <a:t>1/28/2019</a:t>
            </a:fld>
            <a:endParaRPr lang="en-US" dirty="0">
              <a:latin typeface="Garamond"/>
              <a:cs typeface="Garamond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Operating Systems: Lecture 3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89D3E96A-8697-5D45-A3FC-286C4E3CE4E7}" type="slidenum">
              <a:rPr lang="en-US" smtClean="0">
                <a:latin typeface="Garamond"/>
                <a:cs typeface="Garamond"/>
              </a:rPr>
              <a:pPr/>
              <a:t>2</a:t>
            </a:fld>
            <a:endParaRPr lang="en-US" dirty="0">
              <a:latin typeface="Garamond"/>
              <a:cs typeface="Garamon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Process: program in execution</a:t>
            </a:r>
          </a:p>
          <a:p>
            <a:pPr lvl="1"/>
            <a:r>
              <a:rPr lang="en-US" dirty="0"/>
              <a:t>1+ running pieces of code (</a:t>
            </a:r>
            <a:r>
              <a:rPr lang="en-US" dirty="0">
                <a:solidFill>
                  <a:srgbClr val="0000FF"/>
                </a:solidFill>
              </a:rPr>
              <a:t>threads</a:t>
            </a:r>
            <a:r>
              <a:rPr lang="en-US" dirty="0"/>
              <a:t>) + everything code can read/write</a:t>
            </a:r>
          </a:p>
          <a:p>
            <a:pPr lvl="2"/>
            <a:r>
              <a:rPr lang="en-US" dirty="0"/>
              <a:t>Program counter</a:t>
            </a:r>
          </a:p>
          <a:p>
            <a:pPr lvl="2"/>
            <a:r>
              <a:rPr lang="en-US" dirty="0"/>
              <a:t>Registers</a:t>
            </a:r>
          </a:p>
          <a:p>
            <a:pPr lvl="2"/>
            <a:r>
              <a:rPr lang="en-US" dirty="0"/>
              <a:t>Address space</a:t>
            </a:r>
          </a:p>
          <a:p>
            <a:r>
              <a:rPr lang="en-US" dirty="0"/>
              <a:t>Address space: all code/data stored in memory</a:t>
            </a:r>
          </a:p>
          <a:p>
            <a:pPr lvl="1"/>
            <a:r>
              <a:rPr lang="en-US" dirty="0"/>
              <a:t>Text section: code</a:t>
            </a:r>
          </a:p>
          <a:p>
            <a:pPr lvl="1"/>
            <a:r>
              <a:rPr lang="en-US" dirty="0"/>
              <a:t>Data section: global variables</a:t>
            </a:r>
          </a:p>
          <a:p>
            <a:pPr lvl="1"/>
            <a:r>
              <a:rPr lang="en-US" dirty="0"/>
              <a:t>Stack: temporary data related to functions</a:t>
            </a:r>
          </a:p>
          <a:p>
            <a:pPr lvl="1"/>
            <a:r>
              <a:rPr lang="en-US" dirty="0"/>
              <a:t>Heap: dynamically allocated data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1C731-73C9-4855-BBCC-314F0590DDB2}" type="datetime1">
              <a:rPr lang="en-US" smtClean="0"/>
              <a:t>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Operating Systems: Lecture 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263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Garamond"/>
                <a:ea typeface="MS PGothic" charset="0"/>
                <a:cs typeface="Garamond"/>
              </a:rPr>
              <a:t>Review: Process State</a:t>
            </a:r>
          </a:p>
        </p:txBody>
      </p:sp>
      <p:pic>
        <p:nvPicPr>
          <p:cNvPr id="10243" name="Picture 9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0" y="1143000"/>
            <a:ext cx="6635750" cy="264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0D6D0-3E05-4471-A4E7-A3A97E444DC5}" type="datetime1">
              <a:rPr lang="en-US" smtClean="0"/>
              <a:t>1/28/2019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Operating Systems: Lecture 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3962400"/>
            <a:ext cx="8229600" cy="2168525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>
                <a:latin typeface="Helvetica" charset="0"/>
                <a:ea typeface="MS PGothic" charset="0"/>
              </a:rPr>
              <a:t>new</a:t>
            </a:r>
            <a:r>
              <a:rPr lang="en-US" dirty="0">
                <a:latin typeface="Helvetica" charset="0"/>
                <a:ea typeface="MS PGothic" charset="0"/>
              </a:rPr>
              <a:t>:  Process is being created</a:t>
            </a:r>
          </a:p>
          <a:p>
            <a:r>
              <a:rPr lang="en-US" b="1" dirty="0">
                <a:latin typeface="Helvetica" charset="0"/>
                <a:ea typeface="MS PGothic" charset="0"/>
              </a:rPr>
              <a:t>running</a:t>
            </a:r>
            <a:r>
              <a:rPr lang="en-US" dirty="0">
                <a:latin typeface="Helvetica" charset="0"/>
                <a:ea typeface="MS PGothic" charset="0"/>
              </a:rPr>
              <a:t>:  Instructions are being executed</a:t>
            </a:r>
          </a:p>
          <a:p>
            <a:r>
              <a:rPr lang="en-US" b="1" dirty="0">
                <a:latin typeface="Helvetica" charset="0"/>
                <a:ea typeface="MS PGothic" charset="0"/>
              </a:rPr>
              <a:t>waiting</a:t>
            </a:r>
            <a:r>
              <a:rPr lang="en-US" dirty="0">
                <a:latin typeface="Helvetica" charset="0"/>
                <a:ea typeface="MS PGothic" charset="0"/>
              </a:rPr>
              <a:t>:  Process waiting for some event to occur</a:t>
            </a:r>
          </a:p>
          <a:p>
            <a:r>
              <a:rPr lang="en-US" b="1" dirty="0">
                <a:latin typeface="Helvetica" charset="0"/>
                <a:ea typeface="MS PGothic" charset="0"/>
              </a:rPr>
              <a:t>ready</a:t>
            </a:r>
            <a:r>
              <a:rPr lang="en-US" dirty="0">
                <a:latin typeface="Helvetica" charset="0"/>
                <a:ea typeface="MS PGothic" charset="0"/>
              </a:rPr>
              <a:t>:  Process waiting to be assigned to a processor</a:t>
            </a:r>
          </a:p>
          <a:p>
            <a:r>
              <a:rPr lang="en-US" b="1" dirty="0">
                <a:latin typeface="Helvetica" charset="0"/>
                <a:ea typeface="MS PGothic" charset="0"/>
              </a:rPr>
              <a:t>terminated</a:t>
            </a:r>
            <a:r>
              <a:rPr lang="en-US" dirty="0">
                <a:latin typeface="Helvetica" charset="0"/>
                <a:ea typeface="MS PGothic" charset="0"/>
              </a:rPr>
              <a:t>:  Process has finished execution</a:t>
            </a:r>
          </a:p>
        </p:txBody>
      </p:sp>
    </p:spTree>
    <p:extLst>
      <p:ext uri="{BB962C8B-B14F-4D97-AF65-F5344CB8AC3E}">
        <p14:creationId xmlns:p14="http://schemas.microsoft.com/office/powerpoint/2010/main" val="4108767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Garamond"/>
                <a:ea typeface="MS PGothic" charset="0"/>
                <a:cs typeface="Garamond"/>
              </a:rPr>
              <a:t>Review: Process Control Block (PCB)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" y="1143000"/>
            <a:ext cx="5029200" cy="4987925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latin typeface="Helvetica" charset="0"/>
                <a:ea typeface="MS PGothic" charset="0"/>
              </a:rPr>
              <a:t>Stored in memory</a:t>
            </a:r>
          </a:p>
          <a:p>
            <a:r>
              <a:rPr lang="en-US" dirty="0">
                <a:latin typeface="Helvetica" charset="0"/>
                <a:ea typeface="MS PGothic" charset="0"/>
              </a:rPr>
              <a:t>Used by OS to track process</a:t>
            </a:r>
          </a:p>
          <a:p>
            <a:r>
              <a:rPr lang="en-US" dirty="0">
                <a:latin typeface="Helvetica" charset="0"/>
                <a:ea typeface="MS PGothic" charset="0"/>
              </a:rPr>
              <a:t>Some info updated with every change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Process state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Scheduling queue pointers 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Accounting info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Memory management 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I/O status, 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File list</a:t>
            </a:r>
          </a:p>
          <a:p>
            <a:r>
              <a:rPr lang="en-US" dirty="0">
                <a:latin typeface="Helvetica" charset="0"/>
                <a:ea typeface="MS PGothic" charset="0"/>
              </a:rPr>
              <a:t>Some info updated on </a:t>
            </a:r>
            <a:r>
              <a:rPr lang="en-US" dirty="0">
                <a:solidFill>
                  <a:srgbClr val="0000FF"/>
                </a:solidFill>
                <a:latin typeface="Helvetica" charset="0"/>
                <a:ea typeface="MS PGothic" charset="0"/>
              </a:rPr>
              <a:t>context switch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Running </a:t>
            </a:r>
            <a:r>
              <a:rPr lang="en-US" dirty="0">
                <a:latin typeface="Helvetica" charset="0"/>
                <a:ea typeface="MS PGothic" charset="0"/>
                <a:sym typeface="Wingdings"/>
              </a:rPr>
              <a:t> waiting/ready state</a:t>
            </a:r>
            <a:endParaRPr lang="en-US" dirty="0">
              <a:latin typeface="Helvetica" charset="0"/>
              <a:ea typeface="MS PGothic" charset="0"/>
            </a:endParaRP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Save copies of PC, </a:t>
            </a:r>
            <a:r>
              <a:rPr lang="en-US" dirty="0" err="1">
                <a:latin typeface="Helvetica" charset="0"/>
                <a:ea typeface="MS PGothic" charset="0"/>
              </a:rPr>
              <a:t>regs</a:t>
            </a:r>
            <a:r>
              <a:rPr lang="en-US" dirty="0">
                <a:latin typeface="Helvetica" charset="0"/>
                <a:ea typeface="MS PGothic" charset="0"/>
              </a:rPr>
              <a:t> to PCB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Restored when running again</a:t>
            </a:r>
          </a:p>
          <a:p>
            <a:endParaRPr lang="en-US" dirty="0">
              <a:latin typeface="Helvetica" charset="0"/>
              <a:ea typeface="MS PGothic" charset="0"/>
            </a:endParaRPr>
          </a:p>
          <a:p>
            <a:endParaRPr lang="en-US" dirty="0">
              <a:latin typeface="Helvetica" charset="0"/>
              <a:ea typeface="MS PGothic" charset="0"/>
            </a:endParaRPr>
          </a:p>
        </p:txBody>
      </p:sp>
      <p:pic>
        <p:nvPicPr>
          <p:cNvPr id="11268" name="Picture 9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0400" y="1393825"/>
            <a:ext cx="2795588" cy="448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360CD-A49F-46B0-AA0F-72B617801E55}" type="datetime1">
              <a:rPr lang="en-US" smtClean="0"/>
              <a:t>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Operating Systems: Lecture 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766FD-8371-0D43-B157-ACE940524EB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682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Garamond"/>
                <a:ea typeface="MS PGothic" charset="0"/>
                <a:cs typeface="Garamond"/>
              </a:rPr>
              <a:t>Review: Process creation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000000"/>
                </a:solidFill>
                <a:latin typeface="Helvetica" charset="0"/>
                <a:ea typeface="MS PGothic" charset="0"/>
              </a:rPr>
              <a:t>Each process has to be created by another process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Helvetica" charset="0"/>
                <a:ea typeface="MS PGothic" charset="0"/>
              </a:rPr>
              <a:t>Creator is called </a:t>
            </a:r>
            <a:r>
              <a:rPr lang="en-US" dirty="0">
                <a:solidFill>
                  <a:srgbClr val="0000FF"/>
                </a:solidFill>
                <a:latin typeface="Helvetica" charset="0"/>
                <a:ea typeface="MS PGothic" charset="0"/>
              </a:rPr>
              <a:t>parent</a:t>
            </a:r>
            <a:r>
              <a:rPr lang="en-US" dirty="0">
                <a:solidFill>
                  <a:srgbClr val="000000"/>
                </a:solidFill>
                <a:latin typeface="Helvetica" charset="0"/>
                <a:ea typeface="MS PGothic" charset="0"/>
              </a:rPr>
              <a:t> process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Helvetica" charset="0"/>
                <a:ea typeface="MS PGothic" charset="0"/>
              </a:rPr>
              <a:t>Created process is </a:t>
            </a:r>
            <a:r>
              <a:rPr lang="en-US" dirty="0">
                <a:solidFill>
                  <a:srgbClr val="0000FF"/>
                </a:solidFill>
                <a:latin typeface="Helvetica" charset="0"/>
                <a:ea typeface="MS PGothic" charset="0"/>
              </a:rPr>
              <a:t>child</a:t>
            </a:r>
            <a:r>
              <a:rPr lang="en-US" dirty="0">
                <a:solidFill>
                  <a:srgbClr val="000000"/>
                </a:solidFill>
                <a:latin typeface="Helvetica" charset="0"/>
                <a:ea typeface="MS PGothic" charset="0"/>
              </a:rPr>
              <a:t> process</a:t>
            </a:r>
          </a:p>
          <a:p>
            <a:r>
              <a:rPr lang="en-US" dirty="0">
                <a:solidFill>
                  <a:srgbClr val="000000"/>
                </a:solidFill>
                <a:latin typeface="Helvetica" charset="0"/>
                <a:ea typeface="MS PGothic" charset="0"/>
              </a:rPr>
              <a:t>Children can create other processes, forming </a:t>
            </a:r>
            <a:r>
              <a:rPr lang="en-US" b="1" dirty="0">
                <a:solidFill>
                  <a:srgbClr val="0000FF"/>
                </a:solidFill>
                <a:latin typeface="Helvetica" charset="0"/>
                <a:ea typeface="MS PGothic" charset="0"/>
              </a:rPr>
              <a:t>process tree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Graphical representation of parent/child relationships</a:t>
            </a:r>
          </a:p>
          <a:p>
            <a:r>
              <a:rPr lang="en-US" dirty="0">
                <a:latin typeface="Helvetica" charset="0"/>
                <a:ea typeface="MS PGothic" charset="0"/>
              </a:rPr>
              <a:t>Parent/child processes may share resources</a:t>
            </a:r>
          </a:p>
          <a:p>
            <a:r>
              <a:rPr lang="en-US" dirty="0">
                <a:latin typeface="Helvetica" charset="0"/>
                <a:ea typeface="MS PGothic" charset="0"/>
              </a:rPr>
              <a:t>Parent/child processes may execute concurrently, or parent may wait for child to terminate</a:t>
            </a:r>
          </a:p>
          <a:p>
            <a:pPr lvl="1"/>
            <a:endParaRPr lang="en-US" dirty="0">
              <a:latin typeface="Helvetica" charset="0"/>
              <a:ea typeface="MS PGothic" charset="0"/>
            </a:endParaRPr>
          </a:p>
          <a:p>
            <a:pPr>
              <a:buFont typeface="Monotype Sorts" charset="0"/>
              <a:buNone/>
            </a:pPr>
            <a:endParaRPr lang="en-US" dirty="0">
              <a:latin typeface="Helvetica" charset="0"/>
              <a:ea typeface="MS PGothic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6F362-6445-4553-8E6E-D66933693A64}" type="datetime1">
              <a:rPr lang="en-US" smtClean="0"/>
              <a:t>1/28/2019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Operating Systems: Lecture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400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Garamond"/>
                <a:ea typeface="MS PGothic" charset="0"/>
                <a:cs typeface="Garamond"/>
              </a:rPr>
              <a:t>Review: Process creation (cont.)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43001"/>
            <a:ext cx="8229600" cy="3352800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latin typeface="Helvetica" charset="0"/>
                <a:ea typeface="MS PGothic" charset="0"/>
              </a:rPr>
              <a:t>Address space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Child duplicate of parent</a:t>
            </a:r>
          </a:p>
          <a:p>
            <a:pPr lvl="2"/>
            <a:r>
              <a:rPr lang="en-US" dirty="0">
                <a:latin typeface="Helvetica" charset="0"/>
                <a:ea typeface="MS PGothic" charset="0"/>
              </a:rPr>
              <a:t>Same code/data (initially), different location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Could run same program; could load new program</a:t>
            </a:r>
          </a:p>
          <a:p>
            <a:r>
              <a:rPr lang="en-US" dirty="0">
                <a:latin typeface="Helvetica" charset="0"/>
                <a:ea typeface="MS PGothic" charset="0"/>
              </a:rPr>
              <a:t>UNIX examples</a:t>
            </a:r>
          </a:p>
          <a:p>
            <a:pPr lvl="1"/>
            <a:r>
              <a:rPr lang="en-US" b="1" dirty="0">
                <a:solidFill>
                  <a:srgbClr val="000000"/>
                </a:solidFill>
                <a:latin typeface="Courier New" charset="0"/>
                <a:ea typeface="ＭＳ Ｐゴシック" charset="0"/>
                <a:cs typeface="Courier New" charset="0"/>
              </a:rPr>
              <a:t>fork()</a:t>
            </a:r>
            <a:r>
              <a:rPr lang="en-US" dirty="0">
                <a:solidFill>
                  <a:srgbClr val="000000"/>
                </a:solidFill>
                <a:latin typeface="Helvetica" charset="0"/>
                <a:ea typeface="MS PGothic" charset="0"/>
              </a:rPr>
              <a:t> </a:t>
            </a:r>
            <a:r>
              <a:rPr lang="en-US" dirty="0">
                <a:latin typeface="Helvetica" charset="0"/>
                <a:ea typeface="MS PGothic" charset="0"/>
              </a:rPr>
              <a:t>system call creates new process</a:t>
            </a:r>
          </a:p>
          <a:p>
            <a:pPr lvl="1"/>
            <a:r>
              <a:rPr lang="en-US" b="1" dirty="0">
                <a:solidFill>
                  <a:srgbClr val="000000"/>
                </a:solidFill>
                <a:latin typeface="Courier New" charset="0"/>
                <a:ea typeface="ＭＳ Ｐゴシック" charset="0"/>
                <a:cs typeface="Courier New" charset="0"/>
              </a:rPr>
              <a:t>exec()</a:t>
            </a:r>
            <a:r>
              <a:rPr lang="en-US" dirty="0">
                <a:latin typeface="Helvetica" charset="0"/>
                <a:ea typeface="MS PGothic" charset="0"/>
              </a:rPr>
              <a:t> system call used after a 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ＭＳ Ｐゴシック" charset="0"/>
                <a:cs typeface="Courier New" charset="0"/>
              </a:rPr>
              <a:t>fork()</a:t>
            </a:r>
            <a:r>
              <a:rPr lang="en-US" dirty="0">
                <a:latin typeface="Helvetica" charset="0"/>
                <a:ea typeface="MS PGothic" charset="0"/>
              </a:rPr>
              <a:t> to replace the process’</a:t>
            </a:r>
            <a:r>
              <a:rPr lang="en-US" altLang="ja-JP" dirty="0">
                <a:latin typeface="Helvetica" charset="0"/>
                <a:ea typeface="MS PGothic" charset="0"/>
              </a:rPr>
              <a:t> memory space with a new program</a:t>
            </a:r>
          </a:p>
          <a:p>
            <a:pPr lvl="1"/>
            <a:r>
              <a:rPr lang="en-US" b="1" dirty="0">
                <a:latin typeface="Courier New"/>
                <a:ea typeface="MS PGothic" charset="0"/>
                <a:cs typeface="Courier New"/>
              </a:rPr>
              <a:t>wait()</a:t>
            </a:r>
            <a:r>
              <a:rPr lang="en-US" dirty="0">
                <a:latin typeface="Helvetica" charset="0"/>
                <a:ea typeface="MS PGothic" charset="0"/>
              </a:rPr>
              <a:t> system call ensures child complete before parent continues/exits</a:t>
            </a:r>
          </a:p>
        </p:txBody>
      </p:sp>
      <p:pic>
        <p:nvPicPr>
          <p:cNvPr id="25604" name="Picture 4" descr="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7013" y="4479925"/>
            <a:ext cx="6419850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0DFFBE-FB15-4354-8143-48398BA92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36572-1B56-409E-A554-FA6B0AAE7B12}" type="datetime1">
              <a:rPr lang="en-US" smtClean="0"/>
              <a:t>1/28/2019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4A5742-8AE5-4E06-8BA5-9B71D3782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Operating Systems: Lecture 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06AA35-36A8-44FE-A2C4-92885C422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698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1: process creation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Courier New"/>
                <a:cs typeface="Courier New"/>
              </a:rPr>
              <a:t>fork()</a:t>
            </a:r>
            <a:r>
              <a:rPr lang="en-US" dirty="0"/>
              <a:t> system call creates new process as a duplicate of original process</a:t>
            </a:r>
          </a:p>
          <a:p>
            <a:pPr lvl="1"/>
            <a:r>
              <a:rPr lang="en-US" dirty="0"/>
              <a:t>Copies original address space, code and all</a:t>
            </a:r>
            <a:endParaRPr lang="en-US" dirty="0">
              <a:solidFill>
                <a:srgbClr val="FF0000"/>
              </a:solidFill>
              <a:latin typeface="Courier New"/>
              <a:cs typeface="Courier New"/>
            </a:endParaRPr>
          </a:p>
          <a:p>
            <a:r>
              <a:rPr lang="en-US" dirty="0"/>
              <a:t>Including initial parent process, how many processes does the program below create?</a:t>
            </a:r>
          </a:p>
          <a:p>
            <a:pPr lvl="1"/>
            <a:r>
              <a:rPr lang="en-US" dirty="0"/>
              <a:t>Draw a process tree to support your answer</a:t>
            </a:r>
          </a:p>
          <a:p>
            <a:pPr lvl="1"/>
            <a:endParaRPr lang="en-US" dirty="0"/>
          </a:p>
          <a:p>
            <a:pPr marL="0" marR="0" indent="0" algn="just">
              <a:spcBef>
                <a:spcPts val="0"/>
              </a:spcBef>
              <a:spcAft>
                <a:spcPts val="0"/>
              </a:spcAft>
              <a:buNone/>
              <a:tabLst>
                <a:tab pos="230188" algn="l"/>
              </a:tabLst>
            </a:pPr>
            <a:r>
              <a:rPr lang="en-US" sz="3200" dirty="0" err="1">
                <a:latin typeface="Courier New"/>
                <a:ea typeface="Times New Roman"/>
                <a:cs typeface="Times New Roman"/>
              </a:rPr>
              <a:t>int</a:t>
            </a:r>
            <a:r>
              <a:rPr lang="en-US" sz="3200" dirty="0">
                <a:latin typeface="Courier New"/>
                <a:ea typeface="Times New Roman"/>
                <a:cs typeface="Times New Roman"/>
              </a:rPr>
              <a:t> main() {</a:t>
            </a:r>
            <a:endParaRPr lang="en-US" sz="3200" dirty="0">
              <a:latin typeface="Times New Roman"/>
              <a:ea typeface="Times New Roman"/>
            </a:endParaRPr>
          </a:p>
          <a:p>
            <a:pPr marL="0" marR="0" indent="0" algn="just">
              <a:spcBef>
                <a:spcPts val="0"/>
              </a:spcBef>
              <a:spcAft>
                <a:spcPts val="0"/>
              </a:spcAft>
              <a:buNone/>
              <a:tabLst>
                <a:tab pos="461963" algn="l"/>
              </a:tabLst>
            </a:pPr>
            <a:r>
              <a:rPr lang="en-US" sz="3200" dirty="0">
                <a:latin typeface="Courier New"/>
                <a:ea typeface="Times New Roman"/>
                <a:cs typeface="Times New Roman"/>
              </a:rPr>
              <a:t>	for (</a:t>
            </a:r>
            <a:r>
              <a:rPr lang="en-US" sz="3200" dirty="0" err="1">
                <a:latin typeface="Courier New"/>
                <a:ea typeface="Times New Roman"/>
                <a:cs typeface="Times New Roman"/>
              </a:rPr>
              <a:t>int</a:t>
            </a:r>
            <a:r>
              <a:rPr lang="en-US" sz="3200" dirty="0">
                <a:latin typeface="Courier New"/>
                <a:ea typeface="Times New Roman"/>
                <a:cs typeface="Times New Roman"/>
              </a:rPr>
              <a:t> </a:t>
            </a:r>
            <a:r>
              <a:rPr lang="en-US" sz="3200" dirty="0" err="1">
                <a:latin typeface="Courier New"/>
                <a:ea typeface="Times New Roman"/>
                <a:cs typeface="Times New Roman"/>
              </a:rPr>
              <a:t>i</a:t>
            </a:r>
            <a:r>
              <a:rPr lang="en-US" sz="3200" dirty="0">
                <a:latin typeface="Courier New"/>
                <a:ea typeface="Times New Roman"/>
                <a:cs typeface="Times New Roman"/>
              </a:rPr>
              <a:t> = 0; </a:t>
            </a:r>
            <a:r>
              <a:rPr lang="en-US" sz="3200" dirty="0" err="1">
                <a:latin typeface="Courier New"/>
                <a:ea typeface="Times New Roman"/>
                <a:cs typeface="Times New Roman"/>
              </a:rPr>
              <a:t>i</a:t>
            </a:r>
            <a:r>
              <a:rPr lang="en-US" sz="3200" dirty="0">
                <a:latin typeface="Courier New"/>
                <a:ea typeface="Times New Roman"/>
                <a:cs typeface="Times New Roman"/>
              </a:rPr>
              <a:t> &lt; 4; </a:t>
            </a:r>
            <a:r>
              <a:rPr lang="en-US" sz="3200" dirty="0" err="1">
                <a:latin typeface="Courier New"/>
                <a:ea typeface="Times New Roman"/>
                <a:cs typeface="Times New Roman"/>
              </a:rPr>
              <a:t>i</a:t>
            </a:r>
            <a:r>
              <a:rPr lang="en-US" sz="3200" dirty="0">
                <a:latin typeface="Courier New"/>
                <a:ea typeface="Times New Roman"/>
                <a:cs typeface="Times New Roman"/>
              </a:rPr>
              <a:t>++)</a:t>
            </a:r>
            <a:endParaRPr lang="en-US" sz="3200" dirty="0">
              <a:latin typeface="Times New Roman"/>
              <a:ea typeface="Times New Roman"/>
            </a:endParaRPr>
          </a:p>
          <a:p>
            <a:pPr marL="0" marR="0" indent="0" algn="just">
              <a:spcBef>
                <a:spcPts val="0"/>
              </a:spcBef>
              <a:spcAft>
                <a:spcPts val="0"/>
              </a:spcAft>
              <a:buNone/>
              <a:tabLst>
                <a:tab pos="230188" algn="l"/>
              </a:tabLst>
            </a:pPr>
            <a:r>
              <a:rPr lang="en-US" sz="3200" dirty="0">
                <a:latin typeface="Courier New"/>
                <a:ea typeface="Times New Roman"/>
                <a:cs typeface="Times New Roman"/>
              </a:rPr>
              <a:t>		fork();</a:t>
            </a:r>
            <a:endParaRPr lang="en-US" sz="3200" dirty="0">
              <a:latin typeface="Times New Roman"/>
              <a:ea typeface="Times New Roman"/>
            </a:endParaRPr>
          </a:p>
          <a:p>
            <a:pPr marL="0" marR="0" indent="0" algn="just">
              <a:spcBef>
                <a:spcPts val="0"/>
              </a:spcBef>
              <a:spcAft>
                <a:spcPts val="0"/>
              </a:spcAft>
              <a:buNone/>
              <a:tabLst>
                <a:tab pos="230188" algn="l"/>
              </a:tabLst>
            </a:pPr>
            <a:r>
              <a:rPr lang="en-US" sz="3200" dirty="0">
                <a:latin typeface="Courier New"/>
                <a:ea typeface="Times New Roman"/>
                <a:cs typeface="Times New Roman"/>
              </a:rPr>
              <a:t> </a:t>
            </a:r>
            <a:endParaRPr lang="en-US" sz="3200" dirty="0">
              <a:latin typeface="Times New Roman"/>
              <a:ea typeface="Times New Roman"/>
            </a:endParaRPr>
          </a:p>
          <a:p>
            <a:pPr marL="0" marR="0" indent="0" algn="just">
              <a:spcBef>
                <a:spcPts val="0"/>
              </a:spcBef>
              <a:spcAft>
                <a:spcPts val="0"/>
              </a:spcAft>
              <a:buNone/>
              <a:tabLst>
                <a:tab pos="461963" algn="l"/>
              </a:tabLst>
            </a:pPr>
            <a:r>
              <a:rPr lang="en-US" sz="3200" dirty="0">
                <a:latin typeface="Courier New"/>
                <a:ea typeface="Times New Roman"/>
                <a:cs typeface="Times New Roman"/>
              </a:rPr>
              <a:t>	return 0;</a:t>
            </a:r>
            <a:endParaRPr lang="en-US" sz="3200" dirty="0">
              <a:latin typeface="Times New Roman"/>
              <a:ea typeface="Times New Roman"/>
            </a:endParaRPr>
          </a:p>
          <a:p>
            <a:pPr marL="0" marR="0" indent="0" algn="just">
              <a:spcBef>
                <a:spcPts val="0"/>
              </a:spcBef>
              <a:spcAft>
                <a:spcPts val="0"/>
              </a:spcAft>
              <a:buNone/>
              <a:tabLst>
                <a:tab pos="230188" algn="l"/>
              </a:tabLst>
            </a:pPr>
            <a:r>
              <a:rPr lang="en-US" sz="3200" dirty="0">
                <a:latin typeface="Courier New"/>
                <a:ea typeface="Times New Roman"/>
                <a:cs typeface="Times New Roman"/>
              </a:rPr>
              <a:t>}</a:t>
            </a:r>
            <a:endParaRPr lang="en-US" sz="3200" dirty="0">
              <a:latin typeface="Times New Roman"/>
              <a:ea typeface="Times New Roman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76E4A-D59E-4F71-8B2F-96F99C909CDF}" type="datetime1">
              <a:rPr lang="en-US" smtClean="0"/>
              <a:t>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Operating Systems: Lecture 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3875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 solution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152400" y="1143000"/>
            <a:ext cx="3352800" cy="4987925"/>
          </a:xfrm>
        </p:spPr>
        <p:txBody>
          <a:bodyPr>
            <a:normAutofit/>
          </a:bodyPr>
          <a:lstStyle/>
          <a:p>
            <a:r>
              <a:rPr lang="en-US" dirty="0"/>
              <a:t>Each </a:t>
            </a:r>
            <a:r>
              <a:rPr lang="en-US" dirty="0">
                <a:latin typeface="Courier New"/>
                <a:cs typeface="Courier New"/>
              </a:rPr>
              <a:t>fork()</a:t>
            </a:r>
            <a:r>
              <a:rPr lang="en-US" dirty="0"/>
              <a:t> call creates copy of currently running process</a:t>
            </a:r>
          </a:p>
          <a:p>
            <a:r>
              <a:rPr lang="en-US" dirty="0"/>
              <a:t>Each copy runs same code!</a:t>
            </a:r>
          </a:p>
          <a:p>
            <a:r>
              <a:rPr lang="en-US" dirty="0"/>
              <a:t># processes doubles each loop iteration</a:t>
            </a:r>
          </a:p>
          <a:p>
            <a:pPr marL="0" indent="0">
              <a:buNone/>
            </a:pPr>
            <a:r>
              <a:rPr lang="en-US" sz="2400" dirty="0"/>
              <a:t>1 </a:t>
            </a:r>
            <a:r>
              <a:rPr lang="en-US" sz="2400" dirty="0">
                <a:sym typeface="Wingdings"/>
              </a:rPr>
              <a:t> 2  4  8  </a:t>
            </a:r>
            <a:r>
              <a:rPr lang="en-US" sz="2400" b="1" dirty="0">
                <a:solidFill>
                  <a:srgbClr val="FF0000"/>
                </a:solidFill>
                <a:sym typeface="Wingdings"/>
              </a:rPr>
              <a:t>16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F29CA-E607-429D-9028-665F0C41EA94}" type="datetime1">
              <a:rPr lang="en-US" smtClean="0"/>
              <a:t>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Operating Systems: Lecture 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9" name="Content Placeholder 8"/>
          <p:cNvPicPr>
            <a:picLocks noGrp="1"/>
          </p:cNvPicPr>
          <p:nvPr>
            <p:ph sz="half" idx="2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0194" b="-10194"/>
          <a:stretch/>
        </p:blipFill>
        <p:spPr bwMode="auto">
          <a:xfrm>
            <a:off x="3352800" y="1219200"/>
            <a:ext cx="5791200" cy="4419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26170981"/>
      </p:ext>
    </p:extLst>
  </p:cSld>
  <p:clrMapOvr>
    <a:masterClrMapping/>
  </p:clrMapOvr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7933</TotalTime>
  <Words>1227</Words>
  <Application>Microsoft Office PowerPoint</Application>
  <PresentationFormat>On-screen Show (4:3)</PresentationFormat>
  <Paragraphs>262</Paragraphs>
  <Slides>19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Courier New</vt:lpstr>
      <vt:lpstr>Garamond</vt:lpstr>
      <vt:lpstr>Helvetica</vt:lpstr>
      <vt:lpstr>Monotype Sorts</vt:lpstr>
      <vt:lpstr>Times New Roman</vt:lpstr>
      <vt:lpstr>Wingdings</vt:lpstr>
      <vt:lpstr>Edge</vt:lpstr>
      <vt:lpstr>EECE.4810/EECE.5730 Operating Systems</vt:lpstr>
      <vt:lpstr>Lecture outline</vt:lpstr>
      <vt:lpstr>Review: Processes</vt:lpstr>
      <vt:lpstr>Review: Process State</vt:lpstr>
      <vt:lpstr>Review: Process Control Block (PCB)</vt:lpstr>
      <vt:lpstr>Review: Process creation</vt:lpstr>
      <vt:lpstr>Review: Process creation (cont.)</vt:lpstr>
      <vt:lpstr>Example 1: process creation</vt:lpstr>
      <vt:lpstr>Example 1 solution</vt:lpstr>
      <vt:lpstr>More details on fork() and wait()</vt:lpstr>
      <vt:lpstr>Example 2: what does program print?</vt:lpstr>
      <vt:lpstr>Example 2 solution</vt:lpstr>
      <vt:lpstr>Starting new program: exec system calls</vt:lpstr>
      <vt:lpstr>Forking Separate Process</vt:lpstr>
      <vt:lpstr>Process Termination</vt:lpstr>
      <vt:lpstr>Process Termination</vt:lpstr>
      <vt:lpstr>Process termination questions</vt:lpstr>
      <vt:lpstr>Final notes</vt:lpstr>
      <vt:lpstr>Acknowledgements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Application Programming</dc:title>
  <dc:creator>geigerm</dc:creator>
  <cp:lastModifiedBy>Geiger, Michael J</cp:lastModifiedBy>
  <cp:revision>2065</cp:revision>
  <dcterms:created xsi:type="dcterms:W3CDTF">2006-04-03T05:03:01Z</dcterms:created>
  <dcterms:modified xsi:type="dcterms:W3CDTF">2019-01-28T16:08:09Z</dcterms:modified>
</cp:coreProperties>
</file>