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446" r:id="rId4"/>
    <p:sldId id="447" r:id="rId5"/>
    <p:sldId id="443" r:id="rId6"/>
    <p:sldId id="444" r:id="rId7"/>
    <p:sldId id="445" r:id="rId8"/>
    <p:sldId id="421" r:id="rId9"/>
    <p:sldId id="422" r:id="rId10"/>
    <p:sldId id="424" r:id="rId11"/>
    <p:sldId id="425" r:id="rId12"/>
    <p:sldId id="426" r:id="rId13"/>
    <p:sldId id="428" r:id="rId14"/>
    <p:sldId id="427" r:id="rId15"/>
    <p:sldId id="429" r:id="rId16"/>
    <p:sldId id="430" r:id="rId17"/>
    <p:sldId id="431" r:id="rId18"/>
    <p:sldId id="432" r:id="rId19"/>
    <p:sldId id="433" r:id="rId20"/>
    <p:sldId id="434" r:id="rId21"/>
    <p:sldId id="435" r:id="rId22"/>
    <p:sldId id="436" r:id="rId23"/>
    <p:sldId id="437" r:id="rId24"/>
    <p:sldId id="438" r:id="rId25"/>
    <p:sldId id="441" r:id="rId26"/>
    <p:sldId id="442" r:id="rId2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75F4D5-D9AF-4F01-9F8E-3A0AB16ACC9F}" v="18" dt="2019-02-01T16:33:49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2" autoAdjust="0"/>
    <p:restoredTop sz="89522" autoAdjust="0"/>
  </p:normalViewPr>
  <p:slideViewPr>
    <p:cSldViewPr>
      <p:cViewPr varScale="1">
        <p:scale>
          <a:sx n="82" d="100"/>
          <a:sy n="82" d="100"/>
        </p:scale>
        <p:origin x="18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34" Type="http://schemas.microsoft.com/office/2016/11/relationships/changesInfo" Target="changesInfos/changesInfo1.xml"/><Relationship Id="rId35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DD75F4D5-D9AF-4F01-9F8E-3A0AB16ACC9F}"/>
    <pc:docChg chg="undo redo custSel addSld delSld modSld">
      <pc:chgData name="Geiger, Michael J" userId="13cae92b-b37c-450b-a449-82fcae19569d" providerId="ADAL" clId="{DD75F4D5-D9AF-4F01-9F8E-3A0AB16ACC9F}" dt="2019-02-01T16:33:41.135" v="1836" actId="27636"/>
      <pc:docMkLst>
        <pc:docMk/>
      </pc:docMkLst>
      <pc:sldChg chg="modSp">
        <pc:chgData name="Geiger, Michael J" userId="13cae92b-b37c-450b-a449-82fcae19569d" providerId="ADAL" clId="{DD75F4D5-D9AF-4F01-9F8E-3A0AB16ACC9F}" dt="2019-02-01T15:24:25.592" v="3" actId="20577"/>
        <pc:sldMkLst>
          <pc:docMk/>
          <pc:sldMk cId="0" sldId="256"/>
        </pc:sldMkLst>
        <pc:spChg chg="mod">
          <ac:chgData name="Geiger, Michael J" userId="13cae92b-b37c-450b-a449-82fcae19569d" providerId="ADAL" clId="{DD75F4D5-D9AF-4F01-9F8E-3A0AB16ACC9F}" dt="2019-02-01T15:24:25.592" v="3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DD75F4D5-D9AF-4F01-9F8E-3A0AB16ACC9F}" dt="2019-02-01T16:25:45.236" v="1502" actId="20577"/>
        <pc:sldMkLst>
          <pc:docMk/>
          <pc:sldMk cId="0" sldId="257"/>
        </pc:sldMkLst>
        <pc:spChg chg="mod">
          <ac:chgData name="Geiger, Michael J" userId="13cae92b-b37c-450b-a449-82fcae19569d" providerId="ADAL" clId="{DD75F4D5-D9AF-4F01-9F8E-3A0AB16ACC9F}" dt="2019-02-01T16:25:45.236" v="1502" actId="20577"/>
          <ac:spMkLst>
            <pc:docMk/>
            <pc:sldMk cId="0" sldId="257"/>
            <ac:spMk id="4099" creationId="{00000000-0000-0000-0000-000000000000}"/>
          </ac:spMkLst>
        </pc:spChg>
      </pc:sldChg>
      <pc:sldChg chg="del">
        <pc:chgData name="Geiger, Michael J" userId="13cae92b-b37c-450b-a449-82fcae19569d" providerId="ADAL" clId="{DD75F4D5-D9AF-4F01-9F8E-3A0AB16ACC9F}" dt="2019-02-01T15:33:23.562" v="9" actId="2696"/>
        <pc:sldMkLst>
          <pc:docMk/>
          <pc:sldMk cId="3790849456" sldId="439"/>
        </pc:sldMkLst>
      </pc:sldChg>
      <pc:sldChg chg="del">
        <pc:chgData name="Geiger, Michael J" userId="13cae92b-b37c-450b-a449-82fcae19569d" providerId="ADAL" clId="{DD75F4D5-D9AF-4F01-9F8E-3A0AB16ACC9F}" dt="2019-02-01T15:33:24.796" v="10" actId="2696"/>
        <pc:sldMkLst>
          <pc:docMk/>
          <pc:sldMk cId="4003051732" sldId="440"/>
        </pc:sldMkLst>
      </pc:sldChg>
      <pc:sldChg chg="modSp">
        <pc:chgData name="Geiger, Michael J" userId="13cae92b-b37c-450b-a449-82fcae19569d" providerId="ADAL" clId="{DD75F4D5-D9AF-4F01-9F8E-3A0AB16ACC9F}" dt="2019-02-01T16:33:41.135" v="1836" actId="27636"/>
        <pc:sldMkLst>
          <pc:docMk/>
          <pc:sldMk cId="1641806243" sldId="441"/>
        </pc:sldMkLst>
        <pc:spChg chg="mod">
          <ac:chgData name="Geiger, Michael J" userId="13cae92b-b37c-450b-a449-82fcae19569d" providerId="ADAL" clId="{DD75F4D5-D9AF-4F01-9F8E-3A0AB16ACC9F}" dt="2019-02-01T16:33:41.135" v="1836" actId="27636"/>
          <ac:spMkLst>
            <pc:docMk/>
            <pc:sldMk cId="1641806243" sldId="441"/>
            <ac:spMk id="25603" creationId="{00000000-0000-0000-0000-000000000000}"/>
          </ac:spMkLst>
        </pc:spChg>
      </pc:sldChg>
      <pc:sldChg chg="modSp add">
        <pc:chgData name="Geiger, Michael J" userId="13cae92b-b37c-450b-a449-82fcae19569d" providerId="ADAL" clId="{DD75F4D5-D9AF-4F01-9F8E-3A0AB16ACC9F}" dt="2019-02-01T16:24:03.710" v="1461" actId="20577"/>
        <pc:sldMkLst>
          <pc:docMk/>
          <pc:sldMk cId="4128633060" sldId="443"/>
        </pc:sldMkLst>
        <pc:spChg chg="mod">
          <ac:chgData name="Geiger, Michael J" userId="13cae92b-b37c-450b-a449-82fcae19569d" providerId="ADAL" clId="{DD75F4D5-D9AF-4F01-9F8E-3A0AB16ACC9F}" dt="2019-02-01T15:47:21.665" v="94" actId="20577"/>
          <ac:spMkLst>
            <pc:docMk/>
            <pc:sldMk cId="4128633060" sldId="443"/>
            <ac:spMk id="2" creationId="{8176C46C-CA2B-430F-91BF-9A5632096276}"/>
          </ac:spMkLst>
        </pc:spChg>
        <pc:spChg chg="mod">
          <ac:chgData name="Geiger, Michael J" userId="13cae92b-b37c-450b-a449-82fcae19569d" providerId="ADAL" clId="{DD75F4D5-D9AF-4F01-9F8E-3A0AB16ACC9F}" dt="2019-02-01T16:24:03.710" v="1461" actId="20577"/>
          <ac:spMkLst>
            <pc:docMk/>
            <pc:sldMk cId="4128633060" sldId="443"/>
            <ac:spMk id="3" creationId="{A61AEF2F-5C21-4EC7-B600-FBE13F3952AA}"/>
          </ac:spMkLst>
        </pc:spChg>
      </pc:sldChg>
      <pc:sldChg chg="modSp add">
        <pc:chgData name="Geiger, Michael J" userId="13cae92b-b37c-450b-a449-82fcae19569d" providerId="ADAL" clId="{DD75F4D5-D9AF-4F01-9F8E-3A0AB16ACC9F}" dt="2019-02-01T16:33:22.939" v="1834" actId="20577"/>
        <pc:sldMkLst>
          <pc:docMk/>
          <pc:sldMk cId="691930549" sldId="444"/>
        </pc:sldMkLst>
        <pc:spChg chg="mod">
          <ac:chgData name="Geiger, Michael J" userId="13cae92b-b37c-450b-a449-82fcae19569d" providerId="ADAL" clId="{DD75F4D5-D9AF-4F01-9F8E-3A0AB16ACC9F}" dt="2019-02-01T15:54:12.326" v="713" actId="20577"/>
          <ac:spMkLst>
            <pc:docMk/>
            <pc:sldMk cId="691930549" sldId="444"/>
            <ac:spMk id="2" creationId="{27149B72-9C59-477E-B13B-0E1878EDD59C}"/>
          </ac:spMkLst>
        </pc:spChg>
        <pc:spChg chg="mod">
          <ac:chgData name="Geiger, Michael J" userId="13cae92b-b37c-450b-a449-82fcae19569d" providerId="ADAL" clId="{DD75F4D5-D9AF-4F01-9F8E-3A0AB16ACC9F}" dt="2019-02-01T16:33:22.939" v="1834" actId="20577"/>
          <ac:spMkLst>
            <pc:docMk/>
            <pc:sldMk cId="691930549" sldId="444"/>
            <ac:spMk id="3" creationId="{B9639DE5-C9CE-47EF-BBDD-650904B9E0EB}"/>
          </ac:spMkLst>
        </pc:spChg>
      </pc:sldChg>
      <pc:sldChg chg="modSp add">
        <pc:chgData name="Geiger, Michael J" userId="13cae92b-b37c-450b-a449-82fcae19569d" providerId="ADAL" clId="{DD75F4D5-D9AF-4F01-9F8E-3A0AB16ACC9F}" dt="2019-02-01T15:57:36.853" v="995" actId="20577"/>
        <pc:sldMkLst>
          <pc:docMk/>
          <pc:sldMk cId="2614336035" sldId="445"/>
        </pc:sldMkLst>
        <pc:spChg chg="mod">
          <ac:chgData name="Geiger, Michael J" userId="13cae92b-b37c-450b-a449-82fcae19569d" providerId="ADAL" clId="{DD75F4D5-D9AF-4F01-9F8E-3A0AB16ACC9F}" dt="2019-02-01T15:54:23.498" v="736" actId="20577"/>
          <ac:spMkLst>
            <pc:docMk/>
            <pc:sldMk cId="2614336035" sldId="445"/>
            <ac:spMk id="2" creationId="{DA5451E4-62FF-4413-8E89-D20E4AFD78A5}"/>
          </ac:spMkLst>
        </pc:spChg>
        <pc:spChg chg="mod">
          <ac:chgData name="Geiger, Michael J" userId="13cae92b-b37c-450b-a449-82fcae19569d" providerId="ADAL" clId="{DD75F4D5-D9AF-4F01-9F8E-3A0AB16ACC9F}" dt="2019-02-01T15:57:36.853" v="995" actId="20577"/>
          <ac:spMkLst>
            <pc:docMk/>
            <pc:sldMk cId="2614336035" sldId="445"/>
            <ac:spMk id="3" creationId="{0CCF1CA6-7D12-402E-803E-351A83D04A3B}"/>
          </ac:spMkLst>
        </pc:spChg>
      </pc:sldChg>
      <pc:sldChg chg="modSp add">
        <pc:chgData name="Geiger, Michael J" userId="13cae92b-b37c-450b-a449-82fcae19569d" providerId="ADAL" clId="{DD75F4D5-D9AF-4F01-9F8E-3A0AB16ACC9F}" dt="2019-02-01T16:32:42.270" v="1826" actId="20577"/>
        <pc:sldMkLst>
          <pc:docMk/>
          <pc:sldMk cId="1873783717" sldId="446"/>
        </pc:sldMkLst>
        <pc:spChg chg="mod">
          <ac:chgData name="Geiger, Michael J" userId="13cae92b-b37c-450b-a449-82fcae19569d" providerId="ADAL" clId="{DD75F4D5-D9AF-4F01-9F8E-3A0AB16ACC9F}" dt="2019-02-01T16:25:56.204" v="1520" actId="20577"/>
          <ac:spMkLst>
            <pc:docMk/>
            <pc:sldMk cId="1873783717" sldId="446"/>
            <ac:spMk id="2" creationId="{E948EB1B-C42A-4E14-95DB-4AA4CAFEFC60}"/>
          </ac:spMkLst>
        </pc:spChg>
        <pc:spChg chg="mod">
          <ac:chgData name="Geiger, Michael J" userId="13cae92b-b37c-450b-a449-82fcae19569d" providerId="ADAL" clId="{DD75F4D5-D9AF-4F01-9F8E-3A0AB16ACC9F}" dt="2019-02-01T16:32:42.270" v="1826" actId="20577"/>
          <ac:spMkLst>
            <pc:docMk/>
            <pc:sldMk cId="1873783717" sldId="446"/>
            <ac:spMk id="3" creationId="{3F7E3280-D880-482F-8227-37526E60C22D}"/>
          </ac:spMkLst>
        </pc:spChg>
      </pc:sldChg>
      <pc:sldChg chg="modSp add">
        <pc:chgData name="Geiger, Michael J" userId="13cae92b-b37c-450b-a449-82fcae19569d" providerId="ADAL" clId="{DD75F4D5-D9AF-4F01-9F8E-3A0AB16ACC9F}" dt="2019-02-01T16:31:14.612" v="1613" actId="20577"/>
        <pc:sldMkLst>
          <pc:docMk/>
          <pc:sldMk cId="1988271429" sldId="447"/>
        </pc:sldMkLst>
        <pc:spChg chg="mod">
          <ac:chgData name="Geiger, Michael J" userId="13cae92b-b37c-450b-a449-82fcae19569d" providerId="ADAL" clId="{DD75F4D5-D9AF-4F01-9F8E-3A0AB16ACC9F}" dt="2019-02-01T16:31:14.612" v="1613" actId="20577"/>
          <ac:spMkLst>
            <pc:docMk/>
            <pc:sldMk cId="1988271429" sldId="447"/>
            <ac:spMk id="2662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09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844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79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280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800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50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693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803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9312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693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893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512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051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620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403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74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249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89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FE079E-3107-43E8-8CC4-0A2A57E63663}" type="datetime1">
              <a:rPr lang="en-US" smtClean="0"/>
              <a:t>2/4/19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A18F9C-B109-4EB1-AF61-BBD3E0C75524}" type="datetime1">
              <a:rPr lang="en-US" smtClean="0"/>
              <a:t>2/4/19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F2A51E-5DE1-48A0-B11B-56DCF5B2524A}" type="datetime1">
              <a:rPr lang="en-US" smtClean="0"/>
              <a:t>2/4/19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820892-CE9C-4352-A2BF-D51242F6E854}" type="datetime1">
              <a:rPr lang="en-US" smtClean="0"/>
              <a:t>2/4/19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5C0FD5-FED4-4F07-999E-94C2EE552DE6}" type="datetime1">
              <a:rPr lang="en-US" smtClean="0"/>
              <a:t>2/4/19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01DCA2-4465-48DF-ABDF-540230158B4D}" type="datetime1">
              <a:rPr lang="en-US" smtClean="0"/>
              <a:t>2/4/19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BAD5FE-B68A-4266-A3A1-A9260603C07D}" type="datetime1">
              <a:rPr lang="en-US" smtClean="0"/>
              <a:t>2/4/19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5CE40D-93C0-4D4C-87F5-3275A18335EE}" type="datetime1">
              <a:rPr lang="en-US" smtClean="0"/>
              <a:t>2/4/19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9E1AC5-9BF0-429C-BD47-C3FA6AF05837}" type="datetime1">
              <a:rPr lang="en-US" smtClean="0"/>
              <a:t>2/4/19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93F9C4-0269-48E1-A685-53C49F0205A8}" type="datetime1">
              <a:rPr lang="en-US" smtClean="0"/>
              <a:t>2/4/19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E01A39-F0B7-4A13-9119-5E01ACA8780A}" type="datetime1">
              <a:rPr lang="en-US" smtClean="0"/>
              <a:t>2/4/19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8AC6E-2378-4244-BCAD-9459AEAF62DC}" type="datetime1">
              <a:rPr lang="en-US" smtClean="0"/>
              <a:t>2/4/19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B81678-21FC-484D-85E5-1BE2F3C39895}" type="datetime1">
              <a:rPr lang="en-US" smtClean="0"/>
              <a:t>2/4/19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21EE5861-186B-4CB1-A023-27417EC3ECA0}" type="datetime1">
              <a:rPr lang="en-US" smtClean="0"/>
              <a:t>2/4/19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EECE.4810/EECE.5730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Operating Systems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5: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Inter-process communication (IPC)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Producer-Consumer Problem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Paradigm for cooperating processes, </a:t>
            </a:r>
            <a:r>
              <a:rPr lang="en-US" i="1">
                <a:latin typeface="Helvetica" charset="0"/>
                <a:ea typeface="MS PGothic" charset="0"/>
              </a:rPr>
              <a:t>producer</a:t>
            </a:r>
            <a:r>
              <a:rPr lang="en-US">
                <a:latin typeface="Helvetica" charset="0"/>
                <a:ea typeface="MS PGothic" charset="0"/>
              </a:rPr>
              <a:t> process produces information that is consumed by a </a:t>
            </a:r>
            <a:r>
              <a:rPr lang="en-US" i="1">
                <a:latin typeface="Helvetica" charset="0"/>
                <a:ea typeface="MS PGothic" charset="0"/>
              </a:rPr>
              <a:t>consumer</a:t>
            </a:r>
            <a:r>
              <a:rPr lang="en-US">
                <a:latin typeface="Helvetica" charset="0"/>
                <a:ea typeface="MS PGothic" charset="0"/>
              </a:rPr>
              <a:t> process</a:t>
            </a:r>
          </a:p>
          <a:p>
            <a:pPr lvl="1"/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unbounded-buffer </a:t>
            </a:r>
            <a:r>
              <a:rPr lang="en-US">
                <a:latin typeface="Helvetica" charset="0"/>
                <a:ea typeface="MS PGothic" charset="0"/>
              </a:rPr>
              <a:t>places no practical limit on the size of the buffer</a:t>
            </a:r>
          </a:p>
          <a:p>
            <a:pPr lvl="1"/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bounded-buffer </a:t>
            </a:r>
            <a:r>
              <a:rPr lang="en-US">
                <a:latin typeface="Helvetica" charset="0"/>
                <a:ea typeface="MS PGothic" charset="0"/>
              </a:rPr>
              <a:t>assumes that there is a fixed buffer size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3C10-31F1-4FA4-A27D-A76B7DDC9FCF}" type="datetime1">
              <a:rPr lang="en-US" smtClean="0"/>
              <a:t>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40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Shared Memory IPC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One process creates shared region; allows others to access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Benefits: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Minimal OS involvement: just </a:t>
            </a:r>
            <a:r>
              <a:rPr lang="en-US" dirty="0" err="1">
                <a:latin typeface="Helvetica" charset="0"/>
                <a:ea typeface="MS PGothic" charset="0"/>
              </a:rPr>
              <a:t>syscall</a:t>
            </a:r>
            <a:r>
              <a:rPr lang="en-US" dirty="0">
                <a:latin typeface="Helvetica" charset="0"/>
                <a:ea typeface="MS PGothic" charset="0"/>
              </a:rPr>
              <a:t> to set up region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Otherwise, user processes manage communication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Typically need system-level synchronization primitives to ensure accesses to shared region seen in same order by all processes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Producer-consumer: share 1+ variables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Unbounded buffer—no set size limit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Bounded buffer—fixed-length circular buffer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1E86-A82F-442A-B88B-9A7F607938AC}" type="datetime1">
              <a:rPr lang="en-US" smtClean="0"/>
              <a:t>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5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Shared Memory Example: POSIX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POSIX: Portable OS </a:t>
            </a:r>
            <a:r>
              <a:rPr lang="en-US" dirty="0">
                <a:cs typeface="ＭＳ Ｐゴシック" charset="0"/>
              </a:rPr>
              <a:t>Interface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Standards for compatibility between OS</a:t>
            </a:r>
          </a:p>
          <a:p>
            <a:pPr lvl="1">
              <a:defRPr/>
            </a:pPr>
            <a:r>
              <a:rPr lang="en-US" dirty="0">
                <a:cs typeface="ＭＳ Ｐゴシック" charset="0"/>
              </a:rPr>
              <a:t>Defines API, shells, utilities for compatibility with UNIX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POSIX Shared Memory</a:t>
            </a:r>
          </a:p>
          <a:p>
            <a:pPr lvl="1">
              <a:defRPr/>
            </a:pPr>
            <a:r>
              <a:rPr lang="en-US" dirty="0">
                <a:cs typeface="ＭＳ Ｐゴシック" charset="0"/>
              </a:rPr>
              <a:t>Organized using memory-mapped files</a:t>
            </a:r>
          </a:p>
          <a:p>
            <a:pPr lvl="2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In other words, shared region is treated as a file</a:t>
            </a:r>
          </a:p>
          <a:p>
            <a:pPr lvl="1">
              <a:defRPr/>
            </a:pPr>
            <a:r>
              <a:rPr lang="en-US" dirty="0">
                <a:cs typeface="ＭＳ Ｐゴシック" charset="0"/>
              </a:rPr>
              <a:t>Producer responsible for creating file, writing to shared memory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Consumer responsible for reading from shared memory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CE71-3E3A-49F7-A46E-6FFC7B3D4A92}" type="datetime1">
              <a:rPr lang="en-US" smtClean="0"/>
              <a:t>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38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 producer/consumer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Producer process responsible for:</a:t>
            </a:r>
          </a:p>
          <a:p>
            <a:pPr lvl="1"/>
            <a:r>
              <a:rPr lang="en-US" dirty="0"/>
              <a:t>Creating shared region</a:t>
            </a:r>
          </a:p>
          <a:p>
            <a:pPr lvl="2"/>
            <a:r>
              <a:rPr lang="en-US" dirty="0"/>
              <a:t>Region created as file under POSIX</a:t>
            </a:r>
          </a:p>
          <a:p>
            <a:pPr lvl="1"/>
            <a:r>
              <a:rPr lang="en-US" dirty="0"/>
              <a:t>Establishing size of region</a:t>
            </a:r>
          </a:p>
          <a:p>
            <a:pPr lvl="1"/>
            <a:r>
              <a:rPr lang="en-US" dirty="0"/>
              <a:t>Writing data to shared region</a:t>
            </a:r>
          </a:p>
          <a:p>
            <a:r>
              <a:rPr lang="en-US" dirty="0"/>
              <a:t>Consumer process responsible for:</a:t>
            </a:r>
          </a:p>
          <a:p>
            <a:pPr lvl="1"/>
            <a:r>
              <a:rPr lang="en-US" dirty="0"/>
              <a:t>Reading data from shared region</a:t>
            </a:r>
          </a:p>
          <a:p>
            <a:pPr lvl="1"/>
            <a:r>
              <a:rPr lang="en-US" dirty="0"/>
              <a:t>Removing region from file system when done</a:t>
            </a:r>
          </a:p>
          <a:p>
            <a:r>
              <a:rPr lang="en-US" dirty="0"/>
              <a:t>Each processes must map region into its address space</a:t>
            </a:r>
          </a:p>
          <a:p>
            <a:pPr lvl="1"/>
            <a:r>
              <a:rPr lang="en-US" dirty="0"/>
              <a:t>OS ensures accesses to “different” memory regions in each process actually map to same physical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0EC3-4C97-4685-B66D-5041D38CC5E3}" type="datetime1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05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POSIX shared memory producer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ourier New"/>
                <a:cs typeface="Courier New"/>
              </a:rPr>
              <a:t>shm_open</a:t>
            </a:r>
            <a:r>
              <a:rPr lang="en-US" b="1" dirty="0">
                <a:latin typeface="Courier New"/>
                <a:cs typeface="Courier New"/>
              </a:rPr>
              <a:t>()</a:t>
            </a:r>
            <a:r>
              <a:rPr lang="en-US" dirty="0"/>
              <a:t>: create region to be shared as file (allocated within file system)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arg</a:t>
            </a:r>
            <a:r>
              <a:rPr lang="en-US" dirty="0"/>
              <a:t>: name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err="1"/>
              <a:t>arg</a:t>
            </a:r>
            <a:r>
              <a:rPr lang="en-US" dirty="0"/>
              <a:t>: mode for opening</a:t>
            </a:r>
          </a:p>
          <a:p>
            <a:pPr lvl="2"/>
            <a:r>
              <a:rPr lang="en-US" b="1" dirty="0">
                <a:latin typeface="Courier New"/>
                <a:cs typeface="Courier New"/>
              </a:rPr>
              <a:t>O_CREAT</a:t>
            </a:r>
            <a:r>
              <a:rPr lang="en-US" dirty="0"/>
              <a:t>: create if region does not exist</a:t>
            </a:r>
          </a:p>
          <a:p>
            <a:pPr lvl="2"/>
            <a:r>
              <a:rPr lang="en-US" b="1" dirty="0">
                <a:latin typeface="Courier New"/>
                <a:cs typeface="Courier New"/>
              </a:rPr>
              <a:t>O_RDWR</a:t>
            </a:r>
            <a:r>
              <a:rPr lang="en-US" dirty="0"/>
              <a:t>: region is both readable &amp; writeable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</a:t>
            </a:r>
            <a:r>
              <a:rPr lang="en-US" dirty="0" err="1"/>
              <a:t>arg</a:t>
            </a:r>
            <a:r>
              <a:rPr lang="en-US" dirty="0"/>
              <a:t>: file permissions</a:t>
            </a:r>
          </a:p>
          <a:p>
            <a:pPr lvl="2"/>
            <a:r>
              <a:rPr lang="en-US" dirty="0"/>
              <a:t>0666: user, group, and world have RW permissions</a:t>
            </a:r>
          </a:p>
          <a:p>
            <a:r>
              <a:rPr lang="en-US" dirty="0"/>
              <a:t>Returns file descriptor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1CF3-FADD-4A8E-8505-6D3A45F7072F}" type="datetime1">
              <a:rPr lang="en-US" smtClean="0"/>
              <a:t>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47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POSIX shared memory producer (2)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ftruncate</a:t>
            </a:r>
            <a:r>
              <a:rPr lang="en-US" b="1" dirty="0">
                <a:latin typeface="Courier New"/>
                <a:cs typeface="Courier New"/>
              </a:rPr>
              <a:t>()</a:t>
            </a:r>
            <a:r>
              <a:rPr lang="en-US" dirty="0"/>
              <a:t>: resize shared object</a:t>
            </a:r>
          </a:p>
          <a:p>
            <a:pPr lvl="1"/>
            <a:r>
              <a:rPr lang="en-US" dirty="0"/>
              <a:t>Newly created object defaults to size 0</a:t>
            </a:r>
          </a:p>
          <a:p>
            <a:r>
              <a:rPr lang="en-US" b="1" dirty="0" err="1">
                <a:latin typeface="Courier New"/>
                <a:cs typeface="Courier New"/>
              </a:rPr>
              <a:t>mmap</a:t>
            </a:r>
            <a:r>
              <a:rPr lang="en-US" b="1" dirty="0">
                <a:latin typeface="Courier New"/>
                <a:cs typeface="Courier New"/>
              </a:rPr>
              <a:t>()</a:t>
            </a:r>
            <a:r>
              <a:rPr lang="en-US" dirty="0"/>
              <a:t>: establishes </a:t>
            </a:r>
            <a:r>
              <a:rPr lang="en-US" dirty="0" err="1"/>
              <a:t>mem</a:t>
            </a:r>
            <a:r>
              <a:rPr lang="en-US" dirty="0"/>
              <a:t>-mapped file containing shared object </a:t>
            </a:r>
            <a:r>
              <a:rPr lang="en-US" dirty="0">
                <a:sym typeface="Wingdings"/>
              </a:rPr>
              <a:t> shared object now in process’s address space</a:t>
            </a:r>
            <a:endParaRPr lang="en-US" dirty="0"/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arg</a:t>
            </a:r>
            <a:r>
              <a:rPr lang="en-US" dirty="0"/>
              <a:t>: starting address of mapping (if 0, let kernel choose address)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err="1"/>
              <a:t>arg</a:t>
            </a:r>
            <a:r>
              <a:rPr lang="en-US" dirty="0"/>
              <a:t>: object size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</a:t>
            </a:r>
            <a:r>
              <a:rPr lang="en-US" dirty="0" err="1"/>
              <a:t>arg</a:t>
            </a:r>
            <a:r>
              <a:rPr lang="en-US" dirty="0"/>
              <a:t>: memory protection</a:t>
            </a:r>
          </a:p>
          <a:p>
            <a:pPr lvl="2"/>
            <a:r>
              <a:rPr lang="en-US" dirty="0"/>
              <a:t>Writeable to producer</a:t>
            </a:r>
          </a:p>
          <a:p>
            <a:pPr lvl="1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arg</a:t>
            </a:r>
            <a:r>
              <a:rPr lang="en-US" dirty="0"/>
              <a:t>: determine if shareable</a:t>
            </a:r>
          </a:p>
          <a:p>
            <a:pPr lvl="1"/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arg</a:t>
            </a:r>
            <a:r>
              <a:rPr lang="en-US" dirty="0"/>
              <a:t>: file descriptor</a:t>
            </a:r>
          </a:p>
          <a:p>
            <a:pPr lvl="1"/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arg</a:t>
            </a:r>
            <a:r>
              <a:rPr lang="en-US" dirty="0"/>
              <a:t>: offset into file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D8C8-8F6C-4698-A1ED-A41CE42F07CA}" type="datetime1">
              <a:rPr lang="en-US" smtClean="0"/>
              <a:t>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31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POSIX shared memory producer (3)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ourier New"/>
                <a:cs typeface="Courier New"/>
              </a:rPr>
              <a:t>mmap</a:t>
            </a:r>
            <a:r>
              <a:rPr lang="en-US" b="1" dirty="0">
                <a:latin typeface="Courier New"/>
                <a:cs typeface="Courier New"/>
              </a:rPr>
              <a:t>()</a:t>
            </a:r>
            <a:r>
              <a:rPr lang="en-US" dirty="0"/>
              <a:t> returns pointer</a:t>
            </a:r>
          </a:p>
          <a:p>
            <a:r>
              <a:rPr lang="en-US" dirty="0"/>
              <a:t>Shared region can be written as a string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sprintf</a:t>
            </a:r>
            <a:r>
              <a:rPr lang="en-US" b="1" dirty="0">
                <a:latin typeface="Courier New"/>
                <a:cs typeface="Courier New"/>
              </a:rPr>
              <a:t>()</a:t>
            </a:r>
            <a:r>
              <a:rPr lang="en-US" dirty="0">
                <a:cs typeface="Courier New"/>
              </a:rPr>
              <a:t> takes string pointer as first argument; remaining arguments like </a:t>
            </a:r>
            <a:r>
              <a:rPr lang="en-US" b="1" dirty="0" err="1">
                <a:latin typeface="Courier New"/>
                <a:cs typeface="Courier New"/>
              </a:rPr>
              <a:t>printf</a:t>
            </a:r>
            <a:r>
              <a:rPr lang="en-US" b="1" dirty="0">
                <a:latin typeface="Courier New"/>
                <a:cs typeface="Courier New"/>
              </a:rPr>
              <a:t>()</a:t>
            </a:r>
          </a:p>
          <a:p>
            <a:r>
              <a:rPr lang="en-US" dirty="0">
                <a:cs typeface="Courier New"/>
              </a:rPr>
              <a:t>Producer removes file from address space (</a:t>
            </a:r>
            <a:r>
              <a:rPr lang="en-US" b="1" dirty="0" err="1">
                <a:latin typeface="Courier New"/>
                <a:cs typeface="Courier New"/>
              </a:rPr>
              <a:t>munmap</a:t>
            </a:r>
            <a:r>
              <a:rPr lang="en-US" b="1" dirty="0">
                <a:latin typeface="Courier New"/>
                <a:cs typeface="Courier New"/>
              </a:rPr>
              <a:t>()</a:t>
            </a:r>
            <a:r>
              <a:rPr lang="en-US" dirty="0">
                <a:cs typeface="Courier New"/>
              </a:rPr>
              <a:t>) and closes it when done in this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987A-47E0-495F-AA60-B906B0907F6B}" type="datetime1">
              <a:rPr lang="en-US" smtClean="0"/>
              <a:t>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04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POSIX shared memory consumer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Consumer also opens/maps file</a:t>
            </a:r>
          </a:p>
          <a:p>
            <a:pPr lvl="1"/>
            <a:r>
              <a:rPr lang="en-US" dirty="0"/>
              <a:t>Uses read protection for </a:t>
            </a:r>
            <a:r>
              <a:rPr lang="en-US" b="1" dirty="0" err="1">
                <a:latin typeface="Courier New"/>
                <a:cs typeface="Courier New"/>
              </a:rPr>
              <a:t>mmap</a:t>
            </a:r>
            <a:r>
              <a:rPr lang="en-US" b="1" dirty="0">
                <a:latin typeface="Courier New"/>
                <a:cs typeface="Courier New"/>
              </a:rPr>
              <a:t>()</a:t>
            </a:r>
          </a:p>
          <a:p>
            <a:r>
              <a:rPr lang="en-US" dirty="0"/>
              <a:t>Removes shared object when it’s done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shm_unlink</a:t>
            </a:r>
            <a:r>
              <a:rPr lang="en-US" b="1" dirty="0">
                <a:latin typeface="Courier New"/>
                <a:cs typeface="Courier New"/>
              </a:rPr>
              <a:t>()</a:t>
            </a:r>
            <a:r>
              <a:rPr lang="en-US" dirty="0"/>
              <a:t> function</a:t>
            </a:r>
          </a:p>
          <a:p>
            <a:pPr lvl="1"/>
            <a:endParaRPr lang="en-US" dirty="0"/>
          </a:p>
          <a:p>
            <a:r>
              <a:rPr lang="en-US" dirty="0"/>
              <a:t>Note: in this example, we know consumer will run after producer</a:t>
            </a:r>
          </a:p>
          <a:p>
            <a:pPr lvl="1"/>
            <a:r>
              <a:rPr lang="en-US" dirty="0"/>
              <a:t>Errors occur if that’s not the case—consumer has nothing to read</a:t>
            </a:r>
          </a:p>
          <a:p>
            <a:pPr lvl="1"/>
            <a:r>
              <a:rPr lang="en-US" dirty="0"/>
              <a:t>Also removes need for synchronization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A3C4-AFBD-40EC-86EB-748FFE542BEA}" type="datetime1">
              <a:rPr lang="en-US" smtClean="0"/>
              <a:t>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52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Message Passing IPC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OS provides mechanisms for processes to communicate and synchronize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Benefits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Good for small amounts of data—no synch. conflicts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Easier in distributed system—leverage existing links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Potentially faster on multi-core—no cache coherence issue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Message system – processes communicate with each other without resorting to shared variables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send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i="1" dirty="0">
                <a:latin typeface="Helvetica" charset="0"/>
                <a:ea typeface="MS PGothic" charset="0"/>
              </a:rPr>
              <a:t>message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receive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i="1" dirty="0">
                <a:latin typeface="Helvetica" charset="0"/>
                <a:ea typeface="MS PGothic" charset="0"/>
              </a:rPr>
              <a:t>message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endParaRPr lang="en-US" sz="800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The</a:t>
            </a:r>
            <a:r>
              <a:rPr lang="en-US" i="1" dirty="0">
                <a:latin typeface="Helvetica" charset="0"/>
                <a:ea typeface="MS PGothic" charset="0"/>
              </a:rPr>
              <a:t> message</a:t>
            </a:r>
            <a:r>
              <a:rPr lang="en-US" dirty="0">
                <a:latin typeface="Helvetica" charset="0"/>
                <a:ea typeface="MS PGothic" charset="0"/>
              </a:rPr>
              <a:t> size is either fixed or variable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Fixed is easier at system level; harder for programmer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5744-8BEC-4DC1-8861-C8DC8A3227F6}" type="datetime1">
              <a:rPr lang="en-US" smtClean="0"/>
              <a:t>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73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Direct Communication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Processes must name each other explicitly:</a:t>
            </a:r>
          </a:p>
          <a:p>
            <a:pPr lvl="1"/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send</a:t>
            </a:r>
            <a:r>
              <a:rPr lang="en-US" dirty="0">
                <a:latin typeface="Helvetica" charset="0"/>
                <a:ea typeface="MS PGothic" charset="0"/>
              </a:rPr>
              <a:t> (</a:t>
            </a:r>
            <a:r>
              <a:rPr lang="en-US" i="1" dirty="0">
                <a:latin typeface="Helvetica" charset="0"/>
                <a:ea typeface="MS PGothic" charset="0"/>
              </a:rPr>
              <a:t>P, message</a:t>
            </a:r>
            <a:r>
              <a:rPr lang="en-US" dirty="0">
                <a:latin typeface="Helvetica" charset="0"/>
                <a:ea typeface="MS PGothic" charset="0"/>
              </a:rPr>
              <a:t>) – send a message to process P</a:t>
            </a:r>
          </a:p>
          <a:p>
            <a:pPr lvl="1"/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receive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i="1" dirty="0">
                <a:latin typeface="Helvetica" charset="0"/>
                <a:ea typeface="MS PGothic" charset="0"/>
              </a:rPr>
              <a:t>Q, message</a:t>
            </a:r>
            <a:r>
              <a:rPr lang="en-US" dirty="0">
                <a:latin typeface="Helvetica" charset="0"/>
                <a:ea typeface="MS PGothic" charset="0"/>
              </a:rPr>
              <a:t>) – receive a message from process Q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Properties of communication link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Links are established automatically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 link is associated with exactly one pair of communicating processes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Between each pair there exists exactly one link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The link may be unidirectional, but is usually bi-directional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C321-183C-40E0-A6A1-47765BD96560}" type="datetime1">
              <a:rPr lang="en-US" smtClean="0"/>
              <a:t>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9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Announcements/reminders</a:t>
            </a:r>
          </a:p>
          <a:p>
            <a:pPr lvl="1"/>
            <a:r>
              <a:rPr lang="en-US" dirty="0"/>
              <a:t>Program 1 due Monday, 2/11</a:t>
            </a:r>
          </a:p>
          <a:p>
            <a:pPr lvl="1"/>
            <a:r>
              <a:rPr lang="en-US" dirty="0"/>
              <a:t>Santosh Pandey’s OH: M/Th 11:30-1:30, Ball 410</a:t>
            </a:r>
          </a:p>
          <a:p>
            <a:pPr lvl="2"/>
            <a:endParaRPr lang="en-US" dirty="0"/>
          </a:p>
          <a:p>
            <a:r>
              <a:rPr lang="en-US" dirty="0"/>
              <a:t>Today’s lecture </a:t>
            </a:r>
          </a:p>
          <a:p>
            <a:pPr lvl="1"/>
            <a:r>
              <a:rPr lang="en-US" dirty="0"/>
              <a:t>Review</a:t>
            </a:r>
          </a:p>
          <a:p>
            <a:pPr lvl="2"/>
            <a:r>
              <a:rPr lang="en-US" dirty="0"/>
              <a:t>exec()</a:t>
            </a:r>
          </a:p>
          <a:p>
            <a:pPr lvl="2"/>
            <a:r>
              <a:rPr lang="en-US" dirty="0"/>
              <a:t>Process termination</a:t>
            </a:r>
          </a:p>
          <a:p>
            <a:pPr lvl="1"/>
            <a:r>
              <a:rPr lang="en-US" dirty="0"/>
              <a:t>Program 1 notes + Ball 410 access</a:t>
            </a:r>
          </a:p>
          <a:p>
            <a:pPr lvl="1"/>
            <a:r>
              <a:rPr lang="en-US" dirty="0"/>
              <a:t>Inter-process communication</a:t>
            </a:r>
          </a:p>
          <a:p>
            <a:pPr lvl="2"/>
            <a:r>
              <a:rPr lang="en-US" dirty="0"/>
              <a:t>Shared memory IPC</a:t>
            </a:r>
          </a:p>
          <a:p>
            <a:pPr lvl="2"/>
            <a:r>
              <a:rPr lang="en-US" dirty="0"/>
              <a:t>Message passing IPC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26859F1-FAF0-4739-9F94-9D737BC5123B}" type="datetime1">
              <a:rPr lang="en-US" smtClean="0">
                <a:latin typeface="Garamond"/>
              </a:rPr>
              <a:t>2/4/19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Operating Systems: Lecture 5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/>
                <a:ea typeface="MS PGothic" charset="0"/>
                <a:cs typeface="Garamond"/>
              </a:rPr>
              <a:t>Indirect Communication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Messages are directed and received from mailboxes (also referred to as ports)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Each mailbox has a unique id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Processes can communicate only if they share a mailbox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Properties of communication link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Link established only if processes share a common mailbox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 link may be associated with many processes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Each pair of processes may share several communication links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Link may be unidirectional or bi-directional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1372-F8A2-4148-84C8-6B10FFED7543}" type="datetime1">
              <a:rPr lang="en-US" smtClean="0"/>
              <a:t>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63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Indirect Communication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Operations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create a new mailbox (port)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send and receive messages through mailbox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destroy a mailbox</a:t>
            </a:r>
          </a:p>
          <a:p>
            <a:r>
              <a:rPr lang="en-US">
                <a:latin typeface="Helvetica" charset="0"/>
                <a:ea typeface="MS PGothic" charset="0"/>
              </a:rPr>
              <a:t>Primitives are defined as:</a:t>
            </a:r>
          </a:p>
          <a:p>
            <a:pPr>
              <a:buFont typeface="Monotype Sorts" charset="0"/>
              <a:buNone/>
            </a:pPr>
            <a:r>
              <a:rPr lang="en-US">
                <a:latin typeface="Helvetica" charset="0"/>
                <a:ea typeface="MS PGothic" charset="0"/>
              </a:rPr>
              <a:t>	</a:t>
            </a:r>
            <a:r>
              <a:rPr lang="en-US" b="1">
                <a:latin typeface="Courier New" charset="0"/>
                <a:ea typeface="MS PGothic" charset="0"/>
                <a:cs typeface="Courier New" charset="0"/>
              </a:rPr>
              <a:t>send</a:t>
            </a:r>
            <a:r>
              <a:rPr lang="en-US">
                <a:latin typeface="Helvetica" charset="0"/>
                <a:ea typeface="MS PGothic" charset="0"/>
              </a:rPr>
              <a:t>(</a:t>
            </a:r>
            <a:r>
              <a:rPr lang="en-US" i="1">
                <a:latin typeface="Helvetica" charset="0"/>
                <a:ea typeface="MS PGothic" charset="0"/>
              </a:rPr>
              <a:t>A, message</a:t>
            </a:r>
            <a:r>
              <a:rPr lang="en-US">
                <a:latin typeface="Helvetica" charset="0"/>
                <a:ea typeface="MS PGothic" charset="0"/>
              </a:rPr>
              <a:t>) – send a message to mailbox A</a:t>
            </a:r>
          </a:p>
          <a:p>
            <a:pPr>
              <a:buFont typeface="Monotype Sorts" charset="0"/>
              <a:buNone/>
            </a:pPr>
            <a:r>
              <a:rPr lang="en-US">
                <a:latin typeface="Helvetica" charset="0"/>
                <a:ea typeface="MS PGothic" charset="0"/>
              </a:rPr>
              <a:t>	</a:t>
            </a:r>
            <a:r>
              <a:rPr lang="en-US" b="1">
                <a:latin typeface="Courier New" charset="0"/>
                <a:ea typeface="MS PGothic" charset="0"/>
                <a:cs typeface="Courier New" charset="0"/>
              </a:rPr>
              <a:t>receive</a:t>
            </a:r>
            <a:r>
              <a:rPr lang="en-US">
                <a:latin typeface="Helvetica" charset="0"/>
                <a:ea typeface="MS PGothic" charset="0"/>
              </a:rPr>
              <a:t>(</a:t>
            </a:r>
            <a:r>
              <a:rPr lang="en-US" i="1">
                <a:latin typeface="Helvetica" charset="0"/>
                <a:ea typeface="MS PGothic" charset="0"/>
              </a:rPr>
              <a:t>A, message</a:t>
            </a:r>
            <a:r>
              <a:rPr lang="en-US">
                <a:latin typeface="Helvetica" charset="0"/>
                <a:ea typeface="MS PGothic" charset="0"/>
              </a:rPr>
              <a:t>) – receive a message from mailbox 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3C71-37DC-417D-865C-12EF6D5B3FF4}" type="datetime1">
              <a:rPr lang="en-US" smtClean="0"/>
              <a:t>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63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Indirect Communication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Mailbox sharing</a:t>
            </a:r>
          </a:p>
          <a:p>
            <a:pPr lvl="1"/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1</a:t>
            </a:r>
            <a:r>
              <a:rPr lang="en-US" i="1" dirty="0">
                <a:latin typeface="Helvetica" charset="0"/>
                <a:ea typeface="MS PGothic" charset="0"/>
              </a:rPr>
              <a:t>, P</a:t>
            </a:r>
            <a:r>
              <a:rPr lang="en-US" i="1" baseline="-25000" dirty="0">
                <a:latin typeface="Helvetica" charset="0"/>
                <a:ea typeface="MS PGothic" charset="0"/>
              </a:rPr>
              <a:t>2</a:t>
            </a:r>
            <a:r>
              <a:rPr lang="en-US" i="1" dirty="0">
                <a:latin typeface="Helvetica" charset="0"/>
                <a:ea typeface="MS PGothic" charset="0"/>
              </a:rPr>
              <a:t>,</a:t>
            </a:r>
            <a:r>
              <a:rPr lang="en-US" dirty="0">
                <a:latin typeface="Helvetica" charset="0"/>
                <a:ea typeface="MS PGothic" charset="0"/>
              </a:rPr>
              <a:t> and</a:t>
            </a:r>
            <a:r>
              <a:rPr lang="en-US" i="1" dirty="0">
                <a:latin typeface="Helvetica" charset="0"/>
                <a:ea typeface="MS PGothic" charset="0"/>
              </a:rPr>
              <a:t> P</a:t>
            </a:r>
            <a:r>
              <a:rPr lang="en-US" i="1" baseline="-25000" dirty="0">
                <a:latin typeface="Helvetica" charset="0"/>
                <a:ea typeface="MS PGothic" charset="0"/>
              </a:rPr>
              <a:t>3</a:t>
            </a:r>
            <a:r>
              <a:rPr lang="en-US" dirty="0">
                <a:latin typeface="Helvetica" charset="0"/>
                <a:ea typeface="MS PGothic" charset="0"/>
              </a:rPr>
              <a:t> share mailbox A</a:t>
            </a:r>
          </a:p>
          <a:p>
            <a:pPr lvl="1"/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1</a:t>
            </a:r>
            <a:r>
              <a:rPr lang="en-US" dirty="0">
                <a:latin typeface="Helvetica" charset="0"/>
                <a:ea typeface="MS PGothic" charset="0"/>
              </a:rPr>
              <a:t>, sends;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2</a:t>
            </a:r>
            <a:r>
              <a:rPr lang="en-US" i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and</a:t>
            </a:r>
            <a:r>
              <a:rPr lang="en-US" i="1" dirty="0">
                <a:latin typeface="Helvetica" charset="0"/>
                <a:ea typeface="MS PGothic" charset="0"/>
              </a:rPr>
              <a:t> P</a:t>
            </a:r>
            <a:r>
              <a:rPr lang="en-US" i="1" baseline="-25000" dirty="0">
                <a:latin typeface="Helvetica" charset="0"/>
                <a:ea typeface="MS PGothic" charset="0"/>
              </a:rPr>
              <a:t>3</a:t>
            </a:r>
            <a:r>
              <a:rPr lang="en-US" dirty="0">
                <a:latin typeface="Helvetica" charset="0"/>
                <a:ea typeface="MS PGothic" charset="0"/>
              </a:rPr>
              <a:t> receive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Who gets the message?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Solutions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Allow a link to be associated with at most two processes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Allow only one process at a time to execute a receive operation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Allow the system to select arbitrarily the receiver.  Sender is notified who the receiver was.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B71D-91B7-4D10-90DA-44C60369C535}" type="datetime1">
              <a:rPr lang="en-US" smtClean="0"/>
              <a:t>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28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Message Passing Example: Mach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Mach: microkernel-based OS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Microkernel: kernel contains minimal services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Process, memory management, IPC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Other OS services: system &amp; user-level programs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Designed with distributed systems in mind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Basis for some modern OS (Tru64 UNIX, Mac OS X)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Mach communication is message based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Even system calls are messages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Each task gets two mailboxes at creation: Kernel and Notify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Notify: notifications of event occurrences</a:t>
            </a:r>
          </a:p>
          <a:p>
            <a:pPr lvl="1"/>
            <a:endParaRPr lang="en-US" b="1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5A0A-D943-4BBC-A415-717643BFCCE7}" type="datetime1">
              <a:rPr lang="en-US" smtClean="0"/>
              <a:t>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25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Message Passing Example: Mach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Only three system calls needed for message transfer</a:t>
            </a:r>
          </a:p>
          <a:p>
            <a:pPr lvl="1">
              <a:buFont typeface="Monotype Sorts" charset="0"/>
              <a:buNone/>
            </a:pP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	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msg_send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(), 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msg_receive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(), 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msg_rpc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()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RPC: remote procedure call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Mailboxes needed for communication, created via 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port_allocate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()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Messages: fixed-length header, variable length body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Send and receive are flexible, for example four options if mailbox full: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Wait indefinitely </a:t>
            </a:r>
            <a:r>
              <a:rPr lang="en-US" i="1" dirty="0">
                <a:latin typeface="Helvetica" charset="0"/>
                <a:ea typeface="MS PGothic" charset="0"/>
              </a:rPr>
              <a:t>(send only)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Wait at most n milliseconds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Return immediately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Temporarily cache a message </a:t>
            </a:r>
            <a:r>
              <a:rPr lang="en-US" i="1" dirty="0">
                <a:latin typeface="Helvetica" charset="0"/>
                <a:ea typeface="MS PGothic" charset="0"/>
              </a:rPr>
              <a:t>(server task)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endParaRPr lang="en-US" b="1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E2DA-2F10-47CC-973B-E4E85EF89F58}" type="datetime1">
              <a:rPr lang="en-US" smtClean="0"/>
              <a:t>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7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</a:t>
            </a:r>
          </a:p>
          <a:p>
            <a:pPr lvl="1"/>
            <a:r>
              <a:rPr lang="en-US" dirty="0"/>
              <a:t>Threads</a:t>
            </a:r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Program 1 due Monday, 2/11</a:t>
            </a:r>
          </a:p>
          <a:p>
            <a:pPr lvl="1"/>
            <a:r>
              <a:rPr lang="en-US"/>
              <a:t>Santosh Pandey’s OH: M/Th 11:30-1:30, Ball 410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F6B4741-52A7-4CDA-9788-5C656FF78E75}" type="datetime1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Operating Systems: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06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are adapted from the following sources:</a:t>
            </a:r>
          </a:p>
          <a:p>
            <a:pPr lvl="1"/>
            <a:r>
              <a:rPr lang="en-US" dirty="0" err="1"/>
              <a:t>Silberschatz</a:t>
            </a:r>
            <a:r>
              <a:rPr lang="en-US" dirty="0"/>
              <a:t>, Galvin, &amp; Gagne, </a:t>
            </a:r>
            <a:r>
              <a:rPr lang="en-US" i="1" dirty="0"/>
              <a:t>Operating Systems Concepts</a:t>
            </a:r>
            <a:r>
              <a:rPr lang="en-US" dirty="0"/>
              <a:t>, 9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pPr lvl="1"/>
            <a:r>
              <a:rPr lang="en-US" dirty="0"/>
              <a:t>Chen &amp; </a:t>
            </a:r>
            <a:r>
              <a:rPr lang="en-US" dirty="0" err="1"/>
              <a:t>Madhyastha</a:t>
            </a:r>
            <a:r>
              <a:rPr lang="en-US" dirty="0"/>
              <a:t>, EECS 482 lecture notes, University of Michigan, Fall 2016</a:t>
            </a:r>
          </a:p>
          <a:p>
            <a:r>
              <a:rPr lang="en-US" dirty="0"/>
              <a:t>Example </a:t>
            </a:r>
            <a:r>
              <a:rPr lang="en-US"/>
              <a:t>code was downloaded from: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B037-0DCA-4B80-9CA7-772FBCC480FC}" type="datetime1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3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48EB1B-C42A-4E14-95DB-4AA4CAFE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7E3280-D880-482F-8227-37526E60C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exec() system calls: replace current process with new process</a:t>
            </a:r>
          </a:p>
          <a:p>
            <a:r>
              <a:rPr lang="en-US" dirty="0"/>
              <a:t>wait() system call</a:t>
            </a:r>
          </a:p>
          <a:p>
            <a:pPr lvl="1"/>
            <a:r>
              <a:rPr lang="en-US" dirty="0"/>
              <a:t>Returns </a:t>
            </a:r>
            <a:r>
              <a:rPr lang="en-US" dirty="0" err="1"/>
              <a:t>pid</a:t>
            </a:r>
            <a:r>
              <a:rPr lang="en-US" dirty="0"/>
              <a:t> of process that just finished</a:t>
            </a:r>
          </a:p>
          <a:p>
            <a:pPr lvl="1"/>
            <a:r>
              <a:rPr lang="en-US" dirty="0"/>
              <a:t>Can pass exit status through pointer argument</a:t>
            </a:r>
          </a:p>
          <a:p>
            <a:pPr marL="344487" lvl="1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pid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= wait(&amp;status);</a:t>
            </a:r>
            <a:endParaRPr lang="en-US" dirty="0"/>
          </a:p>
          <a:p>
            <a:r>
              <a:rPr lang="en-US" dirty="0"/>
              <a:t>Process termination</a:t>
            </a:r>
          </a:p>
          <a:p>
            <a:pPr lvl="1"/>
            <a:r>
              <a:rPr lang="en-US" dirty="0"/>
              <a:t>Process itself exits or parent may abort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E3A3C1-D5AC-4B35-B041-75029104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3570-ADB6-4E05-8D5E-568AA9BD67F3}" type="datetime1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7DAA7D-B448-41D9-8413-36F450D0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BDF692-8E01-4FD0-8F6E-BBC8EC5B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8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Review: Forking Separate Process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 err="1">
                <a:latin typeface="Courier New"/>
                <a:cs typeface="Courier New"/>
              </a:rPr>
              <a:t>int</a:t>
            </a:r>
            <a:r>
              <a:rPr lang="en-US" sz="1600" b="1" dirty="0">
                <a:latin typeface="Courier New"/>
                <a:cs typeface="Courier New"/>
              </a:rPr>
              <a:t> main()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err="1">
                <a:latin typeface="Courier New"/>
                <a:cs typeface="Courier New"/>
              </a:rPr>
              <a:t>pid_t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pid</a:t>
            </a:r>
            <a:r>
              <a:rPr lang="en-US" sz="1600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err="1">
                <a:latin typeface="Courier New"/>
                <a:cs typeface="Courier New"/>
              </a:rPr>
              <a:t>pid</a:t>
            </a:r>
            <a:r>
              <a:rPr lang="en-US" sz="1600" b="1" dirty="0">
                <a:latin typeface="Courier New"/>
                <a:cs typeface="Courier New"/>
              </a:rPr>
              <a:t> = fork();		// Create a child process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if (</a:t>
            </a:r>
            <a:r>
              <a:rPr lang="en-US" sz="1600" b="1" dirty="0" err="1">
                <a:latin typeface="Courier New"/>
                <a:cs typeface="Courier New"/>
              </a:rPr>
              <a:t>pid</a:t>
            </a:r>
            <a:r>
              <a:rPr lang="en-US" sz="1600" b="1" dirty="0">
                <a:latin typeface="Courier New"/>
                <a:cs typeface="Courier New"/>
              </a:rPr>
              <a:t> &lt; 0) {	// Error occurred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fprintf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 err="1">
                <a:latin typeface="Courier New"/>
                <a:cs typeface="Courier New"/>
              </a:rPr>
              <a:t>stderr</a:t>
            </a:r>
            <a:r>
              <a:rPr lang="en-US" sz="1600" b="1" dirty="0">
                <a:latin typeface="Courier New"/>
                <a:cs typeface="Courier New"/>
              </a:rPr>
              <a:t>, "Fork failed");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is-IS" sz="1600" b="1" dirty="0">
                <a:latin typeface="Courier New"/>
                <a:cs typeface="Courier New"/>
              </a:rPr>
              <a:t>		return 1;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is-IS" sz="1600" b="1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else if (</a:t>
            </a:r>
            <a:r>
              <a:rPr lang="en-US" sz="1600" b="1" dirty="0" err="1">
                <a:latin typeface="Courier New"/>
                <a:cs typeface="Courier New"/>
              </a:rPr>
              <a:t>pid</a:t>
            </a:r>
            <a:r>
              <a:rPr lang="en-US" sz="1600" b="1" dirty="0">
                <a:latin typeface="Courier New"/>
                <a:cs typeface="Courier New"/>
              </a:rPr>
              <a:t> == 0) {	// Child process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printf</a:t>
            </a:r>
            <a:r>
              <a:rPr lang="en-US" sz="1600" b="1" dirty="0">
                <a:latin typeface="Courier New"/>
                <a:cs typeface="Courier New"/>
              </a:rPr>
              <a:t>("Child: listing of current directory\n\n");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execlp</a:t>
            </a:r>
            <a:r>
              <a:rPr lang="en-US" sz="1600" b="1" dirty="0">
                <a:latin typeface="Courier New"/>
                <a:cs typeface="Courier New"/>
              </a:rPr>
              <a:t>("/bin/</a:t>
            </a:r>
            <a:r>
              <a:rPr lang="en-US" sz="1600" b="1" dirty="0" err="1">
                <a:latin typeface="Courier New"/>
                <a:cs typeface="Courier New"/>
              </a:rPr>
              <a:t>ls</a:t>
            </a:r>
            <a:r>
              <a:rPr lang="en-US" sz="1600" b="1" dirty="0">
                <a:latin typeface="Courier New"/>
                <a:cs typeface="Courier New"/>
              </a:rPr>
              <a:t>", "</a:t>
            </a:r>
            <a:r>
              <a:rPr lang="en-US" sz="1600" b="1" dirty="0" err="1">
                <a:latin typeface="Courier New"/>
                <a:cs typeface="Courier New"/>
              </a:rPr>
              <a:t>ls</a:t>
            </a:r>
            <a:r>
              <a:rPr lang="en-US" sz="1600" b="1" dirty="0">
                <a:latin typeface="Courier New"/>
                <a:cs typeface="Courier New"/>
              </a:rPr>
              <a:t>", NULL);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else {		// Parent process—wait for child to complete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printf</a:t>
            </a:r>
            <a:r>
              <a:rPr lang="en-US" sz="1600" b="1" dirty="0">
                <a:latin typeface="Courier New"/>
                <a:cs typeface="Courier New"/>
              </a:rPr>
              <a:t>("Parent: waits for child to complete\n\n");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wait(NULL);	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printf</a:t>
            </a:r>
            <a:r>
              <a:rPr lang="en-US" sz="1600" b="1" dirty="0">
                <a:latin typeface="Courier New"/>
                <a:cs typeface="Courier New"/>
              </a:rPr>
              <a:t>("Child complete\n\n");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return 0;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5338-2D26-44D3-9009-54BBC6B06658}" type="datetime1">
              <a:rPr lang="en-US" smtClean="0"/>
              <a:t>2/4/19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5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7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76C46C-CA2B-430F-91BF-9A563209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1 notes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1AEF2F-5C21-4EC7-B600-FBE13F395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Multi-process programming</a:t>
            </a:r>
          </a:p>
          <a:p>
            <a:r>
              <a:rPr lang="en-US" dirty="0"/>
              <a:t>Grading rubric specifies series of objectives</a:t>
            </a:r>
          </a:p>
          <a:p>
            <a:pPr lvl="1"/>
            <a:r>
              <a:rPr lang="en-US" dirty="0"/>
              <a:t>More like outline to use in program development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Write exactly </a:t>
            </a:r>
            <a:r>
              <a:rPr lang="en-US" b="1" u="sng" dirty="0">
                <a:solidFill>
                  <a:srgbClr val="FF0000"/>
                </a:solidFill>
              </a:rPr>
              <a:t>one</a:t>
            </a:r>
            <a:r>
              <a:rPr lang="en-US" b="1" dirty="0">
                <a:solidFill>
                  <a:srgbClr val="FF0000"/>
                </a:solidFill>
              </a:rPr>
              <a:t> program, not one program per objective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Don’t split your program into different parts for different objectives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97016B-7501-4F0B-A263-AB22DA00A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3548-880B-4797-90BF-204FE5FAA082}" type="datetime1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D59A9E-6274-4B32-A48B-0559DC206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55CDA0-2E02-4638-AA39-FBA81465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3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149B72-9C59-477E-B13B-0E1878ED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 410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639DE5-C9CE-47EF-BBDD-650904B9E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 should have card access to room</a:t>
            </a:r>
          </a:p>
          <a:p>
            <a:r>
              <a:rPr lang="en-US" dirty="0"/>
              <a:t>Login: 1</a:t>
            </a:r>
            <a:r>
              <a:rPr lang="en-US" baseline="30000" dirty="0"/>
              <a:t>st</a:t>
            </a:r>
            <a:r>
              <a:rPr lang="en-US" dirty="0"/>
              <a:t> initial + 1</a:t>
            </a:r>
            <a:r>
              <a:rPr lang="en-US" baseline="30000" dirty="0"/>
              <a:t>st</a:t>
            </a:r>
            <a:r>
              <a:rPr lang="en-US" dirty="0"/>
              <a:t> 8 chars of last name</a:t>
            </a:r>
          </a:p>
          <a:p>
            <a:pPr lvl="1"/>
            <a:r>
              <a:rPr lang="en-US" dirty="0"/>
              <a:t>For example, </a:t>
            </a:r>
            <a:r>
              <a:rPr lang="en-US" dirty="0" err="1" smtClean="0">
                <a:solidFill>
                  <a:srgbClr val="FF0000"/>
                </a:solidFill>
              </a:rPr>
              <a:t>mg</a:t>
            </a:r>
            <a:r>
              <a:rPr lang="en-US" dirty="0" err="1" smtClean="0"/>
              <a:t>eiger</a:t>
            </a:r>
            <a:r>
              <a:rPr lang="en-US" smtClean="0"/>
              <a:t> </a:t>
            </a:r>
            <a:r>
              <a:rPr lang="en-US" smtClean="0">
                <a:solidFill>
                  <a:srgbClr val="FF0000"/>
                </a:solidFill>
              </a:rPr>
              <a:t>(</a:t>
            </a:r>
            <a:r>
              <a:rPr lang="en-US" u="sng" smtClean="0">
                <a:solidFill>
                  <a:srgbClr val="FF0000"/>
                </a:solidFill>
              </a:rPr>
              <a:t>all lowercase—correction)</a:t>
            </a:r>
            <a:endParaRPr lang="en-US" dirty="0"/>
          </a:p>
          <a:p>
            <a:r>
              <a:rPr lang="en-US" dirty="0"/>
              <a:t>Password</a:t>
            </a:r>
          </a:p>
          <a:p>
            <a:pPr lvl="1"/>
            <a:r>
              <a:rPr lang="en-US" dirty="0"/>
              <a:t>Initials (uppercase) + </a:t>
            </a:r>
            <a:r>
              <a:rPr lang="en-US" dirty="0">
                <a:solidFill>
                  <a:srgbClr val="0000FF"/>
                </a:solidFill>
              </a:rPr>
              <a:t>last 4 digits of ID # </a:t>
            </a:r>
            <a:r>
              <a:rPr lang="en-US" dirty="0"/>
              <a:t>+ “</a:t>
            </a:r>
            <a:r>
              <a:rPr lang="en-US" dirty="0">
                <a:solidFill>
                  <a:srgbClr val="FF0000"/>
                </a:solidFill>
              </a:rPr>
              <a:t>@bl410</a:t>
            </a:r>
            <a:r>
              <a:rPr lang="en-US" dirty="0"/>
              <a:t>” (lowercase B, lowercase L)</a:t>
            </a:r>
          </a:p>
          <a:p>
            <a:pPr lvl="2"/>
            <a:r>
              <a:rPr lang="en-US" dirty="0"/>
              <a:t>For example, MG</a:t>
            </a:r>
            <a:r>
              <a:rPr lang="en-US" dirty="0">
                <a:solidFill>
                  <a:srgbClr val="0000FF"/>
                </a:solidFill>
              </a:rPr>
              <a:t>1234</a:t>
            </a:r>
            <a:r>
              <a:rPr lang="en-US" dirty="0">
                <a:solidFill>
                  <a:srgbClr val="FF0000"/>
                </a:solidFill>
              </a:rPr>
              <a:t>@bl410</a:t>
            </a:r>
          </a:p>
          <a:p>
            <a:pPr lvl="1"/>
            <a:r>
              <a:rPr lang="en-US" b="1" u="sng" dirty="0"/>
              <a:t>YOU CANNOT CHANGE YOUR PASSWORD</a:t>
            </a:r>
          </a:p>
          <a:p>
            <a:pPr lvl="3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CAE2ED-F04D-4B4A-AD11-12215B611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9455-E628-44F1-945B-9006C9ADA81D}" type="datetime1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C815F9-EA65-4BA7-AFF4-BBAFC8EE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E32B36-56F1-4134-B822-E074C301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3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5451E4-62FF-4413-8E89-D20E4AFD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 410 remote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CF1CA6-7D12-402E-803E-351A83D04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Via shell: </a:t>
            </a:r>
            <a:r>
              <a:rPr lang="en-US" dirty="0" err="1"/>
              <a:t>ssh</a:t>
            </a:r>
            <a:r>
              <a:rPr lang="en-US" dirty="0"/>
              <a:t> to anacondaX.uml.edu</a:t>
            </a:r>
          </a:p>
          <a:p>
            <a:pPr lvl="1"/>
            <a:r>
              <a:rPr lang="en-US" dirty="0"/>
              <a:t>X = 1, 2, 3,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May have to specify user name first</a:t>
            </a:r>
          </a:p>
          <a:p>
            <a:pPr lvl="2"/>
            <a:r>
              <a:rPr lang="en-US" dirty="0"/>
              <a:t>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MGeiger@anaconda1.uml.edu</a:t>
            </a:r>
          </a:p>
          <a:p>
            <a:r>
              <a:rPr lang="en-US" dirty="0"/>
              <a:t>Via X2Go application</a:t>
            </a:r>
          </a:p>
          <a:p>
            <a:pPr lvl="1"/>
            <a:r>
              <a:rPr lang="en-US" dirty="0"/>
              <a:t>Directions posted on course home page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7D25A0-0CC1-4A47-B198-1D67EA564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71FA-2776-4676-8F34-DB4DE5BD98A9}" type="datetime1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2D15AD-7D67-4DB4-AB28-3115B0CA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D9AB73-DF84-45AF-8895-C4652FC7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3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Interprocess Communication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Processes may be </a:t>
            </a:r>
            <a:r>
              <a:rPr lang="en-US" i="1" dirty="0"/>
              <a:t>independent</a:t>
            </a:r>
            <a:r>
              <a:rPr lang="en-US" dirty="0"/>
              <a:t> or </a:t>
            </a:r>
            <a:r>
              <a:rPr lang="en-US" i="1" dirty="0"/>
              <a:t>cooperating</a:t>
            </a:r>
          </a:p>
          <a:p>
            <a:r>
              <a:rPr lang="en-US" dirty="0"/>
              <a:t>Cooperating process can affect or be affected by other processes, including sharing data</a:t>
            </a:r>
          </a:p>
          <a:p>
            <a:r>
              <a:rPr lang="en-US" dirty="0"/>
              <a:t>Reasons for cooperating processes:</a:t>
            </a:r>
          </a:p>
          <a:p>
            <a:pPr lvl="1"/>
            <a:r>
              <a:rPr lang="en-US" dirty="0"/>
              <a:t>Information sharing (i.e., shared files)</a:t>
            </a:r>
          </a:p>
          <a:p>
            <a:pPr lvl="1"/>
            <a:r>
              <a:rPr lang="en-US" dirty="0"/>
              <a:t>Computation speedup (if </a:t>
            </a:r>
            <a:r>
              <a:rPr lang="en-US" dirty="0" err="1"/>
              <a:t>procs</a:t>
            </a:r>
            <a:r>
              <a:rPr lang="en-US" dirty="0"/>
              <a:t> can run in parallel)</a:t>
            </a:r>
          </a:p>
          <a:p>
            <a:pPr lvl="1"/>
            <a:r>
              <a:rPr lang="en-US" dirty="0"/>
              <a:t>Modularity (divide up program/system)</a:t>
            </a:r>
          </a:p>
          <a:p>
            <a:pPr lvl="1"/>
            <a:r>
              <a:rPr lang="en-US" dirty="0"/>
              <a:t>Convenience	</a:t>
            </a:r>
          </a:p>
          <a:p>
            <a:r>
              <a:rPr lang="en-US" dirty="0"/>
              <a:t>Cooperating processes need </a:t>
            </a:r>
            <a:r>
              <a:rPr lang="en-US" b="1" dirty="0" err="1">
                <a:solidFill>
                  <a:srgbClr val="0000FF"/>
                </a:solidFill>
              </a:rPr>
              <a:t>interprocess</a:t>
            </a:r>
            <a:r>
              <a:rPr lang="en-US" b="1" dirty="0">
                <a:solidFill>
                  <a:srgbClr val="0000FF"/>
                </a:solidFill>
              </a:rPr>
              <a:t> communication (IPC)</a:t>
            </a:r>
          </a:p>
          <a:p>
            <a:r>
              <a:rPr lang="en-US" dirty="0"/>
              <a:t>Two models of IPC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Shared memory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Message passing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182A-8DC7-40B9-B9FA-8C434DA03D89}" type="datetime1">
              <a:rPr lang="en-US" smtClean="0"/>
              <a:t>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26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 Models </a:t>
            </a:r>
          </a:p>
        </p:txBody>
      </p:sp>
      <p:pic>
        <p:nvPicPr>
          <p:cNvPr id="32771" name="Picture 1" descr="3_1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1725613"/>
            <a:ext cx="6100762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1933575" y="1143000"/>
            <a:ext cx="637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a) Message passing                 (b) Shared memory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1CCB-DA6A-490A-A6BD-A715145955B7}" type="datetime1">
              <a:rPr lang="en-US" smtClean="0"/>
              <a:t>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05883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8868</TotalTime>
  <Words>1414</Words>
  <Application>Microsoft Macintosh PowerPoint</Application>
  <PresentationFormat>On-screen Show (4:3)</PresentationFormat>
  <Paragraphs>310</Paragraphs>
  <Slides>26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Courier New</vt:lpstr>
      <vt:lpstr>Garamond</vt:lpstr>
      <vt:lpstr>Helvetica</vt:lpstr>
      <vt:lpstr>Monotype Sorts</vt:lpstr>
      <vt:lpstr>MS PGothic</vt:lpstr>
      <vt:lpstr>ＭＳ Ｐゴシック</vt:lpstr>
      <vt:lpstr>Wingdings</vt:lpstr>
      <vt:lpstr>Edge</vt:lpstr>
      <vt:lpstr>EECE.4810/EECE.5730 Operating Systems</vt:lpstr>
      <vt:lpstr>Lecture outline</vt:lpstr>
      <vt:lpstr>Review: processes</vt:lpstr>
      <vt:lpstr>Review: Forking Separate Process</vt:lpstr>
      <vt:lpstr>Program 1 notes </vt:lpstr>
      <vt:lpstr>Ball 410 notes</vt:lpstr>
      <vt:lpstr>Ball 410 remote access</vt:lpstr>
      <vt:lpstr>Interprocess Communication</vt:lpstr>
      <vt:lpstr>IPC Models </vt:lpstr>
      <vt:lpstr>Producer-Consumer Problem</vt:lpstr>
      <vt:lpstr>Shared Memory IPC</vt:lpstr>
      <vt:lpstr>Shared Memory Example: POSIX</vt:lpstr>
      <vt:lpstr>Shared memory producer/consumer</vt:lpstr>
      <vt:lpstr>POSIX shared memory producer</vt:lpstr>
      <vt:lpstr>POSIX shared memory producer (2)</vt:lpstr>
      <vt:lpstr>POSIX shared memory producer (3)</vt:lpstr>
      <vt:lpstr>POSIX shared memory consumer</vt:lpstr>
      <vt:lpstr>Message Passing IPC</vt:lpstr>
      <vt:lpstr>Direct Communication</vt:lpstr>
      <vt:lpstr>Indirect Communication</vt:lpstr>
      <vt:lpstr>Indirect Communication</vt:lpstr>
      <vt:lpstr>Indirect Communication</vt:lpstr>
      <vt:lpstr>Message Passing Example: Mach</vt:lpstr>
      <vt:lpstr>Message Passing Example: Mach</vt:lpstr>
      <vt:lpstr>Final notes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2211</cp:revision>
  <dcterms:created xsi:type="dcterms:W3CDTF">2006-04-03T05:03:01Z</dcterms:created>
  <dcterms:modified xsi:type="dcterms:W3CDTF">2019-02-04T18:24:49Z</dcterms:modified>
</cp:coreProperties>
</file>