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419" r:id="rId4"/>
    <p:sldId id="420" r:id="rId5"/>
    <p:sldId id="421" r:id="rId6"/>
    <p:sldId id="423" r:id="rId7"/>
    <p:sldId id="422" r:id="rId8"/>
    <p:sldId id="425" r:id="rId9"/>
    <p:sldId id="424" r:id="rId10"/>
    <p:sldId id="426" r:id="rId11"/>
    <p:sldId id="427" r:id="rId12"/>
    <p:sldId id="429" r:id="rId13"/>
    <p:sldId id="430" r:id="rId14"/>
    <p:sldId id="454" r:id="rId15"/>
    <p:sldId id="433" r:id="rId16"/>
    <p:sldId id="435" r:id="rId17"/>
    <p:sldId id="462" r:id="rId18"/>
    <p:sldId id="453" r:id="rId19"/>
    <p:sldId id="455" r:id="rId20"/>
    <p:sldId id="456" r:id="rId21"/>
    <p:sldId id="457" r:id="rId22"/>
    <p:sldId id="458" r:id="rId23"/>
    <p:sldId id="459" r:id="rId24"/>
    <p:sldId id="460" r:id="rId25"/>
    <p:sldId id="385" r:id="rId26"/>
    <p:sldId id="461" r:id="rId2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70DDBA-29B0-4313-B362-959ACCDE4482}" v="5" dt="2019-02-08T15:18:10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91" d="100"/>
          <a:sy n="91" d="100"/>
        </p:scale>
        <p:origin x="639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4B70DDBA-29B0-4313-B362-959ACCDE4482}"/>
    <pc:docChg chg="custSel modSld">
      <pc:chgData name="Geiger, Michael J" userId="13cae92b-b37c-450b-a449-82fcae19569d" providerId="ADAL" clId="{4B70DDBA-29B0-4313-B362-959ACCDE4482}" dt="2019-02-11T15:41:21.514" v="426" actId="20577"/>
      <pc:docMkLst>
        <pc:docMk/>
      </pc:docMkLst>
      <pc:sldChg chg="modSp">
        <pc:chgData name="Geiger, Michael J" userId="13cae92b-b37c-450b-a449-82fcae19569d" providerId="ADAL" clId="{4B70DDBA-29B0-4313-B362-959ACCDE4482}" dt="2019-02-11T15:41:21.514" v="426" actId="20577"/>
        <pc:sldMkLst>
          <pc:docMk/>
          <pc:sldMk cId="0" sldId="256"/>
        </pc:sldMkLst>
        <pc:spChg chg="mod">
          <ac:chgData name="Geiger, Michael J" userId="13cae92b-b37c-450b-a449-82fcae19569d" providerId="ADAL" clId="{4B70DDBA-29B0-4313-B362-959ACCDE4482}" dt="2019-02-11T15:41:21.514" v="426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4B70DDBA-29B0-4313-B362-959ACCDE4482}" dt="2019-02-08T15:07:29.222" v="418" actId="20577"/>
        <pc:sldMkLst>
          <pc:docMk/>
          <pc:sldMk cId="0" sldId="257"/>
        </pc:sldMkLst>
        <pc:spChg chg="mod">
          <ac:chgData name="Geiger, Michael J" userId="13cae92b-b37c-450b-a449-82fcae19569d" providerId="ADAL" clId="{4B70DDBA-29B0-4313-B362-959ACCDE4482}" dt="2019-02-08T15:07:29.222" v="418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4B70DDBA-29B0-4313-B362-959ACCDE4482}" dt="2019-02-08T15:18:21.436" v="422" actId="2711"/>
        <pc:sldMkLst>
          <pc:docMk/>
          <pc:sldMk cId="0" sldId="385"/>
        </pc:sldMkLst>
        <pc:spChg chg="mod">
          <ac:chgData name="Geiger, Michael J" userId="13cae92b-b37c-450b-a449-82fcae19569d" providerId="ADAL" clId="{4B70DDBA-29B0-4313-B362-959ACCDE4482}" dt="2019-02-08T15:18:15.501" v="421" actId="2711"/>
          <ac:spMkLst>
            <pc:docMk/>
            <pc:sldMk cId="0" sldId="385"/>
            <ac:spMk id="4" creationId="{00000000-0000-0000-0000-000000000000}"/>
          </ac:spMkLst>
        </pc:spChg>
        <pc:spChg chg="mod">
          <ac:chgData name="Geiger, Michael J" userId="13cae92b-b37c-450b-a449-82fcae19569d" providerId="ADAL" clId="{4B70DDBA-29B0-4313-B362-959ACCDE4482}" dt="2019-02-08T15:18:21.436" v="422" actId="2711"/>
          <ac:spMkLst>
            <pc:docMk/>
            <pc:sldMk cId="0" sldId="385"/>
            <ac:spMk id="6" creationId="{00000000-0000-0000-0000-000000000000}"/>
          </ac:spMkLst>
        </pc:spChg>
        <pc:spChg chg="mod">
          <ac:chgData name="Geiger, Michael J" userId="13cae92b-b37c-450b-a449-82fcae19569d" providerId="ADAL" clId="{4B70DDBA-29B0-4313-B362-959ACCDE4482}" dt="2019-02-08T15:10:50.373" v="420"/>
          <ac:spMkLst>
            <pc:docMk/>
            <pc:sldMk cId="0" sldId="385"/>
            <ac:spMk id="2560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045A3C5-6A67-7A4A-970F-B5BAC0CD2838}" type="slidenum">
              <a:rPr lang="en-US">
                <a:latin typeface="Helvetica" charset="0"/>
              </a:rPr>
              <a:pPr/>
              <a:t>7</a:t>
            </a:fld>
            <a:endParaRPr lang="en-US">
              <a:latin typeface="Helvetica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3BCFFB6-303A-B545-8595-90DEB03CE1C3}" type="slidenum">
              <a:rPr lang="en-US">
                <a:latin typeface="Helvetica" charset="0"/>
              </a:rPr>
              <a:pPr/>
              <a:t>14</a:t>
            </a:fld>
            <a:endParaRPr lang="en-US">
              <a:latin typeface="Helvetica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79BCCE-893A-4BC8-874E-7F9865094B96}" type="datetime1">
              <a:rPr lang="en-US" smtClean="0"/>
              <a:t>2/11/2019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AE47C6-87BF-4BD7-AC0F-A657636F7420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FE6D68-2B76-4684-9EEA-FAA09DDF8F0E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4A5510-305B-4458-8EFD-0E7AAC9B5091}" type="datetime1">
              <a:rPr lang="en-US" smtClean="0"/>
              <a:t>2/11/2019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E588DE-3C82-4C00-ACBC-339281ADFCBE}" type="datetime1">
              <a:rPr lang="en-US" smtClean="0"/>
              <a:t>2/11/2019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431EA9-079B-4A12-8E9F-99F06673F064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FBE3EE-DF11-442A-8304-2BE46F21A23D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526C6B-5E2A-4A75-AC69-9AF952F035F0}" type="datetime1">
              <a:rPr lang="en-US" smtClean="0"/>
              <a:t>2/11/2019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C7E85D-A58A-4F96-8A2B-B701D17CA1E8}" type="datetime1">
              <a:rPr lang="en-US" smtClean="0"/>
              <a:t>2/11/2019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AE0CB3-4127-4366-ADE2-3012D05A846D}" type="datetime1">
              <a:rPr lang="en-US" smtClean="0"/>
              <a:t>2/11/2019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58CA8E-92FC-4138-B282-E5F79197AB07}" type="datetime1">
              <a:rPr lang="en-US" smtClean="0"/>
              <a:t>2/11/2019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C10FA0-37A1-48BE-B5AC-DCAA1FD3DFE6}" type="datetime1">
              <a:rPr lang="en-US" smtClean="0"/>
              <a:t>2/11/2019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E7931A-E9AF-4A4D-AB63-5F0AC692B5EE}" type="datetime1">
              <a:rPr lang="en-US" smtClean="0"/>
              <a:t>2/11/2019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3E0457B-F371-4143-949A-D21891FEA47C}" type="datetime1">
              <a:rPr lang="en-US" smtClean="0"/>
              <a:t>2/11/2019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EECE.4810/EECE.5730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Operating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Arial" charset="0"/>
              </a:rPr>
              <a:t>Lecture 8: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Threads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example to justify multithreading</a:t>
            </a:r>
          </a:p>
          <a:p>
            <a:r>
              <a:rPr lang="en-US" dirty="0"/>
              <a:t>Web server may receive multiple simultaneous requests</a:t>
            </a:r>
          </a:p>
          <a:p>
            <a:r>
              <a:rPr lang="en-US" dirty="0"/>
              <a:t>Must read web pages from disk for each request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221A-5EFD-4F3E-A0EA-E804A78F5E69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2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option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Handle one request at a time</a:t>
            </a:r>
          </a:p>
          <a:p>
            <a:r>
              <a:rPr lang="en-US" dirty="0"/>
              <a:t>Example schedule</a:t>
            </a:r>
          </a:p>
          <a:p>
            <a:pPr marL="344487" lvl="1" indent="0">
              <a:buNone/>
            </a:pPr>
            <a:r>
              <a:rPr lang="en-US" dirty="0"/>
              <a:t>Request 1 arrives</a:t>
            </a:r>
          </a:p>
          <a:p>
            <a:pPr marL="344487" lvl="1" indent="0">
              <a:buNone/>
            </a:pPr>
            <a:r>
              <a:rPr lang="en-US" dirty="0"/>
              <a:t>Server receives request 1</a:t>
            </a:r>
          </a:p>
          <a:p>
            <a:pPr marL="344487" lvl="1" indent="0">
              <a:buNone/>
            </a:pPr>
            <a:r>
              <a:rPr lang="en-US" dirty="0"/>
              <a:t>Server starts disk I/O 1a</a:t>
            </a:r>
          </a:p>
          <a:p>
            <a:pPr marL="344487" lvl="1" indent="0">
              <a:buNone/>
            </a:pPr>
            <a:r>
              <a:rPr lang="en-US" dirty="0"/>
              <a:t>Request 2 arrives</a:t>
            </a:r>
          </a:p>
          <a:p>
            <a:pPr marL="344487" lvl="1" indent="0">
              <a:buNone/>
            </a:pPr>
            <a:r>
              <a:rPr lang="en-US" dirty="0"/>
              <a:t>Server waits for disk I/O 1a to finish</a:t>
            </a:r>
          </a:p>
          <a:p>
            <a:endParaRPr lang="en-US" dirty="0"/>
          </a:p>
          <a:p>
            <a:r>
              <a:rPr lang="en-US" dirty="0"/>
              <a:t>Easy to program, but very slow</a:t>
            </a:r>
          </a:p>
          <a:p>
            <a:r>
              <a:rPr lang="en-US" dirty="0"/>
              <a:t>Can’t overlap disk requests with anything</a:t>
            </a:r>
          </a:p>
          <a:p>
            <a:pPr lvl="1"/>
            <a:r>
              <a:rPr lang="en-US" dirty="0"/>
              <a:t>Computation or receiving other requests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7FF7-856B-4AFE-97A6-7FBBA1C40DBC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3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option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Event-driven web server (asynchronous I/O)</a:t>
            </a:r>
          </a:p>
          <a:p>
            <a:r>
              <a:rPr lang="en-US" dirty="0"/>
              <a:t>Issue I/O requests, but don’t wait for them to complete</a:t>
            </a:r>
          </a:p>
          <a:p>
            <a:pPr marL="344487" lvl="1" indent="0">
              <a:buNone/>
            </a:pPr>
            <a:r>
              <a:rPr lang="en-US" dirty="0"/>
              <a:t>Request 1 arrives</a:t>
            </a:r>
          </a:p>
          <a:p>
            <a:pPr marL="344487" lvl="1" indent="0">
              <a:buNone/>
            </a:pPr>
            <a:r>
              <a:rPr lang="en-US" dirty="0"/>
              <a:t>Server receives request 1</a:t>
            </a:r>
          </a:p>
          <a:p>
            <a:pPr marL="344487" lvl="1" indent="0">
              <a:buNone/>
            </a:pPr>
            <a:r>
              <a:rPr lang="en-US" dirty="0"/>
              <a:t>Server starts disk I/O 1a to satisfy request 1</a:t>
            </a:r>
          </a:p>
          <a:p>
            <a:pPr marL="344487" lvl="1" indent="0">
              <a:buNone/>
            </a:pPr>
            <a:r>
              <a:rPr lang="en-US" dirty="0"/>
              <a:t>Request 2 arrives</a:t>
            </a:r>
          </a:p>
          <a:p>
            <a:pPr marL="344487" lvl="1" indent="0">
              <a:buNone/>
            </a:pPr>
            <a:r>
              <a:rPr lang="en-US" dirty="0"/>
              <a:t>Server receives request 2</a:t>
            </a:r>
          </a:p>
          <a:p>
            <a:pPr marL="344487" lvl="1" indent="0">
              <a:buNone/>
            </a:pPr>
            <a:r>
              <a:rPr lang="en-US" dirty="0"/>
              <a:t>Server starts disk I/O 2a to satisfy request 2</a:t>
            </a:r>
          </a:p>
          <a:p>
            <a:pPr marL="344487" lvl="1" indent="0">
              <a:buNone/>
            </a:pPr>
            <a:r>
              <a:rPr lang="en-US" dirty="0"/>
              <a:t>Request 3 arrives</a:t>
            </a:r>
          </a:p>
          <a:p>
            <a:pPr marL="344487" lvl="1" indent="0">
              <a:buNone/>
            </a:pPr>
            <a:r>
              <a:rPr lang="en-US" dirty="0"/>
              <a:t>Disk I/O 1a finishes</a:t>
            </a:r>
          </a:p>
          <a:p>
            <a:endParaRPr lang="en-US" dirty="0"/>
          </a:p>
          <a:p>
            <a:r>
              <a:rPr lang="en-US" dirty="0"/>
              <a:t>May run faster, but server must track</a:t>
            </a:r>
          </a:p>
          <a:p>
            <a:pPr lvl="1"/>
            <a:r>
              <a:rPr lang="en-US" dirty="0"/>
              <a:t>What requests are being serviced, and what state they’re in</a:t>
            </a:r>
          </a:p>
          <a:p>
            <a:pPr lvl="1"/>
            <a:r>
              <a:rPr lang="en-US" dirty="0"/>
              <a:t>What disk I/</a:t>
            </a:r>
            <a:r>
              <a:rPr lang="en-US" dirty="0" err="1"/>
              <a:t>Os</a:t>
            </a:r>
            <a:r>
              <a:rPr lang="en-US" dirty="0"/>
              <a:t> are outstanding, and what requests they belong to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0137-3230-43A4-8728-54E19ABB82C6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17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web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One thread per request</a:t>
            </a:r>
          </a:p>
          <a:p>
            <a:pPr lvl="1"/>
            <a:r>
              <a:rPr lang="en-US" dirty="0"/>
              <a:t>Thread issues I/O, then waits</a:t>
            </a:r>
          </a:p>
          <a:p>
            <a:pPr lvl="1"/>
            <a:r>
              <a:rPr lang="en-US" dirty="0"/>
              <a:t>Other threads can run while one thread blocked</a:t>
            </a:r>
          </a:p>
          <a:p>
            <a:pPr lvl="1"/>
            <a:r>
              <a:rPr lang="en-US" dirty="0"/>
              <a:t>State of request stored in thread</a:t>
            </a:r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r>
              <a:rPr lang="en-US" u="sng" dirty="0"/>
              <a:t>Thread 1</a:t>
            </a:r>
            <a:r>
              <a:rPr lang="en-US" dirty="0"/>
              <a:t>		</a:t>
            </a:r>
            <a:r>
              <a:rPr lang="en-US" u="sng" dirty="0"/>
              <a:t>Thread 2</a:t>
            </a:r>
            <a:r>
              <a:rPr lang="en-US" dirty="0"/>
              <a:t>		</a:t>
            </a:r>
            <a:r>
              <a:rPr lang="en-US" u="sng" dirty="0"/>
              <a:t>Thread 3</a:t>
            </a:r>
          </a:p>
          <a:p>
            <a:pPr marL="344487" lvl="1" indent="0">
              <a:buNone/>
            </a:pPr>
            <a:r>
              <a:rPr lang="en-US" dirty="0"/>
              <a:t>Request 1 arrives</a:t>
            </a:r>
          </a:p>
          <a:p>
            <a:pPr marL="344487" lvl="1" indent="0">
              <a:buNone/>
            </a:pPr>
            <a:r>
              <a:rPr lang="en-US" dirty="0"/>
              <a:t>Receive request 1</a:t>
            </a:r>
          </a:p>
          <a:p>
            <a:pPr marL="344487" lvl="1" indent="0">
              <a:buNone/>
            </a:pPr>
            <a:r>
              <a:rPr lang="en-US" dirty="0"/>
              <a:t>Start disk I/O 1a</a:t>
            </a:r>
          </a:p>
          <a:p>
            <a:pPr marL="344487" lvl="1" indent="0">
              <a:buNone/>
            </a:pPr>
            <a:r>
              <a:rPr lang="en-US" dirty="0"/>
              <a:t>			Request 2 arrives</a:t>
            </a:r>
          </a:p>
          <a:p>
            <a:pPr marL="344487" lvl="1" indent="0">
              <a:buNone/>
            </a:pPr>
            <a:r>
              <a:rPr lang="en-US" dirty="0"/>
              <a:t>			Receive request 2</a:t>
            </a:r>
          </a:p>
          <a:p>
            <a:pPr marL="344487" lvl="1" indent="0">
              <a:buNone/>
            </a:pPr>
            <a:r>
              <a:rPr lang="en-US" dirty="0"/>
              <a:t>			Start disk I/O 2a</a:t>
            </a:r>
          </a:p>
          <a:p>
            <a:pPr marL="344487" lvl="1" indent="0">
              <a:buNone/>
            </a:pPr>
            <a:r>
              <a:rPr lang="en-US" dirty="0"/>
              <a:t>						Request 3 arrives</a:t>
            </a:r>
          </a:p>
          <a:p>
            <a:pPr marL="344487" lvl="1" indent="0">
              <a:buNone/>
            </a:pPr>
            <a:r>
              <a:rPr lang="en-US" dirty="0"/>
              <a:t>						Receive request 3</a:t>
            </a:r>
          </a:p>
          <a:p>
            <a:pPr marL="344487" lvl="1" indent="0">
              <a:buNone/>
            </a:pPr>
            <a:r>
              <a:rPr lang="en-US" dirty="0"/>
              <a:t>					              Start disk I/O 3a</a:t>
            </a:r>
          </a:p>
          <a:p>
            <a:pPr marL="344487" lvl="1" indent="0">
              <a:buNone/>
            </a:pPr>
            <a:r>
              <a:rPr lang="en-US" dirty="0"/>
              <a:t>Disk I/O 1a finishes</a:t>
            </a:r>
          </a:p>
          <a:p>
            <a:pPr marL="344487" lvl="1" indent="0">
              <a:buNone/>
            </a:pPr>
            <a:r>
              <a:rPr lang="en-US" dirty="0"/>
              <a:t>Continue handling request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1AE6-F8FF-4AE0-B4FE-8824829EB43D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4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MS PGothic" charset="0"/>
              </a:rPr>
              <a:t>Benefits of multithreading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Thread manager handles CPU sharing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Thread can issue blocking I/</a:t>
            </a:r>
            <a:r>
              <a:rPr lang="en-US" dirty="0" err="1">
                <a:latin typeface="Helvetica" charset="0"/>
                <a:ea typeface="MS PGothic" charset="0"/>
              </a:rPr>
              <a:t>Os</a:t>
            </a:r>
            <a:r>
              <a:rPr lang="en-US" dirty="0">
                <a:latin typeface="Helvetica" charset="0"/>
                <a:ea typeface="MS PGothic" charset="0"/>
              </a:rPr>
              <a:t>, while others progress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Private state for each thread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Applications get simpler programming model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Illusion of dedicated CPU per thread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Threads share process resources, easier than shared memory or message passing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Threads easier to create and switch than processes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Process can take advantage of multiprocessor architectures</a:t>
            </a:r>
            <a:br>
              <a:rPr lang="en-US" dirty="0">
                <a:latin typeface="Helvetica" charset="0"/>
                <a:ea typeface="MS PGothic" charset="0"/>
              </a:rPr>
            </a:br>
            <a:endParaRPr lang="en-US" dirty="0">
              <a:latin typeface="Helvetica" charset="0"/>
              <a:ea typeface="MS PGothic" charset="0"/>
            </a:endParaRPr>
          </a:p>
          <a:p>
            <a:endParaRPr lang="en-US" b="1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59A31E-DDF0-4106-9A22-B5B3A109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0B6C-E901-4508-B143-4CA9B79C98AC}" type="datetime1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E09E6D-6CB1-481B-B5ED-A3BD60CA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E4592-866B-4798-B8DC-C41873A0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84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Multicore Programming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Concurrency: </a:t>
            </a:r>
            <a:r>
              <a:rPr lang="en-US" dirty="0">
                <a:latin typeface="Helvetica" charset="0"/>
                <a:ea typeface="MS PGothic" charset="0"/>
              </a:rPr>
              <a:t>more than one task making progress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Single processor, scheduler can provide</a:t>
            </a:r>
          </a:p>
          <a:p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Parallelism</a:t>
            </a:r>
            <a:r>
              <a:rPr lang="en-US" dirty="0">
                <a:latin typeface="Helvetica" charset="0"/>
                <a:ea typeface="MS PGothic" charset="0"/>
              </a:rPr>
              <a:t>: system performing more than one task at a time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Data parallelism</a:t>
            </a:r>
            <a:r>
              <a:rPr lang="en-US" dirty="0">
                <a:latin typeface="Helvetica" charset="0"/>
                <a:ea typeface="MS PGothic" charset="0"/>
              </a:rPr>
              <a:t>: data divided into subsets across cores, same operations performed on each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Task parallelism</a:t>
            </a:r>
            <a:r>
              <a:rPr lang="en-US" dirty="0">
                <a:latin typeface="Helvetica" charset="0"/>
                <a:ea typeface="MS PGothic" charset="0"/>
              </a:rPr>
              <a:t>: threads distributed across cores, with each doing unique task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Individual cores may support hardware multithreading</a:t>
            </a:r>
          </a:p>
          <a:p>
            <a:pPr lvl="1"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1A7732-1E1A-4BD5-AB52-A3D72449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4CDF-1DA2-4D46-ADC1-B34BD1898074}" type="datetime1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4E808-22BE-4E32-9DF1-06D72A29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D2D01-171E-46C8-938D-C053B6E0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02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Concurrency vs. Parallelism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/>
        </p:nvSpPr>
        <p:spPr bwMode="auto">
          <a:xfrm>
            <a:off x="457200" y="116363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r>
              <a:rPr kumimoji="1" lang="en-US" b="1" dirty="0">
                <a:latin typeface="Helvetica" charset="0"/>
              </a:rPr>
              <a:t>Concurrent execution on single-core system: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endParaRPr kumimoji="1" lang="en-US" b="1" dirty="0">
              <a:latin typeface="Helvetica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endParaRPr kumimoji="1" lang="en-US" b="1" dirty="0">
              <a:latin typeface="Helvetica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endParaRPr kumimoji="1" lang="en-US" b="1" dirty="0">
              <a:latin typeface="Helvetica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</a:pPr>
            <a:endParaRPr kumimoji="1" lang="en-US" b="1" dirty="0">
              <a:latin typeface="Helvetica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r>
              <a:rPr kumimoji="1" lang="en-US" b="1" dirty="0">
                <a:latin typeface="Helvetica" charset="0"/>
              </a:rPr>
              <a:t>Parallelism on a multi-core system: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endParaRPr kumimoji="1" lang="en-US" b="1" dirty="0">
              <a:latin typeface="Helvetica" charset="0"/>
            </a:endParaRPr>
          </a:p>
        </p:txBody>
      </p:sp>
      <p:pic>
        <p:nvPicPr>
          <p:cNvPr id="11268" name="Picture 1" descr="4_0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1814513"/>
            <a:ext cx="625951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2" descr="4_0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3771900"/>
            <a:ext cx="39465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BE33A-2956-4F5E-9261-BB39E2A5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E3D6-A0A7-43CC-9491-288ABA94BC51}" type="datetime1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A1D48-9898-4437-B175-28879905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4FA70-D910-4BEE-8E88-59154C47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55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determining # threads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System has four processors available for scheduling</a:t>
            </a:r>
          </a:p>
          <a:p>
            <a:pPr lvl="0"/>
            <a:r>
              <a:rPr lang="en-US" dirty="0"/>
              <a:t>Application does the following</a:t>
            </a:r>
          </a:p>
          <a:p>
            <a:pPr lvl="1"/>
            <a:r>
              <a:rPr lang="en-US" dirty="0"/>
              <a:t>Reads all input sequentially from a single file</a:t>
            </a:r>
          </a:p>
          <a:p>
            <a:pPr lvl="1"/>
            <a:r>
              <a:rPr lang="en-US" dirty="0"/>
              <a:t>Process input data and compute final results</a:t>
            </a:r>
          </a:p>
          <a:p>
            <a:pPr lvl="2"/>
            <a:r>
              <a:rPr lang="en-US" dirty="0"/>
              <a:t>Entirely CPU-bound during this part—no I/O</a:t>
            </a:r>
          </a:p>
          <a:p>
            <a:pPr lvl="1"/>
            <a:r>
              <a:rPr lang="en-US" dirty="0"/>
              <a:t>Print all output sequentially to a single file</a:t>
            </a:r>
          </a:p>
          <a:p>
            <a:pPr lvl="0"/>
            <a:r>
              <a:rPr lang="en-US" dirty="0"/>
              <a:t>To improve the performance of this application by multithreading it, determine:</a:t>
            </a:r>
          </a:p>
          <a:p>
            <a:pPr lvl="1"/>
            <a:r>
              <a:rPr lang="en-US" dirty="0"/>
              <a:t>How many threads should you create to handle input and output? Why?</a:t>
            </a:r>
          </a:p>
          <a:p>
            <a:pPr lvl="1"/>
            <a:r>
              <a:rPr lang="en-US" dirty="0"/>
              <a:t>How many threads should you create to handle computation? Why?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9502-3FC2-497E-A1CB-A035985B237A}" type="datetime1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52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Cooperating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Independent threads may still share hardware</a:t>
            </a:r>
          </a:p>
          <a:p>
            <a:r>
              <a:rPr lang="en-US" dirty="0"/>
              <a:t>Cooperating threads share app resource</a:t>
            </a:r>
          </a:p>
          <a:p>
            <a:r>
              <a:rPr lang="en-US" dirty="0"/>
              <a:t>Assume each thread has dedicated processor</a:t>
            </a:r>
          </a:p>
          <a:p>
            <a:r>
              <a:rPr lang="en-US" dirty="0"/>
              <a:t>Main problem: event ordering is non-deterministic</a:t>
            </a:r>
          </a:p>
          <a:p>
            <a:pPr lvl="1"/>
            <a:r>
              <a:rPr lang="en-US" dirty="0"/>
              <a:t>Speed of each processor unpredictable</a:t>
            </a:r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r>
              <a:rPr lang="en-US" dirty="0"/>
              <a:t>Thread A -----------------------------------------------------------&gt;</a:t>
            </a:r>
          </a:p>
          <a:p>
            <a:pPr marL="344487" lvl="1" indent="0">
              <a:buNone/>
            </a:pPr>
            <a:r>
              <a:rPr lang="en-US" dirty="0"/>
              <a:t>Thread B -   -   -   -   -   -   -   -   -   -   -   -   -   -   -   -   -  &gt;</a:t>
            </a:r>
          </a:p>
          <a:p>
            <a:pPr marL="344487" lvl="1" indent="0">
              <a:buNone/>
            </a:pPr>
            <a:r>
              <a:rPr lang="en-US" dirty="0"/>
              <a:t>Thread C - - - - - - - - - - - - - - - - - - - - - - - - - - - - - - - - &gt;</a:t>
            </a:r>
          </a:p>
          <a:p>
            <a:pPr marL="344487" lvl="1" indent="0">
              <a:buNone/>
            </a:pPr>
            <a:endParaRPr lang="en-US" dirty="0"/>
          </a:p>
          <a:p>
            <a:pPr lvl="1"/>
            <a:r>
              <a:rPr lang="en-US" dirty="0"/>
              <a:t>Global ordering of events</a:t>
            </a:r>
          </a:p>
          <a:p>
            <a:pPr lvl="1"/>
            <a:r>
              <a:rPr lang="en-US" dirty="0"/>
              <a:t>Many possible orderings, some of which produce incorrect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FADC-8E25-42D5-9486-6703BC3F2F85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38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Non-deterministic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Printing example</a:t>
            </a:r>
          </a:p>
          <a:p>
            <a:pPr marL="344487" lvl="1" indent="0">
              <a:buNone/>
            </a:pPr>
            <a:r>
              <a:rPr lang="en-US" u="sng" dirty="0"/>
              <a:t>Thread A</a:t>
            </a:r>
            <a:r>
              <a:rPr lang="en-US" dirty="0"/>
              <a:t>			</a:t>
            </a:r>
            <a:r>
              <a:rPr lang="en-US" u="sng" dirty="0"/>
              <a:t>Thread B</a:t>
            </a:r>
            <a:endParaRPr lang="en-US" dirty="0"/>
          </a:p>
          <a:p>
            <a:pPr marL="344487" lvl="1" indent="0">
              <a:buNone/>
            </a:pPr>
            <a:r>
              <a:rPr lang="en-US" dirty="0"/>
              <a:t>Print ABC			Print 123</a:t>
            </a:r>
          </a:p>
          <a:p>
            <a:pPr marL="344487" lvl="1" indent="0">
              <a:buNone/>
            </a:pPr>
            <a:endParaRPr lang="en-US" dirty="0"/>
          </a:p>
          <a:p>
            <a:pPr lvl="1"/>
            <a:r>
              <a:rPr lang="en-US" dirty="0"/>
              <a:t>Possible outputs?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Impossible outputs?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Sequential ordering within thread, but many ways to merge per-thread order into global order</a:t>
            </a:r>
          </a:p>
          <a:p>
            <a:pPr lvl="1"/>
            <a:r>
              <a:rPr lang="en-US" dirty="0"/>
              <a:t>What’s being shared between these threads?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8981-A1E7-4746-B4A8-ACECC751C54C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9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Program 1 due Monday, 2/11</a:t>
            </a:r>
          </a:p>
          <a:p>
            <a:pPr lvl="2"/>
            <a:r>
              <a:rPr lang="en-US" dirty="0"/>
              <a:t>Write one program that does everything</a:t>
            </a:r>
          </a:p>
          <a:p>
            <a:pPr lvl="3"/>
            <a:r>
              <a:rPr lang="en-US" dirty="0"/>
              <a:t>Objective list is an outline that </a:t>
            </a:r>
            <a:r>
              <a:rPr lang="en-US" u="sng" dirty="0"/>
              <a:t>could</a:t>
            </a:r>
            <a:r>
              <a:rPr lang="en-US" dirty="0"/>
              <a:t> be used to guide development, but feel free to skip steps</a:t>
            </a:r>
          </a:p>
          <a:p>
            <a:pPr lvl="2"/>
            <a:r>
              <a:rPr lang="en-US" dirty="0"/>
              <a:t>If wait() returns -1, called from process without child!</a:t>
            </a:r>
          </a:p>
          <a:p>
            <a:pPr lvl="1"/>
            <a:r>
              <a:rPr lang="en-US" dirty="0"/>
              <a:t>Santosh Pandey’s OH: M/Th 11:30-1:30, Ball 410</a:t>
            </a:r>
          </a:p>
          <a:p>
            <a:pPr marL="344487" lvl="1" indent="0">
              <a:buNone/>
            </a:pPr>
            <a:endParaRPr lang="en-US" dirty="0"/>
          </a:p>
          <a:p>
            <a:r>
              <a:rPr lang="en-US" dirty="0"/>
              <a:t>Today’s lecture</a:t>
            </a:r>
          </a:p>
          <a:p>
            <a:pPr lvl="1"/>
            <a:r>
              <a:rPr lang="en-US" dirty="0"/>
              <a:t>Review: IPC</a:t>
            </a:r>
          </a:p>
          <a:p>
            <a:pPr lvl="1"/>
            <a:r>
              <a:rPr lang="en-US" dirty="0"/>
              <a:t>Threads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F3761FA-C196-4F15-89DF-9B33A95FE8B2}" type="datetime1">
              <a:rPr lang="en-US" smtClean="0">
                <a:latin typeface="Garamond"/>
              </a:rPr>
              <a:t>2/11/2019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8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Non-deterministic ordering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Arithmetic example—assume y is initially 10</a:t>
            </a:r>
          </a:p>
          <a:p>
            <a:pPr marL="344487" lvl="1" indent="0">
              <a:buNone/>
            </a:pPr>
            <a:r>
              <a:rPr lang="en-US" u="sng" dirty="0"/>
              <a:t>Thread A</a:t>
            </a:r>
            <a:r>
              <a:rPr lang="en-US" dirty="0"/>
              <a:t>			</a:t>
            </a:r>
            <a:r>
              <a:rPr lang="en-US" u="sng" dirty="0"/>
              <a:t>Thread B</a:t>
            </a:r>
            <a:endParaRPr lang="en-US" dirty="0"/>
          </a:p>
          <a:p>
            <a:pPr marL="344487" lvl="1" indent="0">
              <a:buNone/>
            </a:pPr>
            <a:r>
              <a:rPr lang="en-US" dirty="0"/>
              <a:t>x = y + 1			y = y * 2</a:t>
            </a:r>
          </a:p>
          <a:p>
            <a:pPr marL="344487" lvl="1" indent="0">
              <a:buNone/>
            </a:pPr>
            <a:endParaRPr lang="en-US" dirty="0"/>
          </a:p>
          <a:p>
            <a:pPr lvl="1"/>
            <a:r>
              <a:rPr lang="en-US" dirty="0"/>
              <a:t>What’s being shared between these threads?</a:t>
            </a:r>
          </a:p>
          <a:p>
            <a:pPr lvl="1"/>
            <a:r>
              <a:rPr lang="en-US" dirty="0"/>
              <a:t>Possible results?</a:t>
            </a:r>
          </a:p>
          <a:p>
            <a:pPr lvl="1"/>
            <a:endParaRPr lang="en-US" dirty="0"/>
          </a:p>
          <a:p>
            <a:r>
              <a:rPr lang="en-US" dirty="0"/>
              <a:t>Arithmetic example 2—assume x is initially 0</a:t>
            </a:r>
          </a:p>
          <a:p>
            <a:pPr marL="344487" lvl="1" indent="0">
              <a:buNone/>
            </a:pPr>
            <a:r>
              <a:rPr lang="en-US" u="sng" dirty="0"/>
              <a:t>Thread A</a:t>
            </a:r>
            <a:r>
              <a:rPr lang="en-US" dirty="0"/>
              <a:t>			</a:t>
            </a:r>
            <a:r>
              <a:rPr lang="en-US" u="sng" dirty="0"/>
              <a:t>Thread B</a:t>
            </a:r>
            <a:endParaRPr lang="en-US" dirty="0"/>
          </a:p>
          <a:p>
            <a:pPr marL="344487" lvl="1" indent="0">
              <a:buNone/>
            </a:pPr>
            <a:r>
              <a:rPr lang="en-US" dirty="0"/>
              <a:t>x = 0			x = 0</a:t>
            </a:r>
          </a:p>
          <a:p>
            <a:pPr marL="344487" lvl="1" indent="0">
              <a:buNone/>
            </a:pPr>
            <a:r>
              <a:rPr lang="en-US" dirty="0"/>
              <a:t>x++				x--</a:t>
            </a:r>
          </a:p>
          <a:p>
            <a:pPr marL="344487" lvl="1" indent="0">
              <a:buNone/>
            </a:pPr>
            <a:endParaRPr lang="en-US" dirty="0"/>
          </a:p>
          <a:p>
            <a:pPr lvl="1"/>
            <a:r>
              <a:rPr lang="en-US" dirty="0"/>
              <a:t>Possible results?</a:t>
            </a:r>
          </a:p>
          <a:p>
            <a:pPr lvl="1"/>
            <a:r>
              <a:rPr lang="en-US" dirty="0"/>
              <a:t>Impossible results?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DB9F-DEAC-4C39-9D3C-75E842D24984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98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evaluate cooperating threads, must establish set of </a:t>
            </a:r>
            <a:r>
              <a:rPr lang="en-US" dirty="0">
                <a:solidFill>
                  <a:srgbClr val="0000FF"/>
                </a:solidFill>
              </a:rPr>
              <a:t>atomic operations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Operation happens in its entirety or not at all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No event from another thread can occur between the start and end of an atomic operation</a:t>
            </a:r>
          </a:p>
          <a:p>
            <a:r>
              <a:rPr lang="en-US" dirty="0">
                <a:solidFill>
                  <a:srgbClr val="000000"/>
                </a:solidFill>
              </a:rPr>
              <a:t>Arithmetic example: what if assignment were atomic?</a:t>
            </a:r>
          </a:p>
          <a:p>
            <a:r>
              <a:rPr lang="en-US" dirty="0">
                <a:solidFill>
                  <a:srgbClr val="000000"/>
                </a:solidFill>
              </a:rPr>
              <a:t>Print example: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What if each print statement were atomic?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What if printing a single character were atomic?</a:t>
            </a:r>
          </a:p>
          <a:p>
            <a:r>
              <a:rPr lang="en-US" dirty="0">
                <a:solidFill>
                  <a:srgbClr val="000000"/>
                </a:solidFill>
              </a:rPr>
              <a:t>Typical computers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Memory accesses (load/store) atomic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Many other instructions (e.g., FP) are not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Need small atomic operations to build larger ones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4B9E-45C6-4F0B-9751-6FDA7F7CC150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38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Thread A</a:t>
            </a:r>
            <a:r>
              <a:rPr lang="en-US" dirty="0"/>
              <a:t>				</a:t>
            </a:r>
            <a:r>
              <a:rPr lang="en-US" u="sng" dirty="0"/>
              <a:t>Thread B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				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while 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&lt; 10)		while 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&gt; -10)</a:t>
            </a:r>
          </a:p>
          <a:p>
            <a:pPr marL="0" indent="0">
              <a:buNone/>
              <a:tabLst>
                <a:tab pos="461963" algn="l"/>
                <a:tab pos="502285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++	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>
                <a:latin typeface="Courier New"/>
                <a:cs typeface="Courier New"/>
              </a:rPr>
              <a:t>--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4579938" algn="l"/>
                <a:tab pos="5022850" algn="l"/>
              </a:tabLst>
            </a:pPr>
            <a:r>
              <a:rPr lang="en-US" dirty="0">
                <a:latin typeface="Courier New"/>
                <a:cs typeface="Courier New"/>
              </a:rPr>
              <a:t>print “A done”	print “B done”</a:t>
            </a:r>
          </a:p>
          <a:p>
            <a:pPr marL="0" indent="0">
              <a:buNone/>
              <a:tabLst>
                <a:tab pos="461963" algn="l"/>
                <a:tab pos="4579938" algn="l"/>
                <a:tab pos="5022850" algn="l"/>
              </a:tabLst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Which thread finishes first?</a:t>
            </a:r>
          </a:p>
          <a:p>
            <a:r>
              <a:rPr lang="en-US" dirty="0"/>
              <a:t>Is winner guaranteed to print first?</a:t>
            </a:r>
          </a:p>
          <a:p>
            <a:r>
              <a:rPr lang="en-US" dirty="0"/>
              <a:t>Is it guaranteed that one thread will win?</a:t>
            </a:r>
          </a:p>
          <a:p>
            <a:pPr lvl="1"/>
            <a:r>
              <a:rPr lang="en-US" dirty="0"/>
              <a:t>What’s required to guarantee one thread will win?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0B81-F7FA-45E2-9653-146DD3A7A12F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85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Non-deterministic ordering makes debugging difficult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Heisenbug</a:t>
            </a:r>
            <a:r>
              <a:rPr lang="en-US" dirty="0"/>
              <a:t>”: bug that occurs non-deterministically</a:t>
            </a:r>
          </a:p>
          <a:p>
            <a:r>
              <a:rPr lang="en-US" dirty="0"/>
              <a:t>All possible </a:t>
            </a:r>
            <a:r>
              <a:rPr lang="en-US" dirty="0" err="1"/>
              <a:t>interleavings</a:t>
            </a:r>
            <a:r>
              <a:rPr lang="en-US" dirty="0"/>
              <a:t> must be correct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Race condition</a:t>
            </a:r>
            <a:r>
              <a:rPr lang="en-US" dirty="0"/>
              <a:t>: output/result dependent on timing or ordering of earlier events</a:t>
            </a:r>
          </a:p>
          <a:p>
            <a:pPr lvl="1"/>
            <a:r>
              <a:rPr lang="en-US" dirty="0"/>
              <a:t>Becomes bug when unanticipated ordering occurs</a:t>
            </a:r>
          </a:p>
          <a:p>
            <a:r>
              <a:rPr lang="en-US" dirty="0"/>
              <a:t>Potentially disastrous consequences</a:t>
            </a:r>
          </a:p>
          <a:p>
            <a:pPr lvl="1"/>
            <a:r>
              <a:rPr lang="en-US" dirty="0"/>
              <a:t>Over-radiation in Therac-25</a:t>
            </a:r>
          </a:p>
          <a:p>
            <a:pPr lvl="2"/>
            <a:r>
              <a:rPr lang="en-US" dirty="0"/>
              <a:t>2 modes of operation: direct low-power radiation, high-powered radiation + safeguards</a:t>
            </a:r>
          </a:p>
          <a:p>
            <a:pPr lvl="2"/>
            <a:r>
              <a:rPr lang="en-US" dirty="0"/>
              <a:t>Race condition activated high-powered beam w/o safeguards</a:t>
            </a:r>
          </a:p>
          <a:p>
            <a:pPr lvl="1"/>
            <a:r>
              <a:rPr lang="en-US" dirty="0"/>
              <a:t>Northeast blackout of 2003</a:t>
            </a:r>
          </a:p>
          <a:p>
            <a:pPr lvl="2"/>
            <a:r>
              <a:rPr lang="en-US" dirty="0"/>
              <a:t>Race condition in control software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A2FC-674E-436F-90D0-AA6463A8FBFF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14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 </a:t>
            </a:r>
            <a:r>
              <a:rPr lang="en-US" dirty="0" err="1"/>
              <a:t>interleavings</a:t>
            </a:r>
            <a:r>
              <a:rPr lang="en-US" dirty="0"/>
              <a:t> between threads</a:t>
            </a:r>
          </a:p>
          <a:p>
            <a:pPr lvl="1"/>
            <a:r>
              <a:rPr lang="en-US" dirty="0"/>
              <a:t>Goal: force all possible </a:t>
            </a:r>
            <a:r>
              <a:rPr lang="en-US" dirty="0" err="1"/>
              <a:t>interleavings</a:t>
            </a:r>
            <a:r>
              <a:rPr lang="en-US" dirty="0"/>
              <a:t> to produce correct result</a:t>
            </a:r>
          </a:p>
          <a:p>
            <a:pPr lvl="1"/>
            <a:r>
              <a:rPr lang="en-US" dirty="0"/>
              <a:t>Correct concurrent program should work regardless of processor speed</a:t>
            </a:r>
          </a:p>
          <a:p>
            <a:r>
              <a:rPr lang="en-US" dirty="0"/>
              <a:t>Try to constrain as little as possible</a:t>
            </a:r>
          </a:p>
          <a:p>
            <a:pPr lvl="1"/>
            <a:r>
              <a:rPr lang="en-US" dirty="0"/>
              <a:t>Some events are independent—order irrelevant</a:t>
            </a:r>
          </a:p>
          <a:p>
            <a:pPr lvl="1"/>
            <a:r>
              <a:rPr lang="en-US" dirty="0"/>
              <a:t>Order only matters in dependent events</a:t>
            </a:r>
          </a:p>
          <a:p>
            <a:r>
              <a:rPr lang="en-US" dirty="0">
                <a:solidFill>
                  <a:srgbClr val="0000FF"/>
                </a:solidFill>
              </a:rPr>
              <a:t>Synchronization</a:t>
            </a:r>
            <a:r>
              <a:rPr lang="en-US" dirty="0"/>
              <a:t>: Controlling execution and order of threads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276D-E6AE-480D-9C9E-A5C8E7DB3BA8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44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</a:t>
            </a:r>
          </a:p>
          <a:p>
            <a:pPr lvl="1"/>
            <a:r>
              <a:rPr lang="en-US" dirty="0"/>
              <a:t>More examples</a:t>
            </a:r>
          </a:p>
          <a:p>
            <a:pPr lvl="1"/>
            <a:r>
              <a:rPr lang="en-US" dirty="0"/>
              <a:t>Detailed synchronization discussion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Program 1 due Monday, 2/11</a:t>
            </a:r>
          </a:p>
          <a:p>
            <a:pPr lvl="2"/>
            <a:r>
              <a:rPr lang="en-US" dirty="0"/>
              <a:t>Write one program that does everything</a:t>
            </a:r>
          </a:p>
          <a:p>
            <a:pPr lvl="3"/>
            <a:r>
              <a:rPr lang="en-US" dirty="0"/>
              <a:t>Objective list is an outline that </a:t>
            </a:r>
            <a:r>
              <a:rPr lang="en-US" u="sng" dirty="0"/>
              <a:t>could</a:t>
            </a:r>
            <a:r>
              <a:rPr lang="en-US" dirty="0"/>
              <a:t> be used to guide development, but feel free to skip steps</a:t>
            </a:r>
          </a:p>
          <a:p>
            <a:pPr lvl="2"/>
            <a:r>
              <a:rPr lang="en-US" dirty="0"/>
              <a:t>If wait() returns -1, called from process without child!</a:t>
            </a:r>
          </a:p>
          <a:p>
            <a:pPr lvl="1"/>
            <a:r>
              <a:rPr lang="en-US" dirty="0"/>
              <a:t>Santosh Pandey’s OH: M/Th 11:30-1:30, Ball 410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D02A891-8EEF-4A9E-AFF9-65CC350FD070}" type="datetime1">
              <a:rPr lang="en-US" smtClean="0">
                <a:latin typeface="+mj-lt"/>
              </a:rPr>
              <a:t>2/11/2019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>
                <a:latin typeface="+mj-lt"/>
              </a:rPr>
              <a:pPr/>
              <a:t>25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are adapted from the following sources:</a:t>
            </a:r>
          </a:p>
          <a:p>
            <a:pPr lvl="1"/>
            <a:r>
              <a:rPr lang="en-US" dirty="0" err="1"/>
              <a:t>Silberschatz</a:t>
            </a:r>
            <a:r>
              <a:rPr lang="en-US" dirty="0"/>
              <a:t>, Galvin, &amp; Gagne, </a:t>
            </a:r>
            <a:r>
              <a:rPr lang="en-US" i="1" dirty="0"/>
              <a:t>Operating Systems Concepts</a:t>
            </a:r>
            <a:r>
              <a:rPr lang="en-US" dirty="0"/>
              <a:t>, 9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pPr lvl="1"/>
            <a:r>
              <a:rPr lang="en-US" dirty="0"/>
              <a:t>Chen &amp; </a:t>
            </a:r>
            <a:r>
              <a:rPr lang="en-US" dirty="0" err="1"/>
              <a:t>Madhyastha</a:t>
            </a:r>
            <a:r>
              <a:rPr lang="en-US" dirty="0"/>
              <a:t>, EECS 482 lecture notes, University of Michigan, Fall 2016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C0FA-C44B-4914-B85A-B1FF7971D1ED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</a:t>
            </a:r>
            <a:r>
              <a:rPr lang="en-US" dirty="0" err="1"/>
              <a:t>Interprocess</a:t>
            </a:r>
            <a:r>
              <a:rPr lang="en-US" dirty="0"/>
              <a:t>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Shared memory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Communication largely process-managed after OS used to set up shared region</a:t>
            </a:r>
          </a:p>
          <a:p>
            <a:r>
              <a:rPr lang="en-US" dirty="0">
                <a:solidFill>
                  <a:srgbClr val="000000"/>
                </a:solidFill>
              </a:rPr>
              <a:t>Message passing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OS responsible for send/receive primitives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Direct communication: processes send messages directly to one another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Indirect communication: processes send to/receive from mailboxes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FC80-853F-4491-94ED-2A595F531E72}" type="datetime1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9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Recall: Process = </a:t>
            </a:r>
            <a:r>
              <a:rPr lang="en-US" dirty="0">
                <a:solidFill>
                  <a:srgbClr val="0000FF"/>
                </a:solidFill>
              </a:rPr>
              <a:t>1+ running pieces of code (threads)</a:t>
            </a:r>
            <a:r>
              <a:rPr lang="en-US" dirty="0"/>
              <a:t> + everything code can read/write</a:t>
            </a:r>
          </a:p>
          <a:p>
            <a:r>
              <a:rPr lang="en-US" dirty="0"/>
              <a:t>Thread: active sequence of instructions</a:t>
            </a:r>
          </a:p>
          <a:p>
            <a:pPr lvl="1"/>
            <a:r>
              <a:rPr lang="en-US" dirty="0"/>
              <a:t>Basic unit of CPU utilization</a:t>
            </a:r>
          </a:p>
          <a:p>
            <a:pPr lvl="1"/>
            <a:r>
              <a:rPr lang="en-US" dirty="0"/>
              <a:t>Multiple threads in process may cooperate or be independent</a:t>
            </a:r>
          </a:p>
          <a:p>
            <a:pPr lvl="1"/>
            <a:r>
              <a:rPr lang="en-US" dirty="0"/>
              <a:t>Can implement separate tasks in same app</a:t>
            </a:r>
          </a:p>
          <a:p>
            <a:pPr lvl="2"/>
            <a:r>
              <a:rPr lang="en-US" dirty="0"/>
              <a:t>Ex: in browser, one thread shows images while another retrieves network data</a:t>
            </a:r>
          </a:p>
          <a:p>
            <a:pPr lvl="2"/>
            <a:r>
              <a:rPr lang="en-US" dirty="0"/>
              <a:t>Ex: in server, create separate thread to handle each I/O request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8E4C-220D-45DA-B69C-C6A437A8986C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8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vs.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Process creation is heavy-weight</a:t>
            </a:r>
          </a:p>
          <a:p>
            <a:pPr lvl="1"/>
            <a:r>
              <a:rPr lang="en-US" dirty="0"/>
              <a:t>Creates new address space</a:t>
            </a:r>
          </a:p>
          <a:p>
            <a:pPr lvl="2"/>
            <a:r>
              <a:rPr lang="en-US" dirty="0"/>
              <a:t>May be copy of parent space</a:t>
            </a:r>
          </a:p>
          <a:p>
            <a:pPr lvl="1"/>
            <a:r>
              <a:rPr lang="en-US" dirty="0"/>
              <a:t>Can call separate program</a:t>
            </a:r>
          </a:p>
          <a:p>
            <a:pPr lvl="1"/>
            <a:r>
              <a:rPr lang="en-US" dirty="0"/>
              <a:t>Creation of new process invokes OS</a:t>
            </a:r>
          </a:p>
          <a:p>
            <a:r>
              <a:rPr lang="en-US" dirty="0"/>
              <a:t>Thread creation is lightweight</a:t>
            </a:r>
          </a:p>
          <a:p>
            <a:pPr lvl="1"/>
            <a:r>
              <a:rPr lang="en-US" dirty="0"/>
              <a:t>Threads in same process share address space</a:t>
            </a:r>
          </a:p>
          <a:p>
            <a:pPr lvl="1"/>
            <a:r>
              <a:rPr lang="en-US" dirty="0"/>
              <a:t>Thread creation done through thread library, not OS</a:t>
            </a:r>
          </a:p>
          <a:p>
            <a:pPr lvl="2"/>
            <a:r>
              <a:rPr lang="en-US" dirty="0"/>
              <a:t>Thread starting routines often call new function</a:t>
            </a:r>
          </a:p>
          <a:p>
            <a:pPr lvl="2"/>
            <a:r>
              <a:rPr lang="en-US" dirty="0"/>
              <a:t>Pointer to function passed to thread creator</a:t>
            </a:r>
          </a:p>
          <a:p>
            <a:pPr lvl="1"/>
            <a:r>
              <a:rPr lang="en-US" dirty="0"/>
              <a:t>What information needs to be private to a thread?</a:t>
            </a:r>
          </a:p>
          <a:p>
            <a:pPr lvl="1"/>
            <a:r>
              <a:rPr lang="en-US" dirty="0"/>
              <a:t>What information can be shared?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C0C9-5F88-4CE4-892E-F3687CFD7E0F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6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Process in memory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724400" cy="4987925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00FF"/>
                </a:solidFill>
              </a:rPr>
              <a:t>Text section: </a:t>
            </a:r>
            <a:r>
              <a:rPr lang="en-US" dirty="0">
                <a:solidFill>
                  <a:srgbClr val="000000"/>
                </a:solidFill>
              </a:rPr>
              <a:t>code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Data section: </a:t>
            </a:r>
            <a:r>
              <a:rPr lang="en-US" dirty="0">
                <a:solidFill>
                  <a:srgbClr val="000000"/>
                </a:solidFill>
              </a:rPr>
              <a:t>global variables</a:t>
            </a:r>
          </a:p>
          <a:p>
            <a:r>
              <a:rPr lang="en-US" dirty="0">
                <a:solidFill>
                  <a:srgbClr val="0000FF"/>
                </a:solidFill>
              </a:rPr>
              <a:t>Stack</a:t>
            </a:r>
            <a:r>
              <a:rPr lang="en-US" dirty="0">
                <a:solidFill>
                  <a:srgbClr val="000000"/>
                </a:solidFill>
              </a:rPr>
              <a:t>: temp data, usually related to functions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Arguments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Return address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Local variables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Saved registers</a:t>
            </a:r>
          </a:p>
          <a:p>
            <a:r>
              <a:rPr lang="en-US" dirty="0">
                <a:solidFill>
                  <a:srgbClr val="0000FF"/>
                </a:solidFill>
              </a:rPr>
              <a:t>Heap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dyn</a:t>
            </a:r>
            <a:r>
              <a:rPr lang="en-US" dirty="0">
                <a:solidFill>
                  <a:srgbClr val="000000"/>
                </a:solidFill>
              </a:rPr>
              <a:t>. allocated data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From C </a:t>
            </a:r>
            <a:r>
              <a:rPr lang="en-US" dirty="0" err="1">
                <a:solidFill>
                  <a:srgbClr val="000000"/>
                </a:solidFill>
              </a:rPr>
              <a:t>malloc</a:t>
            </a:r>
            <a:r>
              <a:rPr lang="en-US" dirty="0">
                <a:solidFill>
                  <a:srgbClr val="000000"/>
                </a:solidFill>
              </a:rPr>
              <a:t>(), C++ new …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15146" r="-15146"/>
          <a:stretch>
            <a:fillRect/>
          </a:stretch>
        </p:blipFill>
        <p:spPr>
          <a:xfrm>
            <a:off x="5029200" y="1143000"/>
            <a:ext cx="4038600" cy="49879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3B07-E229-496B-A5B3-0A929BB559B1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0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Single and Multithreaded Processes</a:t>
            </a:r>
          </a:p>
        </p:txBody>
      </p:sp>
      <p:pic>
        <p:nvPicPr>
          <p:cNvPr id="12291" name="Picture 1" descr="4_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884988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3012-47A7-4799-AC6A-D2892FCFA55A}" type="datetime1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7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in memory--updated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CDC9-C254-4F7E-935F-56443A508903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3300"/>
            <a:ext cx="91313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29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and Multithreaded Processes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thread needs its own</a:t>
            </a:r>
          </a:p>
          <a:p>
            <a:pPr lvl="1"/>
            <a:r>
              <a:rPr lang="en-US" dirty="0"/>
              <a:t>PC </a:t>
            </a:r>
            <a:r>
              <a:rPr lang="en-US" i="1" dirty="0"/>
              <a:t>(for its own set of instructions)</a:t>
            </a:r>
          </a:p>
          <a:p>
            <a:pPr lvl="2"/>
            <a:r>
              <a:rPr lang="en-US" dirty="0"/>
              <a:t>Each thread in code section for program, but occupies different region of that code section</a:t>
            </a:r>
          </a:p>
          <a:p>
            <a:pPr lvl="2"/>
            <a:r>
              <a:rPr lang="en-US" dirty="0"/>
              <a:t>Treated almost as separate function call</a:t>
            </a:r>
          </a:p>
          <a:p>
            <a:pPr lvl="1"/>
            <a:r>
              <a:rPr lang="en-US" dirty="0"/>
              <a:t>Register values </a:t>
            </a:r>
            <a:r>
              <a:rPr lang="en-US" i="1" dirty="0"/>
              <a:t>(each refers to registers by same names)</a:t>
            </a:r>
          </a:p>
          <a:p>
            <a:pPr lvl="1"/>
            <a:r>
              <a:rPr lang="en-US" dirty="0"/>
              <a:t>Stack + SP </a:t>
            </a:r>
            <a:r>
              <a:rPr lang="en-US" i="1" dirty="0"/>
              <a:t>(each will call its own functions)</a:t>
            </a:r>
            <a:endParaRPr lang="en-US" dirty="0"/>
          </a:p>
          <a:p>
            <a:r>
              <a:rPr lang="en-US" dirty="0"/>
              <a:t>Each thread can share</a:t>
            </a:r>
          </a:p>
          <a:p>
            <a:pPr lvl="1"/>
            <a:r>
              <a:rPr lang="en-US" dirty="0"/>
              <a:t>Global data</a:t>
            </a:r>
          </a:p>
          <a:p>
            <a:pPr lvl="1"/>
            <a:r>
              <a:rPr lang="en-US" dirty="0"/>
              <a:t>Heap</a:t>
            </a:r>
          </a:p>
          <a:p>
            <a:pPr lvl="1"/>
            <a:r>
              <a:rPr lang="en-US" dirty="0"/>
              <a:t>Files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D89F-E756-4079-B43F-122E9E22B90E}" type="datetime1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22211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9683</TotalTime>
  <Words>1486</Words>
  <Application>Microsoft Office PowerPoint</Application>
  <PresentationFormat>On-screen Show (4:3)</PresentationFormat>
  <Paragraphs>329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Courier New</vt:lpstr>
      <vt:lpstr>Garamond</vt:lpstr>
      <vt:lpstr>Helvetica</vt:lpstr>
      <vt:lpstr>Monotype Sorts</vt:lpstr>
      <vt:lpstr>Wingdings</vt:lpstr>
      <vt:lpstr>Edge</vt:lpstr>
      <vt:lpstr>EECE.4810/EECE.5730 Operating Systems</vt:lpstr>
      <vt:lpstr>Lecture outline</vt:lpstr>
      <vt:lpstr>Review: Interprocess Communication</vt:lpstr>
      <vt:lpstr>Threads</vt:lpstr>
      <vt:lpstr>Threads vs. processes</vt:lpstr>
      <vt:lpstr>Recall: Process in memory</vt:lpstr>
      <vt:lpstr>Single and Multithreaded Processes</vt:lpstr>
      <vt:lpstr>Process in memory--updated</vt:lpstr>
      <vt:lpstr>Single and Multithreaded Processes</vt:lpstr>
      <vt:lpstr>Web server</vt:lpstr>
      <vt:lpstr>Web server option 1</vt:lpstr>
      <vt:lpstr>Web server option 2</vt:lpstr>
      <vt:lpstr>Multithreaded web server</vt:lpstr>
      <vt:lpstr>Benefits of multithreading</vt:lpstr>
      <vt:lpstr>Multicore Programming</vt:lpstr>
      <vt:lpstr>Concurrency vs. Parallelism</vt:lpstr>
      <vt:lpstr>Example: determining # threads</vt:lpstr>
      <vt:lpstr>Cooperating threads</vt:lpstr>
      <vt:lpstr>Non-deterministic ordering</vt:lpstr>
      <vt:lpstr>Non-deterministic ordering (cont.)</vt:lpstr>
      <vt:lpstr>Atomic operations</vt:lpstr>
      <vt:lpstr>Example</vt:lpstr>
      <vt:lpstr>Multithreaded debugging</vt:lpstr>
      <vt:lpstr>Synchronization</vt:lpstr>
      <vt:lpstr>Final notes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2602</cp:revision>
  <dcterms:created xsi:type="dcterms:W3CDTF">2006-04-03T05:03:01Z</dcterms:created>
  <dcterms:modified xsi:type="dcterms:W3CDTF">2019-02-11T15:41:22Z</dcterms:modified>
</cp:coreProperties>
</file>